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11088401" r:id="rId3"/>
    <p:sldId id="11088439" r:id="rId5"/>
    <p:sldId id="11088440" r:id="rId6"/>
    <p:sldId id="276" r:id="rId7"/>
    <p:sldId id="11088444" r:id="rId8"/>
    <p:sldId id="11088443" r:id="rId9"/>
    <p:sldId id="280" r:id="rId10"/>
    <p:sldId id="281" r:id="rId11"/>
    <p:sldId id="11088446" r:id="rId12"/>
    <p:sldId id="11088447" r:id="rId13"/>
    <p:sldId id="11088448"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C42"/>
    <a:srgbClr val="FDD7CF"/>
    <a:srgbClr val="F8A513"/>
    <a:srgbClr val="FF6969"/>
    <a:srgbClr val="ABE1FE"/>
    <a:srgbClr val="84A8AC"/>
    <a:srgbClr val="D4EFFC"/>
    <a:srgbClr val="FF5D5D"/>
    <a:srgbClr val="F9F3B8"/>
    <a:srgbClr val="FA4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luongtran8495@gmail.com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10;p2"/>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11;p2"/>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2;p2"/>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24B8BBD-A89F-4C03-8BF2-F84B3877253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TextBox 4"/>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endParaRPr lang="vi-VN" sz="5400" dirty="0">
              <a:solidFill>
                <a:schemeClr val="bg1"/>
              </a:solidFill>
              <a:latin typeface="+mj-lt"/>
            </a:endParaRPr>
          </a:p>
        </p:txBody>
      </p:sp>
      <p:sp>
        <p:nvSpPr>
          <p:cNvPr id="7" name="Google Shape;26;p4"/>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Rectangle 7"/>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a:fillRect/>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p:cNvGrpSpPr/>
          <p:nvPr userDrawn="1"/>
        </p:nvGrpSpPr>
        <p:grpSpPr>
          <a:xfrm>
            <a:off x="0" y="6096000"/>
            <a:ext cx="12192000" cy="762000"/>
            <a:chOff x="-25" y="1390650"/>
            <a:chExt cx="9144000" cy="3752700"/>
          </a:xfrm>
          <a:solidFill>
            <a:srgbClr val="47B298"/>
          </a:solidFill>
        </p:grpSpPr>
        <p:sp>
          <p:nvSpPr>
            <p:cNvPr id="4"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21;p3"/>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Rectangle 5"/>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TextBox 4"/>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endParaRPr lang="vi-VN" sz="4800" dirty="0">
              <a:solidFill>
                <a:schemeClr val="bg1"/>
              </a:solidFill>
              <a:latin typeface="+mj-lt"/>
            </a:endParaRPr>
          </a:p>
        </p:txBody>
      </p:sp>
      <p:sp>
        <p:nvSpPr>
          <p:cNvPr id="7" name="Google Shape;125;p17"/>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a:fillRect/>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p:cNvGrpSpPr/>
          <p:nvPr userDrawn="1"/>
        </p:nvGrpSpPr>
        <p:grpSpPr>
          <a:xfrm>
            <a:off x="0" y="6096000"/>
            <a:ext cx="12192000" cy="762000"/>
            <a:chOff x="-25" y="1390650"/>
            <a:chExt cx="9144000" cy="3752700"/>
          </a:xfrm>
          <a:solidFill>
            <a:srgbClr val="ABE1FE"/>
          </a:solidFill>
        </p:grpSpPr>
        <p:sp>
          <p:nvSpPr>
            <p:cNvPr id="4"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21;p3"/>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Rectangle 5"/>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TextBox 4"/>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endParaRPr lang="vi-VN" sz="4800" dirty="0">
              <a:solidFill>
                <a:schemeClr val="bg1"/>
              </a:solidFill>
              <a:latin typeface="+mj-lt"/>
            </a:endParaRPr>
          </a:p>
        </p:txBody>
      </p:sp>
      <p:sp>
        <p:nvSpPr>
          <p:cNvPr id="4" name="Google Shape;138;p18"/>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a:fillRect/>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p:cNvGrpSpPr/>
          <p:nvPr userDrawn="1"/>
        </p:nvGrpSpPr>
        <p:grpSpPr>
          <a:xfrm>
            <a:off x="0" y="6096000"/>
            <a:ext cx="12192000" cy="762000"/>
            <a:chOff x="-25" y="1390650"/>
            <a:chExt cx="9144000" cy="3752700"/>
          </a:xfrm>
          <a:solidFill>
            <a:srgbClr val="FC8419"/>
          </a:solidFill>
        </p:grpSpPr>
        <p:sp>
          <p:nvSpPr>
            <p:cNvPr id="4"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21;p3"/>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Rectangle 5"/>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TextBox 4"/>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endParaRPr lang="vi-VN" sz="4800" dirty="0">
              <a:solidFill>
                <a:schemeClr val="bg1"/>
              </a:solidFill>
              <a:latin typeface="+mj-lt"/>
            </a:endParaRPr>
          </a:p>
        </p:txBody>
      </p:sp>
      <p:sp>
        <p:nvSpPr>
          <p:cNvPr id="4" name="Google Shape;181;p21"/>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Rectangle 6"/>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a:fillRect/>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p:cNvGrpSpPr/>
          <p:nvPr userDrawn="1"/>
        </p:nvGrpSpPr>
        <p:grpSpPr>
          <a:xfrm>
            <a:off x="0" y="6096000"/>
            <a:ext cx="12192000" cy="762000"/>
            <a:chOff x="-25" y="1390650"/>
            <a:chExt cx="9144000" cy="3752700"/>
          </a:xfrm>
          <a:solidFill>
            <a:srgbClr val="FF5D5D"/>
          </a:solidFill>
        </p:grpSpPr>
        <p:sp>
          <p:nvSpPr>
            <p:cNvPr id="4"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21;p3"/>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Rectangle 5"/>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9" name="Rectangle 8"/>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9.jpe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9.png"/><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5.jpeg"/><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1"/>
          <a:stretch>
            <a:fillRect/>
          </a:stretch>
        </p:blipFill>
        <p:spPr>
          <a:xfrm>
            <a:off x="-17444" y="3178647"/>
            <a:ext cx="12209444" cy="3679353"/>
          </a:xfrm>
          <a:prstGeom prst="rect">
            <a:avLst/>
          </a:prstGeom>
        </p:spPr>
      </p:pic>
      <p:pic>
        <p:nvPicPr>
          <p:cNvPr id="3" name="1"/>
          <p:cNvPicPr>
            <a:picLocks noChangeAspect="1"/>
          </p:cNvPicPr>
          <p:nvPr/>
        </p:nvPicPr>
        <p:blipFill>
          <a:blip r:embed="rId2"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3" cstate="screen"/>
          <a:stretch>
            <a:fillRect/>
          </a:stretch>
        </p:blipFill>
        <p:spPr>
          <a:xfrm flipH="1">
            <a:off x="7745106" y="3583818"/>
            <a:ext cx="3773430" cy="2705180"/>
          </a:xfrm>
          <a:prstGeom prst="rect">
            <a:avLst/>
          </a:prstGeom>
        </p:spPr>
      </p:pic>
      <p:pic>
        <p:nvPicPr>
          <p:cNvPr id="5" name="55"/>
          <p:cNvPicPr>
            <a:picLocks noChangeAspect="1"/>
          </p:cNvPicPr>
          <p:nvPr/>
        </p:nvPicPr>
        <p:blipFill rotWithShape="1">
          <a:blip r:embed="rId4" cstate="screen"/>
          <a:srcRect/>
          <a:stretch>
            <a:fillRect/>
          </a:stretch>
        </p:blipFill>
        <p:spPr>
          <a:xfrm>
            <a:off x="808954" y="191069"/>
            <a:ext cx="9803219" cy="3630303"/>
          </a:xfrm>
          <a:prstGeom prst="rect">
            <a:avLst/>
          </a:prstGeom>
        </p:spPr>
      </p:pic>
      <p:pic>
        <p:nvPicPr>
          <p:cNvPr id="19" name="69"/>
          <p:cNvPicPr>
            <a:picLocks noChangeAspect="1"/>
          </p:cNvPicPr>
          <p:nvPr/>
        </p:nvPicPr>
        <p:blipFill>
          <a:blip r:embed="rId5" cstate="screen"/>
          <a:stretch>
            <a:fillRect/>
          </a:stretch>
        </p:blipFill>
        <p:spPr>
          <a:xfrm>
            <a:off x="8588453" y="450638"/>
            <a:ext cx="3603548" cy="1986702"/>
          </a:xfrm>
          <a:prstGeom prst="rect">
            <a:avLst/>
          </a:prstGeom>
        </p:spPr>
      </p:pic>
      <p:sp>
        <p:nvSpPr>
          <p:cNvPr id="6" name="Rectangle 5"/>
          <p:cNvSpPr/>
          <p:nvPr/>
        </p:nvSpPr>
        <p:spPr>
          <a:xfrm>
            <a:off x="2743253" y="1274227"/>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6"/>
          <a:stretch>
            <a:fillRect/>
          </a:stretch>
        </p:blipFill>
        <p:spPr>
          <a:xfrm>
            <a:off x="4935853" y="3415699"/>
            <a:ext cx="2005965" cy="281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323946" y="77032"/>
            <a:ext cx="7970520"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a:t>
            </a:r>
            <a:r>
              <a:rPr lang="vi-VN" sz="3600">
                <a:latin typeface="Arial" panose="020B0604020202020204" pitchFamily="34" charset="0"/>
                <a:cs typeface="Arial" panose="020B0604020202020204" pitchFamily="34" charset="0"/>
              </a:rPr>
              <a:t>Hoạt động nào của con người trong các hình sau có thể làm giảm hoặc tăng thêm thiên tai? Vì sao?</a:t>
            </a:r>
            <a:endParaRPr lang="vi-VN" sz="36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1"/>
          <a:stretch>
            <a:fillRect/>
          </a:stretch>
        </p:blipFill>
        <p:spPr>
          <a:xfrm>
            <a:off x="0" y="2401468"/>
            <a:ext cx="12191999" cy="4456532"/>
          </a:xfrm>
          <a:prstGeom prst="rect">
            <a:avLst/>
          </a:prstGeom>
        </p:spPr>
      </p:pic>
      <p:sp>
        <p:nvSpPr>
          <p:cNvPr id="6" name="TextBox 5"/>
          <p:cNvSpPr txBox="1"/>
          <p:nvPr/>
        </p:nvSpPr>
        <p:spPr>
          <a:xfrm>
            <a:off x="1" y="1848646"/>
            <a:ext cx="6303522"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trồng rừng của con người sẽ làm giảm thiên tai vì khi trồng rừng sẽ cung cấp ôxi, hạn chế sói mòm đất và sạt lở do bão, lũ.</a:t>
            </a:r>
            <a:endParaRPr lang="en-US" sz="3600">
              <a:latin typeface="Arial" panose="020B0604020202020204" pitchFamily="34" charset="0"/>
              <a:cs typeface="Arial" panose="020B0604020202020204" pitchFamily="34" charset="0"/>
            </a:endParaRPr>
          </a:p>
        </p:txBody>
      </p:sp>
      <p:sp>
        <p:nvSpPr>
          <p:cNvPr id="7" name="TextBox 6"/>
          <p:cNvSpPr txBox="1"/>
          <p:nvPr/>
        </p:nvSpPr>
        <p:spPr>
          <a:xfrm>
            <a:off x="6485105" y="1848646"/>
            <a:ext cx="5706896"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đốt rừng sẽ làm tăng thiên tai vì đã phá hoại môi trường đất, gây hạn hán và sói mòn đất.</a:t>
            </a:r>
            <a:endParaRPr lang="en-US" sz="36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272374" y="1418401"/>
            <a:ext cx="11824470" cy="4551027"/>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30480" y="992975"/>
            <a:ext cx="723900" cy="653845"/>
          </a:xfrm>
          <a:prstGeom prst="rect">
            <a:avLst/>
          </a:prstGeom>
        </p:spPr>
      </p:pic>
      <p:sp>
        <p:nvSpPr>
          <p:cNvPr id="12" name="Rectangle 11"/>
          <p:cNvSpPr/>
          <p:nvPr/>
        </p:nvSpPr>
        <p:spPr>
          <a:xfrm>
            <a:off x="723900" y="1812098"/>
            <a:ext cx="11444275" cy="646331"/>
          </a:xfrm>
          <a:prstGeom prst="rect">
            <a:avLst/>
          </a:prstGeom>
        </p:spPr>
        <p:txBody>
          <a:bodyPr wrap="square">
            <a:spAutoFit/>
          </a:bodyPr>
          <a:lstStyle/>
          <a:p>
            <a:pPr marL="457200" indent="-457200" algn="just">
              <a:buFont typeface="Arial" panose="020B0604020202020204" pitchFamily="34" charset="0"/>
              <a:buChar char="•"/>
            </a:pPr>
            <a:r>
              <a:rPr lang="en-US" sz="3600">
                <a:latin typeface="Arial" panose="020B0604020202020204" pitchFamily="34" charset="0"/>
                <a:cs typeface="Arial" panose="020B0604020202020204" pitchFamily="34" charset="0"/>
              </a:rPr>
              <a:t>Điều gì sẽ xảy ra khi mưa quá to và gió quá lớn?</a:t>
            </a:r>
            <a:endParaRPr lang="en-US" sz="3600" dirty="0">
              <a:latin typeface="Arial" panose="020B0604020202020204" pitchFamily="34" charset="0"/>
              <a:cs typeface="Arial" panose="020B0604020202020204" pitchFamily="34" charset="0"/>
            </a:endParaRPr>
          </a:p>
        </p:txBody>
      </p:sp>
      <p:sp>
        <p:nvSpPr>
          <p:cNvPr id="16" name="Rectangle 15"/>
          <p:cNvSpPr/>
          <p:nvPr/>
        </p:nvSpPr>
        <p:spPr>
          <a:xfrm>
            <a:off x="754380" y="971902"/>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3600">
                <a:solidFill>
                  <a:srgbClr val="00808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mở đầu</a:t>
            </a:r>
            <a:endParaRPr lang="zh-CN" altLang="en-US" sz="3600" dirty="0">
              <a:solidFill>
                <a:srgbClr val="00808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9" name="Rectangle 2"/>
          <p:cNvSpPr txBox="1">
            <a:spLocks noChangeArrowheads="1"/>
          </p:cNvSpPr>
          <p:nvPr/>
        </p:nvSpPr>
        <p:spPr bwMode="auto">
          <a:xfrm>
            <a:off x="2704110" y="390733"/>
            <a:ext cx="9059863" cy="523220"/>
          </a:xfrm>
          <a:prstGeom prst="rect">
            <a:avLst/>
          </a:prstGeom>
          <a:noFill/>
          <a:ln w="9525">
            <a:noFill/>
            <a:miter lim="800000"/>
          </a:ln>
          <a:effectLst/>
        </p:spPr>
        <p:txBody>
          <a:bodyPr anchor="ctr"/>
          <a:lstStyle/>
          <a:p>
            <a:pPr eaLnBrk="1" hangingPunct="1">
              <a:defRPr/>
            </a:pPr>
            <a:r>
              <a:rPr lang="en-US" sz="3600" b="1" kern="0">
                <a:latin typeface="Arial" panose="020B0604020202020204" pitchFamily="34" charset="0"/>
                <a:cs typeface="Arial" panose="020B0604020202020204" pitchFamily="34" charset="0"/>
              </a:rPr>
              <a:t>Bài 29: </a:t>
            </a:r>
            <a:r>
              <a:rPr lang="en-US" sz="3600" b="1" kern="0">
                <a:solidFill>
                  <a:srgbClr val="FF0000"/>
                </a:solidFill>
                <a:latin typeface="Arial" panose="020B0604020202020204" pitchFamily="34" charset="0"/>
                <a:cs typeface="Arial" panose="020B0604020202020204" pitchFamily="34" charset="0"/>
              </a:rPr>
              <a:t>Một số thiên tai thường gặp</a:t>
            </a:r>
            <a:endParaRPr lang="en-US" sz="3600" b="1" kern="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923444" y="2776417"/>
            <a:ext cx="10345112" cy="24826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nSpc>
                <a:spcPct val="150000"/>
              </a:lnSpc>
              <a:buFont typeface="Wingdings" panose="05000000000000000000" pitchFamily="2" charset="2"/>
              <a:buChar char="Ø"/>
            </a:pPr>
            <a:r>
              <a:rPr lang="vi-VN" sz="3600">
                <a:latin typeface="Arial" panose="020B0604020202020204" pitchFamily="34" charset="0"/>
                <a:cs typeface="Arial" panose="020B0604020202020204" pitchFamily="34" charset="0"/>
              </a:rPr>
              <a:t>Khi mưa quá to có thể sẽ gây lũ lụt, </a:t>
            </a:r>
            <a:r>
              <a:rPr lang="en-US" sz="3600">
                <a:latin typeface="Arial" panose="020B0604020202020204" pitchFamily="34" charset="0"/>
                <a:cs typeface="Arial" panose="020B0604020202020204" pitchFamily="34" charset="0"/>
              </a:rPr>
              <a:t>đường bị ngập nước; </a:t>
            </a:r>
            <a:r>
              <a:rPr lang="vi-VN" sz="3600">
                <a:latin typeface="Arial" panose="020B0604020202020204" pitchFamily="34" charset="0"/>
                <a:cs typeface="Arial" panose="020B0604020202020204" pitchFamily="34" charset="0"/>
              </a:rPr>
              <a:t>gió quá lớn gây đổ cây, sạt lở</a:t>
            </a:r>
            <a:r>
              <a:rPr lang="en-US" sz="3600">
                <a:latin typeface="Arial" panose="020B0604020202020204" pitchFamily="34" charset="0"/>
                <a:cs typeface="Arial" panose="020B0604020202020204" pitchFamily="34" charset="0"/>
              </a:rPr>
              <a:t>, bay mái nhà nếu không kiên cố,..</a:t>
            </a:r>
            <a:r>
              <a:rPr lang="vi-VN" sz="360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7160" y="1"/>
            <a:ext cx="4953000" cy="371475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440" y="0"/>
            <a:ext cx="6604000" cy="37147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857625"/>
            <a:ext cx="5715000" cy="300037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0830" y="3858260"/>
            <a:ext cx="4499610" cy="2999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endParaRPr lang="vi-VN" sz="32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1"/>
          <a:stretch>
            <a:fillRect/>
          </a:stretch>
        </p:blipFill>
        <p:spPr>
          <a:xfrm>
            <a:off x="0" y="2630176"/>
            <a:ext cx="6096001" cy="4170247"/>
          </a:xfrm>
          <a:prstGeom prst="rect">
            <a:avLst/>
          </a:prstGeom>
        </p:spPr>
      </p:pic>
      <p:sp>
        <p:nvSpPr>
          <p:cNvPr id="16" name="TextBox 15"/>
          <p:cNvSpPr txBox="1"/>
          <p:nvPr/>
        </p:nvSpPr>
        <p:spPr>
          <a:xfrm>
            <a:off x="2089846" y="1845733"/>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Sấm sét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6217921" y="2567995"/>
            <a:ext cx="6096000" cy="4255698"/>
          </a:xfrm>
          <a:prstGeom prst="rect">
            <a:avLst/>
          </a:prstGeom>
        </p:spPr>
      </p:pic>
      <p:sp>
        <p:nvSpPr>
          <p:cNvPr id="19" name="TextBox 18"/>
          <p:cNvSpPr txBox="1"/>
          <p:nvPr/>
        </p:nvSpPr>
        <p:spPr>
          <a:xfrm>
            <a:off x="7926441" y="1845733"/>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Sạt lở đất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endParaRPr lang="vi-VN" sz="32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18335" y="2677303"/>
            <a:ext cx="6077666" cy="4185562"/>
          </a:xfrm>
          <a:prstGeom prst="rect">
            <a:avLst/>
          </a:prstGeom>
        </p:spPr>
      </p:pic>
      <p:sp>
        <p:nvSpPr>
          <p:cNvPr id="6" name="TextBox 5"/>
          <p:cNvSpPr txBox="1"/>
          <p:nvPr/>
        </p:nvSpPr>
        <p:spPr>
          <a:xfrm>
            <a:off x="2119830" y="1812776"/>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Bão</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6036693" y="2677303"/>
            <a:ext cx="6136973" cy="4206796"/>
          </a:xfrm>
          <a:prstGeom prst="rect">
            <a:avLst/>
          </a:prstGeom>
        </p:spPr>
      </p:pic>
      <p:sp>
        <p:nvSpPr>
          <p:cNvPr id="9" name="TextBox 8"/>
          <p:cNvSpPr txBox="1"/>
          <p:nvPr/>
        </p:nvSpPr>
        <p:spPr>
          <a:xfrm>
            <a:off x="7564077" y="1812776"/>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Tuyết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endParaRPr lang="vi-VN" sz="32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0" y="2748779"/>
            <a:ext cx="6096001" cy="4070312"/>
          </a:xfrm>
          <a:prstGeom prst="rect">
            <a:avLst/>
          </a:prstGeom>
        </p:spPr>
      </p:pic>
      <p:sp>
        <p:nvSpPr>
          <p:cNvPr id="6" name="TextBox 5"/>
          <p:cNvSpPr txBox="1"/>
          <p:nvPr/>
        </p:nvSpPr>
        <p:spPr>
          <a:xfrm>
            <a:off x="1708025"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Hạn hán</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6095999" y="2739562"/>
            <a:ext cx="6096001" cy="4166563"/>
          </a:xfrm>
          <a:prstGeom prst="rect">
            <a:avLst/>
          </a:prstGeom>
        </p:spPr>
      </p:pic>
      <p:sp>
        <p:nvSpPr>
          <p:cNvPr id="8" name="TextBox 7"/>
          <p:cNvSpPr txBox="1"/>
          <p:nvPr/>
        </p:nvSpPr>
        <p:spPr>
          <a:xfrm>
            <a:off x="8066672"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Lũ lụt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562" y="240012"/>
            <a:ext cx="11400817" cy="1200329"/>
          </a:xfrm>
          <a:prstGeom prst="rect">
            <a:avLst/>
          </a:prstGeom>
          <a:noFill/>
        </p:spPr>
        <p:txBody>
          <a:bodyPr wrap="square" rtlCol="0">
            <a:spAutoFit/>
          </a:bodyPr>
          <a:lstStyle/>
          <a:p>
            <a:pPr marL="571500" indent="-571500">
              <a:buFont typeface="Arial" panose="020B0604020202020204" pitchFamily="34" charset="0"/>
              <a:buChar char="•"/>
            </a:pPr>
            <a:r>
              <a:rPr lang="en-US" sz="3600">
                <a:latin typeface="Arial" panose="020B0604020202020204" pitchFamily="34" charset="0"/>
                <a:cs typeface="Arial" panose="020B0604020202020204" pitchFamily="34" charset="0"/>
              </a:rPr>
              <a:t>Hoàn </a:t>
            </a:r>
            <a:r>
              <a:rPr lang="en-US" sz="3600" err="1">
                <a:latin typeface="Arial" panose="020B0604020202020204" pitchFamily="34" charset="0"/>
                <a:cs typeface="Arial" panose="020B0604020202020204" pitchFamily="34" charset="0"/>
              </a:rPr>
              <a:t>thành</a:t>
            </a:r>
            <a:r>
              <a:rPr lang="en-US" sz="3600">
                <a:latin typeface="Arial" panose="020B0604020202020204" pitchFamily="34" charset="0"/>
                <a:cs typeface="Arial" panose="020B0604020202020204" pitchFamily="34" charset="0"/>
              </a:rPr>
              <a:t> dựa vào các cụm từ gợi ý: </a:t>
            </a:r>
            <a:r>
              <a:rPr lang="vi-VN" sz="3600">
                <a:solidFill>
                  <a:srgbClr val="0070C0"/>
                </a:solidFill>
                <a:latin typeface="Arial" panose="020B0604020202020204" pitchFamily="34" charset="0"/>
                <a:cs typeface="Arial" panose="020B0604020202020204" pitchFamily="34" charset="0"/>
              </a:rPr>
              <a:t>có sấm sét, gió giật, nước</a:t>
            </a:r>
            <a:r>
              <a:rPr lang="en-US" sz="3600">
                <a:solidFill>
                  <a:srgbClr val="0070C0"/>
                </a:solidFill>
                <a:latin typeface="Arial" panose="020B0604020202020204" pitchFamily="34" charset="0"/>
                <a:cs typeface="Arial" panose="020B0604020202020204" pitchFamily="34" charset="0"/>
              </a:rPr>
              <a:t> sông</a:t>
            </a:r>
            <a:r>
              <a:rPr lang="vi-VN" sz="3600">
                <a:solidFill>
                  <a:srgbClr val="0070C0"/>
                </a:solidFill>
                <a:latin typeface="Arial" panose="020B0604020202020204" pitchFamily="34" charset="0"/>
                <a:cs typeface="Arial" panose="020B0604020202020204" pitchFamily="34" charset="0"/>
              </a:rPr>
              <a:t> dâng cao, ruộng nứt nẻ,…</a:t>
            </a:r>
            <a:endParaRPr lang="en-US" sz="3600" dirty="0">
              <a:solidFill>
                <a:srgbClr val="0070C0"/>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583660" y="1692120"/>
          <a:ext cx="11225719" cy="3949925"/>
        </p:xfrm>
        <a:graphic>
          <a:graphicData uri="http://schemas.openxmlformats.org/drawingml/2006/table">
            <a:tbl>
              <a:tblPr firstRow="1" bandRow="1">
                <a:tableStyleId>{21E4AEA4-8DFA-4A89-87EB-49C32662AFE0}</a:tableStyleId>
              </a:tblPr>
              <a:tblGrid>
                <a:gridCol w="3832697"/>
                <a:gridCol w="7393022"/>
              </a:tblGrid>
              <a:tr h="789985">
                <a:tc>
                  <a:txBody>
                    <a:bodyPr/>
                    <a:lstStyle/>
                    <a:p>
                      <a:pPr algn="ctr"/>
                      <a:r>
                        <a:rPr lang="en-US" sz="3600">
                          <a:latin typeface="Arial" panose="020B0604020202020204" pitchFamily="34" charset="0"/>
                          <a:cs typeface="Arial" panose="020B0604020202020204" pitchFamily="34" charset="0"/>
                        </a:rPr>
                        <a:t>Loại thiên tai</a:t>
                      </a:r>
                      <a:endParaRPr lang="en-US" sz="3600" dirty="0">
                        <a:latin typeface="Arial" panose="020B0604020202020204" pitchFamily="34" charset="0"/>
                        <a:cs typeface="Arial" panose="020B0604020202020204" pitchFamily="34" charset="0"/>
                      </a:endParaRPr>
                    </a:p>
                  </a:txBody>
                  <a:tcPr anchor="ctr">
                    <a:solidFill>
                      <a:srgbClr val="00B0F0"/>
                    </a:solidFill>
                  </a:tcPr>
                </a:tc>
                <a:tc>
                  <a:txBody>
                    <a:bodyPr/>
                    <a:lstStyle/>
                    <a:p>
                      <a:pPr algn="ctr"/>
                      <a:r>
                        <a:rPr lang="en-US" sz="3600">
                          <a:latin typeface="Arial" panose="020B0604020202020204" pitchFamily="34" charset="0"/>
                          <a:cs typeface="Arial" panose="020B0604020202020204" pitchFamily="34" charset="0"/>
                        </a:rPr>
                        <a:t>Biểu hiện</a:t>
                      </a:r>
                      <a:endParaRPr lang="en-US" sz="3600" dirty="0">
                        <a:latin typeface="Arial" panose="020B0604020202020204" pitchFamily="34" charset="0"/>
                        <a:cs typeface="Arial" panose="020B0604020202020204" pitchFamily="34" charset="0"/>
                      </a:endParaRPr>
                    </a:p>
                  </a:txBody>
                  <a:tcPr anchor="ctr">
                    <a:solidFill>
                      <a:srgbClr val="00B0F0"/>
                    </a:solidFill>
                  </a:tcPr>
                </a:tc>
              </a:tr>
              <a:tr h="789985">
                <a:tc>
                  <a:txBody>
                    <a:bodyPr/>
                    <a:lstStyle/>
                    <a:p>
                      <a:pPr algn="ctr"/>
                      <a:r>
                        <a:rPr lang="en-US" sz="3600">
                          <a:latin typeface="Arial" panose="020B0604020202020204" pitchFamily="34" charset="0"/>
                          <a:cs typeface="Arial" panose="020B0604020202020204" pitchFamily="34" charset="0"/>
                        </a:rPr>
                        <a:t>Giông sét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r>
              <a:tr h="789985">
                <a:tc>
                  <a:txBody>
                    <a:bodyPr/>
                    <a:lstStyle/>
                    <a:p>
                      <a:pPr algn="ctr"/>
                      <a:r>
                        <a:rPr lang="en-US" sz="3600">
                          <a:latin typeface="Arial" panose="020B0604020202020204" pitchFamily="34" charset="0"/>
                          <a:cs typeface="Arial" panose="020B0604020202020204" pitchFamily="34" charset="0"/>
                        </a:rPr>
                        <a:t>Hạn hán</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r>
              <a:tr h="789985">
                <a:tc>
                  <a:txBody>
                    <a:bodyPr/>
                    <a:lstStyle/>
                    <a:p>
                      <a:pPr algn="ctr"/>
                      <a:r>
                        <a:rPr lang="en-US" sz="3600">
                          <a:latin typeface="Arial" panose="020B0604020202020204" pitchFamily="34" charset="0"/>
                          <a:cs typeface="Arial" panose="020B0604020202020204" pitchFamily="34" charset="0"/>
                        </a:rPr>
                        <a:t>Lũ, lụt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r>
              <a:tr h="789985">
                <a:tc>
                  <a:txBody>
                    <a:bodyPr/>
                    <a:lstStyle/>
                    <a:p>
                      <a:pPr algn="ctr"/>
                      <a:r>
                        <a:rPr lang="en-US" sz="3600">
                          <a:latin typeface="Arial" panose="020B0604020202020204" pitchFamily="34" charset="0"/>
                          <a:cs typeface="Arial" panose="020B0604020202020204" pitchFamily="34" charset="0"/>
                        </a:rPr>
                        <a:t>Bão</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r>
            </a:tbl>
          </a:graphicData>
        </a:graphic>
      </p:graphicFrame>
      <p:sp>
        <p:nvSpPr>
          <p:cNvPr id="15" name="Rectangle 14"/>
          <p:cNvSpPr/>
          <p:nvPr/>
        </p:nvSpPr>
        <p:spPr>
          <a:xfrm>
            <a:off x="6007317" y="2567238"/>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có sấm sét</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6" name="Rectangle 15"/>
          <p:cNvSpPr/>
          <p:nvPr/>
        </p:nvSpPr>
        <p:spPr>
          <a:xfrm>
            <a:off x="6007317" y="3307494"/>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ruộng nứt nẻ</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7" name="Rectangle 16"/>
          <p:cNvSpPr/>
          <p:nvPr/>
        </p:nvSpPr>
        <p:spPr>
          <a:xfrm>
            <a:off x="6033257" y="4115181"/>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nước </a:t>
            </a:r>
            <a:r>
              <a:rPr lang="en-US" sz="3600">
                <a:solidFill>
                  <a:srgbClr val="0070C0"/>
                </a:solidFill>
                <a:latin typeface="Arial" panose="020B0604020202020204" pitchFamily="34" charset="0"/>
                <a:cs typeface="Arial" panose="020B0604020202020204" pitchFamily="34" charset="0"/>
              </a:rPr>
              <a:t>sông </a:t>
            </a:r>
            <a:r>
              <a:rPr lang="vi-VN" sz="3600">
                <a:solidFill>
                  <a:srgbClr val="0070C0"/>
                </a:solidFill>
                <a:latin typeface="Arial" panose="020B0604020202020204" pitchFamily="34" charset="0"/>
                <a:cs typeface="Arial" panose="020B0604020202020204" pitchFamily="34" charset="0"/>
              </a:rPr>
              <a:t>dâng cao</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8" name="Rectangle 17"/>
          <p:cNvSpPr/>
          <p:nvPr/>
        </p:nvSpPr>
        <p:spPr>
          <a:xfrm>
            <a:off x="6033257" y="4878613"/>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gió giật</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022" y="206859"/>
            <a:ext cx="11669956" cy="1118255"/>
          </a:xfrm>
          <a:prstGeom prst="rect">
            <a:avLst/>
          </a:prstGeom>
          <a:noFill/>
        </p:spPr>
        <p:txBody>
          <a:bodyPr wrap="square" rtlCol="0">
            <a:spAutoFit/>
          </a:bodyPr>
          <a:lstStyle/>
          <a:p>
            <a:pPr marL="571500" indent="-571500">
              <a:lnSpc>
                <a:spcPts val="4000"/>
              </a:lnSpc>
              <a:buFont typeface="Arial" panose="020B0604020202020204" pitchFamily="34" charset="0"/>
              <a:buChar char="•"/>
            </a:pPr>
            <a:r>
              <a:rPr lang="vi-VN" sz="3600">
                <a:latin typeface="Arial" panose="020B0604020202020204" pitchFamily="34" charset="0"/>
                <a:cs typeface="Arial" panose="020B0604020202020204" pitchFamily="34" charset="0"/>
              </a:rPr>
              <a:t>Nêu một số rủi ro dẫn đến thiệt hại về con người và tài sản khi xảy ra những thiên tai đó.</a:t>
            </a:r>
            <a:endParaRPr lang="en-US" sz="3600" dirty="0">
              <a:latin typeface="Arial" panose="020B0604020202020204" pitchFamily="34" charset="0"/>
              <a:cs typeface="Arial" panose="020B0604020202020204" pitchFamily="34" charset="0"/>
            </a:endParaRPr>
          </a:p>
        </p:txBody>
      </p:sp>
      <p:sp>
        <p:nvSpPr>
          <p:cNvPr id="11" name="TextBox 10"/>
          <p:cNvSpPr txBox="1"/>
          <p:nvPr/>
        </p:nvSpPr>
        <p:spPr>
          <a:xfrm>
            <a:off x="522044" y="1480757"/>
            <a:ext cx="11669956" cy="1631216"/>
          </a:xfrm>
          <a:prstGeom prst="rect">
            <a:avLst/>
          </a:prstGeom>
          <a:noFill/>
        </p:spPr>
        <p:txBody>
          <a:bodyPr wrap="square" rtlCol="0">
            <a:spAutoFit/>
          </a:bodyPr>
          <a:lstStyle/>
          <a:p>
            <a:pPr marL="285750" indent="-285750">
              <a:lnSpc>
                <a:spcPts val="4000"/>
              </a:lnSpc>
              <a:buFontTx/>
              <a:buChar char="-"/>
            </a:pPr>
            <a:r>
              <a:rPr lang="vi-VN" sz="3600">
                <a:latin typeface="Arial" panose="020B0604020202020204" pitchFamily="34" charset="0"/>
                <a:cs typeface="Arial" panose="020B0604020202020204" pitchFamily="34" charset="0"/>
              </a:rPr>
              <a:t>Khi xảy ra thiên tai đó có thể gây nhiều thiệt hại như mất mùa, vật nuôi bị chết, nhà cửa bị cuốn trôi, con người nguy hiểm đến tính mạng,…</a:t>
            </a:r>
            <a:endParaRPr lang="en-US" sz="36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267616"/>
            <a:ext cx="6354818" cy="357458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719" y="3234178"/>
            <a:ext cx="5538281" cy="3692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323946" y="77032"/>
            <a:ext cx="7970520"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a:t>
            </a:r>
            <a:r>
              <a:rPr lang="vi-VN" sz="3600">
                <a:latin typeface="Arial" panose="020B0604020202020204" pitchFamily="34" charset="0"/>
                <a:cs typeface="Arial" panose="020B0604020202020204" pitchFamily="34" charset="0"/>
              </a:rPr>
              <a:t>Hoạt động nào của con người trong các hình sau có thể làm giảm hoặc tăng thêm thiên tai? Vì sao?</a:t>
            </a:r>
            <a:endParaRPr lang="vi-VN"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1465633" y="2039206"/>
            <a:ext cx="9961123" cy="4605577"/>
          </a:xfrm>
          <a:prstGeom prst="rect">
            <a:avLst/>
          </a:prstGeom>
        </p:spPr>
      </p:pic>
      <p:sp>
        <p:nvSpPr>
          <p:cNvPr id="12" name="TextBox 11"/>
          <p:cNvSpPr txBox="1"/>
          <p:nvPr/>
        </p:nvSpPr>
        <p:spPr>
          <a:xfrm>
            <a:off x="0" y="5657671"/>
            <a:ext cx="121920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phá rừng sẽ làm tăng thiên tai vì đã phá hoại môi trường đất, gây hạn hán và sói mòn đất.</a:t>
            </a:r>
            <a:endParaRPr lang="en-US" sz="36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1620</Words>
  <Application>WPS Slides</Application>
  <PresentationFormat>Widescreen</PresentationFormat>
  <Paragraphs>67</Paragraphs>
  <Slides>11</Slides>
  <Notes>3</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11</vt:i4>
      </vt:variant>
    </vt:vector>
  </HeadingPairs>
  <TitlesOfParts>
    <vt:vector size="25" baseType="lpstr">
      <vt:lpstr>Arial</vt:lpstr>
      <vt:lpstr>SimSun</vt:lpstr>
      <vt:lpstr>Wingdings</vt:lpstr>
      <vt:lpstr>Arial</vt:lpstr>
      <vt:lpstr>Times New Roman</vt:lpstr>
      <vt:lpstr>等线</vt:lpstr>
      <vt:lpstr>Calibri</vt:lpstr>
      <vt:lpstr>字魂59号-创粗黑</vt:lpstr>
      <vt:lpstr>UTM Avo</vt:lpstr>
      <vt:lpstr>Segoe Print</vt:lpstr>
      <vt:lpstr>Microsoft YaHei</vt:lpstr>
      <vt:lpstr>Arial Unicode MS</vt:lpstr>
      <vt:lpstr>UTM Cookies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Kiều Trang Nguyễn</cp:lastModifiedBy>
  <cp:revision>141</cp:revision>
  <dcterms:created xsi:type="dcterms:W3CDTF">2021-06-02T02:35:00Z</dcterms:created>
  <dcterms:modified xsi:type="dcterms:W3CDTF">2025-05-06T10:24:26Z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455531EF66534D9B80BFBD089539C3BB_13</vt:lpwstr>
  </property>
  <property fmtid="{D5CDD505-2E9C-101B-9397-08002B2CF9AE}" pid="3" name="KSOProductBuildVer">
    <vt:lpwstr>1033-12.2.0.20795</vt:lpwstr>
  </property>
</Properties>
</file>