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3"/>
    <p:sldMasterId id="2147483671" r:id="rId4"/>
    <p:sldMasterId id="2147483683" r:id="rId5"/>
    <p:sldMasterId id="2147483695" r:id="rId6"/>
    <p:sldMasterId id="2147483702" r:id="rId7"/>
  </p:sldMasterIdLst>
  <p:notesMasterIdLst>
    <p:notesMasterId r:id="rId11"/>
  </p:notesMasterIdLst>
  <p:sldIdLst>
    <p:sldId id="296" r:id="rId8"/>
    <p:sldId id="304" r:id="rId9"/>
    <p:sldId id="3237" r:id="rId10"/>
    <p:sldId id="3238" r:id="rId12"/>
    <p:sldId id="3252" r:id="rId13"/>
    <p:sldId id="345" r:id="rId14"/>
    <p:sldId id="3253" r:id="rId15"/>
    <p:sldId id="344" r:id="rId16"/>
    <p:sldId id="325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notesMaster" Target="notesMasters/notesMaster1.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9977E-0DCE-4D23-A406-454645246C10}"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145B1-6F9D-4FC7-9EB9-B0C9030924B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2371"/>
            <a:ext cx="12192000" cy="685325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screen"/>
          <a:srcRect b="-2"/>
          <a:stretch>
            <a:fillRect/>
          </a:stretch>
        </p:blipFill>
        <p:spPr>
          <a:xfrm>
            <a:off x="-1" y="0"/>
            <a:ext cx="12192001"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圆角 7"/>
          <p:cNvSpPr/>
          <p:nvPr userDrawn="1"/>
        </p:nvSpPr>
        <p:spPr>
          <a:xfrm>
            <a:off x="472440" y="731520"/>
            <a:ext cx="11247120" cy="5669280"/>
          </a:xfrm>
          <a:prstGeom prst="roundRect">
            <a:avLst>
              <a:gd name="adj" fmla="val 4033"/>
            </a:avLst>
          </a:prstGeom>
          <a:solidFill>
            <a:schemeClr val="bg1"/>
          </a:solidFill>
          <a:ln>
            <a:noFill/>
          </a:ln>
          <a:effectLst>
            <a:outerShdw blurRad="190500" dist="381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6"/>
            <a:ext cx="5181600" cy="4351339"/>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6"/>
            <a:ext cx="5181600" cy="4351339"/>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2"/>
            <a:ext cx="2743200" cy="365125"/>
          </a:xfrm>
          <a:prstGeom prst="rect">
            <a:avLst/>
          </a:prstGeom>
        </p:spPr>
        <p:txBody>
          <a:bodyPr/>
          <a:lstStyle/>
          <a:p>
            <a:fld id="{6B43770C-3F28-43F9-9C15-4FD5AB500914}" type="datetimeFigureOut">
              <a:rPr lang="zh-CN" altLang="en-US" smtClean="0"/>
            </a:fld>
            <a:endParaRPr lang="zh-CN" altLang="en-US"/>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fld id="{35CF8BBC-0C41-4A9A-9FD6-E5E96B7E702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6"/>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90"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90"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2"/>
            <a:ext cx="2743200" cy="365125"/>
          </a:xfrm>
          <a:prstGeom prst="rect">
            <a:avLst/>
          </a:prstGeom>
        </p:spPr>
        <p:txBody>
          <a:bodyPr/>
          <a:lstStyle/>
          <a:p>
            <a:fld id="{6B43770C-3F28-43F9-9C15-4FD5AB500914}" type="datetimeFigureOut">
              <a:rPr lang="zh-CN" altLang="en-US" smtClean="0"/>
            </a:fld>
            <a:endParaRPr lang="zh-CN" altLang="en-US"/>
          </a:p>
        </p:txBody>
      </p:sp>
      <p:sp>
        <p:nvSpPr>
          <p:cNvPr id="8" name="页脚占位符 7"/>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2"/>
            <a:ext cx="2743200" cy="365125"/>
          </a:xfrm>
          <a:prstGeom prst="rect">
            <a:avLst/>
          </a:prstGeom>
        </p:spPr>
        <p:txBody>
          <a:bodyPr/>
          <a:lstStyle/>
          <a:p>
            <a:fld id="{35CF8BBC-0C41-4A9A-9FD6-E5E96B7E702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2"/>
            <a:ext cx="2743200" cy="365125"/>
          </a:xfrm>
          <a:prstGeom prst="rect">
            <a:avLst/>
          </a:prstGeom>
        </p:spPr>
        <p:txBody>
          <a:bodyPr/>
          <a:lstStyle/>
          <a:p>
            <a:fld id="{6B43770C-3F28-43F9-9C15-4FD5AB500914}" type="datetimeFigureOut">
              <a:rPr lang="zh-CN" altLang="en-US" smtClean="0"/>
            </a:fld>
            <a:endParaRPr lang="zh-CN" altLang="en-US"/>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fld id="{35CF8BBC-0C41-4A9A-9FD6-E5E96B7E702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fld id="{6B43770C-3F28-43F9-9C15-4FD5AB500914}" type="datetimeFigureOut">
              <a:rPr lang="zh-CN" altLang="en-US" smtClean="0"/>
            </a:fld>
            <a:endParaRPr lang="zh-CN" altLang="en-US"/>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fld id="{35CF8BBC-0C41-4A9A-9FD6-E5E96B7E702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2"/>
            <a:ext cx="2743200" cy="365125"/>
          </a:xfrm>
          <a:prstGeom prst="rect">
            <a:avLst/>
          </a:prstGeom>
        </p:spPr>
        <p:txBody>
          <a:bodyPr/>
          <a:lstStyle/>
          <a:p>
            <a:fld id="{6B43770C-3F28-43F9-9C15-4FD5AB500914}" type="datetimeFigureOut">
              <a:rPr lang="zh-CN" altLang="en-US" smtClean="0"/>
            </a:fld>
            <a:endParaRPr lang="zh-CN" altLang="en-US"/>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fld id="{35CF8BBC-0C41-4A9A-9FD6-E5E96B7E702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2"/>
            <a:ext cx="2743200" cy="365125"/>
          </a:xfrm>
          <a:prstGeom prst="rect">
            <a:avLst/>
          </a:prstGeom>
        </p:spPr>
        <p:txBody>
          <a:bodyPr/>
          <a:lstStyle/>
          <a:p>
            <a:fld id="{6B43770C-3F28-43F9-9C15-4FD5AB500914}" type="datetimeFigureOut">
              <a:rPr lang="zh-CN" altLang="en-US" smtClean="0"/>
            </a:fld>
            <a:endParaRPr lang="zh-CN" altLang="en-US"/>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fld id="{35CF8BBC-0C41-4A9A-9FD6-E5E96B7E702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0650" y="-2673351"/>
            <a:ext cx="6858000" cy="12204701"/>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6"/>
            <a:ext cx="10515600" cy="4351339"/>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2"/>
            <a:ext cx="2743200" cy="365125"/>
          </a:xfrm>
          <a:prstGeom prst="rect">
            <a:avLst/>
          </a:prstGeom>
        </p:spPr>
        <p:txBody>
          <a:bodyPr/>
          <a:lstStyle/>
          <a:p>
            <a:fld id="{6B43770C-3F28-43F9-9C15-4FD5AB500914}" type="datetimeFigureOut">
              <a:rPr lang="zh-CN" altLang="en-US" smtClean="0"/>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fld id="{35CF8BBC-0C41-4A9A-9FD6-E5E96B7E702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7"/>
            <a:ext cx="2628900" cy="5811839"/>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1" y="365127"/>
            <a:ext cx="7734300" cy="5811839"/>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2"/>
            <a:ext cx="2743200" cy="365125"/>
          </a:xfrm>
          <a:prstGeom prst="rect">
            <a:avLst/>
          </a:prstGeom>
        </p:spPr>
        <p:txBody>
          <a:bodyPr/>
          <a:lstStyle/>
          <a:p>
            <a:fld id="{6B43770C-3F28-43F9-9C15-4FD5AB500914}" type="datetimeFigureOut">
              <a:rPr lang="zh-CN" altLang="en-US" smtClean="0"/>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fld id="{35CF8BBC-0C41-4A9A-9FD6-E5E96B7E702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10996F1-67B8-4F73-976B-99E6A11F773F}"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5BFFC6F-E573-4424-99D0-272BA86EF8E9}"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10996F1-67B8-4F73-976B-99E6A11F773F}"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5BFFC6F-E573-4424-99D0-272BA86EF8E9}"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10996F1-67B8-4F73-976B-99E6A11F773F}"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5BFFC6F-E573-4424-99D0-272BA86EF8E9}"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10996F1-67B8-4F73-976B-99E6A11F773F}"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5BFFC6F-E573-4424-99D0-272BA86EF8E9}"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10996F1-67B8-4F73-976B-99E6A11F773F}" type="datetimeFigureOut">
              <a:rPr lang="en-US" smtClean="0"/>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75BFFC6F-E573-4424-99D0-272BA86EF8E9}"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10996F1-67B8-4F73-976B-99E6A11F773F}" type="datetimeFigureOut">
              <a:rPr lang="en-US" smtClean="0"/>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75BFFC6F-E573-4424-99D0-272BA86EF8E9}"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10996F1-67B8-4F73-976B-99E6A11F773F}" type="datetimeFigureOut">
              <a:rPr lang="en-US" smtClean="0"/>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5BFFC6F-E573-4424-99D0-272BA86EF8E9}" type="slidenum">
              <a:rPr lang="en-US" smtClean="0"/>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10996F1-67B8-4F73-976B-99E6A11F773F}"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5BFFC6F-E573-4424-99D0-272BA86EF8E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10996F1-67B8-4F73-976B-99E6A11F773F}"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5BFFC6F-E573-4424-99D0-272BA86EF8E9}" type="slidenum">
              <a:rPr lang="en-US" smtClean="0"/>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10996F1-67B8-4F73-976B-99E6A11F773F}"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5BFFC6F-E573-4424-99D0-272BA86EF8E9}" type="slidenum">
              <a:rPr lang="en-US" smtClean="0"/>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10996F1-67B8-4F73-976B-99E6A11F773F}"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5BFFC6F-E573-4424-99D0-272BA86EF8E9}" type="slidenum">
              <a:rPr lang="en-US" smtClean="0"/>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10996F1-67B8-4F73-976B-99E6A11F773F}"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5BFFC6F-E573-4424-99D0-272BA86EF8E9}" type="slidenum">
              <a:rPr lang="en-US" smtClean="0"/>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10996F1-67B8-4F73-976B-99E6A11F773F}"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5BFFC6F-E573-4424-99D0-272BA86EF8E9}" type="slidenum">
              <a:rPr lang="en-US" smtClean="0"/>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10996F1-67B8-4F73-976B-99E6A11F773F}"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5BFFC6F-E573-4424-99D0-272BA86EF8E9}" type="slidenum">
              <a:rPr lang="en-US" smtClean="0"/>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10996F1-67B8-4F73-976B-99E6A11F773F}"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5BFFC6F-E573-4424-99D0-272BA86EF8E9}" type="slidenum">
              <a:rPr lang="en-US" smtClean="0"/>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10996F1-67B8-4F73-976B-99E6A11F773F}" type="datetimeFigureOut">
              <a:rPr lang="en-US" smtClean="0"/>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75BFFC6F-E573-4424-99D0-272BA86EF8E9}" type="slidenum">
              <a:rPr lang="en-US" smtClean="0"/>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10996F1-67B8-4F73-976B-99E6A11F773F}" type="datetimeFigureOut">
              <a:rPr lang="en-US" smtClean="0"/>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75BFFC6F-E573-4424-99D0-272BA86EF8E9}" type="slidenum">
              <a:rPr lang="en-US" smtClean="0"/>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10996F1-67B8-4F73-976B-99E6A11F773F}" type="datetimeFigureOut">
              <a:rPr lang="en-US" smtClean="0"/>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5BFFC6F-E573-4424-99D0-272BA86EF8E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图片 7"/>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a:fillRect/>
          </a:stretch>
        </p:blipFill>
        <p:spPr>
          <a:xfrm>
            <a:off x="0" y="0"/>
            <a:ext cx="12192000" cy="6858000"/>
          </a:xfrm>
          <a:prstGeom prst="rect">
            <a:avLst/>
          </a:prstGeom>
        </p:spPr>
      </p:pic>
      <p:sp>
        <p:nvSpPr>
          <p:cNvPr id="5" name="矩形: 圆角 11"/>
          <p:cNvSpPr/>
          <p:nvPr userDrawn="1"/>
        </p:nvSpPr>
        <p:spPr>
          <a:xfrm>
            <a:off x="406401" y="228600"/>
            <a:ext cx="11379200" cy="6400800"/>
          </a:xfrm>
          <a:prstGeom prst="roundRect">
            <a:avLst>
              <a:gd name="adj" fmla="val 5217"/>
            </a:avLst>
          </a:prstGeom>
          <a:solidFill>
            <a:schemeClr val="bg1">
              <a:alpha val="80000"/>
            </a:schemeClr>
          </a:solidFill>
          <a:ln w="63500">
            <a:solidFill>
              <a:schemeClr val="accent4">
                <a:lumMod val="50000"/>
              </a:schemeClr>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6" name="图片 9"/>
          <p:cNvPicPr>
            <a:picLocks noChangeAspect="1"/>
          </p:cNvPicPr>
          <p:nvPr userDrawn="1"/>
        </p:nvPicPr>
        <p:blipFill rotWithShape="1">
          <a:blip r:embed="rId3">
            <a:extLst>
              <a:ext uri="{28A0092B-C50C-407E-A947-70E740481C1C}">
                <a14:useLocalDpi xmlns:a14="http://schemas.microsoft.com/office/drawing/2010/main" val="0"/>
              </a:ext>
            </a:extLst>
          </a:blip>
          <a:srcRect t="11384" r="31544"/>
          <a:stretch>
            <a:fillRect/>
          </a:stretch>
        </p:blipFill>
        <p:spPr>
          <a:xfrm flipH="1">
            <a:off x="-1" y="-1"/>
            <a:ext cx="2152701" cy="2908455"/>
          </a:xfrm>
          <a:prstGeom prst="rect">
            <a:avLst/>
          </a:prstGeom>
        </p:spPr>
      </p:pic>
      <p:pic>
        <p:nvPicPr>
          <p:cNvPr id="7" name="图片 10"/>
          <p:cNvPicPr>
            <a:picLocks noChangeAspect="1"/>
          </p:cNvPicPr>
          <p:nvPr userDrawn="1"/>
        </p:nvPicPr>
        <p:blipFill rotWithShape="1">
          <a:blip r:embed="rId4">
            <a:extLst>
              <a:ext uri="{28A0092B-C50C-407E-A947-70E740481C1C}">
                <a14:useLocalDpi xmlns:a14="http://schemas.microsoft.com/office/drawing/2010/main" val="0"/>
              </a:ext>
            </a:extLst>
          </a:blip>
          <a:srcRect t="38252"/>
          <a:stretch>
            <a:fillRect/>
          </a:stretch>
        </p:blipFill>
        <p:spPr>
          <a:xfrm flipH="1">
            <a:off x="998863" y="0"/>
            <a:ext cx="1839816" cy="1343512"/>
          </a:xfrm>
          <a:prstGeom prst="rect">
            <a:avLst/>
          </a:prstGeom>
        </p:spPr>
      </p:pic>
      <p:pic>
        <p:nvPicPr>
          <p:cNvPr id="8" name="Picture 7" descr="A picture containing outdoor&#10;&#10;Description automatically generated"/>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01200" y="4203700"/>
            <a:ext cx="2870200" cy="2870200"/>
          </a:xfrm>
          <a:prstGeom prst="rect">
            <a:avLst/>
          </a:prstGeom>
        </p:spPr>
      </p:pic>
      <p:sp>
        <p:nvSpPr>
          <p:cNvPr id="9" name="TextBox 8"/>
          <p:cNvSpPr txBox="1"/>
          <p:nvPr userDrawn="1"/>
        </p:nvSpPr>
        <p:spPr>
          <a:xfrm>
            <a:off x="0" y="6629400"/>
            <a:ext cx="473719" cy="276999"/>
          </a:xfrm>
          <a:prstGeom prst="rect">
            <a:avLst/>
          </a:prstGeom>
          <a:noFill/>
        </p:spPr>
        <p:txBody>
          <a:bodyPr wrap="none" rtlCol="0">
            <a:spAutoFit/>
          </a:bodyPr>
          <a:lstStyle/>
          <a:p>
            <a:r>
              <a:rPr lang="en-US" sz="1200">
                <a:solidFill>
                  <a:schemeClr val="accent6">
                    <a:lumMod val="40000"/>
                    <a:lumOff val="60000"/>
                  </a:schemeClr>
                </a:solidFill>
                <a:latin typeface="UTM Mabella" panose="02040603050506020204" pitchFamily="18" charset="0"/>
              </a:rPr>
              <a:t>KTUTS</a:t>
            </a:r>
            <a:endParaRPr lang="en-US" sz="1200">
              <a:solidFill>
                <a:schemeClr val="accent6">
                  <a:lumMod val="40000"/>
                  <a:lumOff val="60000"/>
                </a:schemeClr>
              </a:solidFill>
              <a:latin typeface="UTM Mabella" panose="02040603050506020204" pitchFamily="18" charset="0"/>
            </a:endParaRPr>
          </a:p>
        </p:txBody>
      </p:sp>
      <p:sp>
        <p:nvSpPr>
          <p:cNvPr id="10" name="Isosceles Triangle 9"/>
          <p:cNvSpPr/>
          <p:nvPr userDrawn="1"/>
        </p:nvSpPr>
        <p:spPr>
          <a:xfrm rot="304199">
            <a:off x="11323763" y="4668919"/>
            <a:ext cx="304800" cy="118444"/>
          </a:xfrm>
          <a:prstGeom prst="triangle">
            <a:avLst/>
          </a:prstGeom>
          <a:solidFill>
            <a:srgbClr val="FDE9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10996F1-67B8-4F73-976B-99E6A11F773F}"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5BFFC6F-E573-4424-99D0-272BA86EF8E9}" type="slidenum">
              <a:rPr lang="en-US" smtClean="0"/>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10996F1-67B8-4F73-976B-99E6A11F773F}"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5BFFC6F-E573-4424-99D0-272BA86EF8E9}" type="slidenum">
              <a:rPr lang="en-US" smtClean="0"/>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10996F1-67B8-4F73-976B-99E6A11F773F}"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5BFFC6F-E573-4424-99D0-272BA86EF8E9}" type="slidenum">
              <a:rPr lang="en-US" smtClean="0"/>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10996F1-67B8-4F73-976B-99E6A11F773F}"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5BFFC6F-E573-4424-99D0-272BA86EF8E9}" type="slidenum">
              <a:rPr lang="en-US" smtClean="0"/>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1C2C8A-B5D7-4554-A5EA-A6A778D22DAA}"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B1BF2C-D5A4-4BC5-865E-90C0099FB50D}" type="slidenum">
              <a:rPr lang="en-US" smtClean="0"/>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1C2C8A-B5D7-4554-A5EA-A6A778D22DAA}"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B1BF2C-D5A4-4BC5-865E-90C0099FB50D}" type="slidenum">
              <a:rPr lang="en-US" smtClean="0"/>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1C2C8A-B5D7-4554-A5EA-A6A778D22DAA}"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B1BF2C-D5A4-4BC5-865E-90C0099FB50D}" type="slidenum">
              <a:rPr lang="en-US" smtClean="0"/>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81C2C8A-B5D7-4554-A5EA-A6A778D22DAA}"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7B1BF2C-D5A4-4BC5-865E-90C0099FB50D}" type="slidenum">
              <a:rPr lang="en-US" smtClean="0"/>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81C2C8A-B5D7-4554-A5EA-A6A778D22DAA}" type="datetimeFigureOut">
              <a:rPr lang="en-US" smtClean="0"/>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77B1BF2C-D5A4-4BC5-865E-90C0099FB50D}" type="slidenum">
              <a:rPr lang="en-US" smtClean="0"/>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 name="图片 7"/>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a:fillRect/>
          </a:stretch>
        </p:blipFill>
        <p:spPr>
          <a:xfrm>
            <a:off x="0" y="0"/>
            <a:ext cx="12192000" cy="6858000"/>
          </a:xfrm>
          <a:prstGeom prst="rect">
            <a:avLst/>
          </a:prstGeom>
        </p:spPr>
      </p:pic>
      <p:sp>
        <p:nvSpPr>
          <p:cNvPr id="5" name="矩形: 圆角 11"/>
          <p:cNvSpPr/>
          <p:nvPr userDrawn="1"/>
        </p:nvSpPr>
        <p:spPr>
          <a:xfrm>
            <a:off x="406401" y="228600"/>
            <a:ext cx="11379200" cy="6400800"/>
          </a:xfrm>
          <a:prstGeom prst="roundRect">
            <a:avLst>
              <a:gd name="adj" fmla="val 5217"/>
            </a:avLst>
          </a:prstGeom>
          <a:solidFill>
            <a:schemeClr val="bg1">
              <a:alpha val="80000"/>
            </a:schemeClr>
          </a:solidFill>
          <a:ln w="63500">
            <a:solidFill>
              <a:schemeClr val="accent4">
                <a:lumMod val="50000"/>
              </a:schemeClr>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6" name="图片 9"/>
          <p:cNvPicPr>
            <a:picLocks noChangeAspect="1"/>
          </p:cNvPicPr>
          <p:nvPr userDrawn="1"/>
        </p:nvPicPr>
        <p:blipFill rotWithShape="1">
          <a:blip r:embed="rId3">
            <a:extLst>
              <a:ext uri="{28A0092B-C50C-407E-A947-70E740481C1C}">
                <a14:useLocalDpi xmlns:a14="http://schemas.microsoft.com/office/drawing/2010/main" val="0"/>
              </a:ext>
            </a:extLst>
          </a:blip>
          <a:srcRect t="11384" r="31544"/>
          <a:stretch>
            <a:fillRect/>
          </a:stretch>
        </p:blipFill>
        <p:spPr>
          <a:xfrm flipH="1">
            <a:off x="-1" y="-1"/>
            <a:ext cx="1473201" cy="1990400"/>
          </a:xfrm>
          <a:prstGeom prst="rect">
            <a:avLst/>
          </a:prstGeom>
        </p:spPr>
      </p:pic>
      <p:pic>
        <p:nvPicPr>
          <p:cNvPr id="7" name="图片 10"/>
          <p:cNvPicPr>
            <a:picLocks noChangeAspect="1"/>
          </p:cNvPicPr>
          <p:nvPr userDrawn="1"/>
        </p:nvPicPr>
        <p:blipFill rotWithShape="1">
          <a:blip r:embed="rId4">
            <a:extLst>
              <a:ext uri="{28A0092B-C50C-407E-A947-70E740481C1C}">
                <a14:useLocalDpi xmlns:a14="http://schemas.microsoft.com/office/drawing/2010/main" val="0"/>
              </a:ext>
            </a:extLst>
          </a:blip>
          <a:srcRect t="38252"/>
          <a:stretch>
            <a:fillRect/>
          </a:stretch>
        </p:blipFill>
        <p:spPr>
          <a:xfrm flipH="1">
            <a:off x="508000" y="12700"/>
            <a:ext cx="1591937" cy="1162500"/>
          </a:xfrm>
          <a:prstGeom prst="rect">
            <a:avLst/>
          </a:prstGeom>
        </p:spPr>
      </p:pic>
      <p:pic>
        <p:nvPicPr>
          <p:cNvPr id="8" name="Picture 7" descr="A picture containing outdoor&#10;&#10;Description automatically generated"/>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52000" y="4229100"/>
            <a:ext cx="2870200" cy="2870200"/>
          </a:xfrm>
          <a:prstGeom prst="rect">
            <a:avLst/>
          </a:prstGeom>
        </p:spPr>
      </p:pic>
      <p:sp>
        <p:nvSpPr>
          <p:cNvPr id="2" name="TextBox 1"/>
          <p:cNvSpPr txBox="1"/>
          <p:nvPr userDrawn="1"/>
        </p:nvSpPr>
        <p:spPr>
          <a:xfrm>
            <a:off x="0" y="6629400"/>
            <a:ext cx="473719" cy="276999"/>
          </a:xfrm>
          <a:prstGeom prst="rect">
            <a:avLst/>
          </a:prstGeom>
          <a:noFill/>
        </p:spPr>
        <p:txBody>
          <a:bodyPr wrap="none" rtlCol="0">
            <a:spAutoFit/>
          </a:bodyPr>
          <a:lstStyle/>
          <a:p>
            <a:r>
              <a:rPr lang="en-US" sz="1200">
                <a:solidFill>
                  <a:schemeClr val="accent6">
                    <a:lumMod val="40000"/>
                    <a:lumOff val="60000"/>
                  </a:schemeClr>
                </a:solidFill>
                <a:latin typeface="UTM Mabella" panose="02040603050506020204" pitchFamily="18" charset="0"/>
              </a:rPr>
              <a:t>KTUTS</a:t>
            </a:r>
            <a:endParaRPr lang="en-US" sz="1200">
              <a:solidFill>
                <a:schemeClr val="accent6">
                  <a:lumMod val="40000"/>
                  <a:lumOff val="60000"/>
                </a:schemeClr>
              </a:solidFill>
              <a:latin typeface="UTM Mabella" panose="02040603050506020204" pitchFamily="18" charset="0"/>
            </a:endParaRPr>
          </a:p>
        </p:txBody>
      </p:sp>
      <p:sp>
        <p:nvSpPr>
          <p:cNvPr id="9" name="Isosceles Triangle 8"/>
          <p:cNvSpPr/>
          <p:nvPr userDrawn="1"/>
        </p:nvSpPr>
        <p:spPr>
          <a:xfrm rot="304199">
            <a:off x="11374563" y="4668919"/>
            <a:ext cx="304800" cy="118444"/>
          </a:xfrm>
          <a:prstGeom prst="triangle">
            <a:avLst/>
          </a:prstGeom>
          <a:solidFill>
            <a:srgbClr val="FDE9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A3BAD21-07F0-48CD-9FCC-01ADFD122B6F}"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C5750E1-3922-4A09-81C4-6D0208A5803D}" type="slidenum">
              <a:rPr lang="en-US" smtClean="0"/>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A3BAD21-07F0-48CD-9FCC-01ADFD122B6F}"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C5750E1-3922-4A09-81C4-6D0208A5803D}" type="slidenum">
              <a:rPr lang="en-US" smtClean="0"/>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A3BAD21-07F0-48CD-9FCC-01ADFD122B6F}"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C5750E1-3922-4A09-81C4-6D0208A5803D}" type="slidenum">
              <a:rPr lang="en-US" smtClean="0"/>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A3BAD21-07F0-48CD-9FCC-01ADFD122B6F}"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C5750E1-3922-4A09-81C4-6D0208A5803D}" type="slidenum">
              <a:rPr lang="en-US" smtClean="0"/>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A3BAD21-07F0-48CD-9FCC-01ADFD122B6F}" type="datetimeFigureOut">
              <a:rPr lang="en-US" smtClean="0"/>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C5750E1-3922-4A09-81C4-6D0208A5803D}" type="slidenum">
              <a:rPr lang="en-US" smtClean="0"/>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A3BAD21-07F0-48CD-9FCC-01ADFD122B6F}" type="datetimeFigureOut">
              <a:rPr lang="en-US" smtClean="0"/>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C5750E1-3922-4A09-81C4-6D0208A5803D}" type="slidenum">
              <a:rPr lang="en-US" smtClean="0"/>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A3BAD21-07F0-48CD-9FCC-01ADFD122B6F}" type="datetimeFigureOut">
              <a:rPr lang="en-US" smtClean="0"/>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C5750E1-3922-4A09-81C4-6D0208A5803D}" type="slidenum">
              <a:rPr lang="en-US" smtClean="0"/>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A3BAD21-07F0-48CD-9FCC-01ADFD122B6F}"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C5750E1-3922-4A09-81C4-6D0208A5803D}" type="slidenum">
              <a:rPr lang="en-US" smtClean="0"/>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A3BAD21-07F0-48CD-9FCC-01ADFD122B6F}"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C5750E1-3922-4A09-81C4-6D0208A5803D}" type="slidenum">
              <a:rPr lang="en-US" smtClean="0"/>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A3BAD21-07F0-48CD-9FCC-01ADFD122B6F}"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C5750E1-3922-4A09-81C4-6D0208A5803D}"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A3BAD21-07F0-48CD-9FCC-01ADFD122B6F}"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C5750E1-3922-4A09-81C4-6D0208A5803D}" type="slidenum">
              <a:rPr lang="en-US" smtClean="0"/>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26" name="Picture 2" descr="Bãi Biển Mùa Hè Hoạt Hình. Thiên Đường Nghỉ Dưỡng Thiên Nhiên, Đại Dương  Hoặc Bờ Biển. Minh Họa Nền Phong Cảnh Bên Bờ Biển Vector - Free.Vector6.com"/>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130" y="0"/>
            <a:ext cx="12366259" cy="71952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7" name="任意多边形: 形状 6"/>
          <p:cNvSpPr>
            <a:spLocks noGrp="1"/>
          </p:cNvSpPr>
          <p:nvPr>
            <p:ph type="pic" sz="quarter" idx="10"/>
          </p:nvPr>
        </p:nvSpPr>
        <p:spPr>
          <a:xfrm>
            <a:off x="2127621" y="2007590"/>
            <a:ext cx="2784764" cy="2784764"/>
          </a:xfrm>
          <a:custGeom>
            <a:avLst/>
            <a:gdLst>
              <a:gd name="connsiteX0" fmla="*/ 1392382 w 2784764"/>
              <a:gd name="connsiteY0" fmla="*/ 0 h 2784764"/>
              <a:gd name="connsiteX1" fmla="*/ 2784764 w 2784764"/>
              <a:gd name="connsiteY1" fmla="*/ 1392382 h 2784764"/>
              <a:gd name="connsiteX2" fmla="*/ 1392382 w 2784764"/>
              <a:gd name="connsiteY2" fmla="*/ 2784764 h 2784764"/>
              <a:gd name="connsiteX3" fmla="*/ 0 w 2784764"/>
              <a:gd name="connsiteY3" fmla="*/ 1392382 h 2784764"/>
            </a:gdLst>
            <a:ahLst/>
            <a:cxnLst>
              <a:cxn ang="0">
                <a:pos x="connsiteX0" y="connsiteY0"/>
              </a:cxn>
              <a:cxn ang="0">
                <a:pos x="connsiteX1" y="connsiteY1"/>
              </a:cxn>
              <a:cxn ang="0">
                <a:pos x="connsiteX2" y="connsiteY2"/>
              </a:cxn>
              <a:cxn ang="0">
                <a:pos x="connsiteX3" y="connsiteY3"/>
              </a:cxn>
            </a:cxnLst>
            <a:rect l="l" t="t" r="r" b="b"/>
            <a:pathLst>
              <a:path w="2784764" h="2784764">
                <a:moveTo>
                  <a:pt x="1392382" y="0"/>
                </a:moveTo>
                <a:lnTo>
                  <a:pt x="2784764" y="1392382"/>
                </a:lnTo>
                <a:lnTo>
                  <a:pt x="1392382" y="2784764"/>
                </a:lnTo>
                <a:lnTo>
                  <a:pt x="0" y="1392382"/>
                </a:lnTo>
                <a:close/>
              </a:path>
            </a:pathLst>
          </a:custGeom>
          <a:solidFill>
            <a:schemeClr val="bg1"/>
          </a:solidFill>
          <a:ln w="57150">
            <a:gradFill flip="none" rotWithShape="1">
              <a:gsLst>
                <a:gs pos="0">
                  <a:schemeClr val="bg1"/>
                </a:gs>
                <a:gs pos="100000">
                  <a:schemeClr val="bg1">
                    <a:lumMod val="85000"/>
                  </a:schemeClr>
                </a:gs>
              </a:gsLst>
              <a:lin ang="8100000" scaled="1"/>
              <a:tileRect/>
            </a:grad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defTabSz="457200"/>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matchingName="Title and four columns ">
  <p:cSld name="Title and four columns ">
    <p:bg>
      <p:bgPr>
        <a:blipFill dpi="0" rotWithShape="1">
          <a:blip r:embed="rId2">
            <a:lum/>
          </a:blip>
          <a:srcRect/>
          <a:stretch>
            <a:fillRect l="-6000" r="-6000"/>
          </a:stretch>
        </a:blipFill>
        <a:effectLst/>
      </p:bgPr>
    </p:bg>
    <p:spTree>
      <p:nvGrpSpPr>
        <p:cNvPr id="1" name="Shape 30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8.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slideLayout" Target="../slideLayouts/slideLayout17.xml"/><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3" Type="http://schemas.openxmlformats.org/officeDocument/2006/relationships/theme" Target="../theme/theme2.xml"/><Relationship Id="rId12" Type="http://schemas.openxmlformats.org/officeDocument/2006/relationships/slideLayout" Target="../slideLayouts/slideLayout21.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slideLayout" Target="../slideLayouts/slideLayout29.xml"/><Relationship Id="rId7" Type="http://schemas.openxmlformats.org/officeDocument/2006/relationships/slideLayout" Target="../slideLayouts/slideLayout28.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3" Type="http://schemas.openxmlformats.org/officeDocument/2006/relationships/slideLayout" Target="../slideLayouts/slideLayout24.xml"/><Relationship Id="rId2" Type="http://schemas.openxmlformats.org/officeDocument/2006/relationships/slideLayout" Target="../slideLayouts/slideLayout23.xml"/><Relationship Id="rId13" Type="http://schemas.openxmlformats.org/officeDocument/2006/relationships/theme" Target="../theme/theme3.xml"/><Relationship Id="rId12" Type="http://schemas.openxmlformats.org/officeDocument/2006/relationships/image" Target="../media/image8.png"/><Relationship Id="rId11" Type="http://schemas.openxmlformats.org/officeDocument/2006/relationships/slideLayout" Target="../slideLayouts/slideLayout32.xml"/><Relationship Id="rId10" Type="http://schemas.openxmlformats.org/officeDocument/2006/relationships/slideLayout" Target="../slideLayouts/slideLayout31.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1.xml"/><Relationship Id="rId8" Type="http://schemas.openxmlformats.org/officeDocument/2006/relationships/slideLayout" Target="../slideLayouts/slideLayout40.xml"/><Relationship Id="rId7" Type="http://schemas.openxmlformats.org/officeDocument/2006/relationships/slideLayout" Target="../slideLayouts/slideLayout39.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3" Type="http://schemas.openxmlformats.org/officeDocument/2006/relationships/slideLayout" Target="../slideLayouts/slideLayout35.xml"/><Relationship Id="rId2" Type="http://schemas.openxmlformats.org/officeDocument/2006/relationships/slideLayout" Target="../slideLayouts/slideLayout34.xml"/><Relationship Id="rId13" Type="http://schemas.openxmlformats.org/officeDocument/2006/relationships/theme" Target="../theme/theme4.xml"/><Relationship Id="rId12" Type="http://schemas.openxmlformats.org/officeDocument/2006/relationships/image" Target="../media/image8.png"/><Relationship Id="rId11" Type="http://schemas.openxmlformats.org/officeDocument/2006/relationships/slideLayout" Target="../slideLayouts/slideLayout43.xml"/><Relationship Id="rId10" Type="http://schemas.openxmlformats.org/officeDocument/2006/relationships/slideLayout" Target="../slideLayouts/slideLayout42.xml"/><Relationship Id="rId1"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7" Type="http://schemas.openxmlformats.org/officeDocument/2006/relationships/image" Target="../media/image12.jpeg"/><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58.xml"/><Relationship Id="rId8" Type="http://schemas.openxmlformats.org/officeDocument/2006/relationships/slideLayout" Target="../slideLayouts/slideLayout57.xml"/><Relationship Id="rId7" Type="http://schemas.openxmlformats.org/officeDocument/2006/relationships/slideLayout" Target="../slideLayouts/slideLayout56.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3" Type="http://schemas.openxmlformats.org/officeDocument/2006/relationships/slideLayout" Target="../slideLayouts/slideLayout52.xml"/><Relationship Id="rId2" Type="http://schemas.openxmlformats.org/officeDocument/2006/relationships/slideLayout" Target="../slideLayouts/slideLayout51.xml"/><Relationship Id="rId14" Type="http://schemas.openxmlformats.org/officeDocument/2006/relationships/theme" Target="../theme/theme6.xml"/><Relationship Id="rId13" Type="http://schemas.openxmlformats.org/officeDocument/2006/relationships/slideLayout" Target="../slideLayouts/slideLayout62.xml"/><Relationship Id="rId12" Type="http://schemas.openxmlformats.org/officeDocument/2006/relationships/slideLayout" Target="../slideLayouts/slideLayout61.xml"/><Relationship Id="rId11" Type="http://schemas.openxmlformats.org/officeDocument/2006/relationships/slideLayout" Target="../slideLayouts/slideLayout60.xml"/><Relationship Id="rId10" Type="http://schemas.openxmlformats.org/officeDocument/2006/relationships/slideLayout" Target="../slideLayouts/slideLayout59.xml"/><Relationship Id="rId1"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85507" y="274752"/>
            <a:ext cx="1252390" cy="125239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mc:AlternateContent xmlns:mc="http://schemas.openxmlformats.org/markup-compatibility/2006">
    <mc:Choice xmlns:p14="http://schemas.microsoft.com/office/powerpoint/2010/main" Requires="p14">
      <p:transition spd="slow" p14:dur="2000" advTm="3000"/>
    </mc:Choice>
    <mc:Fallback>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white circle with leaves and blue text&#10;&#10;Description automatically generated"/>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457227" y="189911"/>
            <a:ext cx="1346658" cy="1346658"/>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504360" y="180484"/>
            <a:ext cx="1318378" cy="1318378"/>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pic>
        <p:nvPicPr>
          <p:cNvPr id="7" name="图片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7376"/>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7.xml"/><Relationship Id="rId2" Type="http://schemas.openxmlformats.org/officeDocument/2006/relationships/image" Target="../media/image21.png"/><Relationship Id="rId1"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image" Target="../media/image23.png"/><Relationship Id="rId1" Type="http://schemas.openxmlformats.org/officeDocument/2006/relationships/image" Target="../media/image22.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microsoft.com/office/2007/relationships/hdphoto" Target="../media/image26.wdp"/><Relationship Id="rId2" Type="http://schemas.openxmlformats.org/officeDocument/2006/relationships/image" Target="../media/image25.png"/><Relationship Id="rId1"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2020097" y="1329853"/>
            <a:ext cx="7980356" cy="5017443"/>
          </a:xfrm>
          <a:prstGeom prst="rect">
            <a:avLst/>
          </a:prstGeom>
        </p:spPr>
      </p:pic>
      <p:pic>
        <p:nvPicPr>
          <p:cNvPr id="7" name="Picture 6"/>
          <p:cNvPicPr>
            <a:picLocks noChangeAspect="1"/>
          </p:cNvPicPr>
          <p:nvPr/>
        </p:nvPicPr>
        <p:blipFill>
          <a:blip r:embed="rId2"/>
          <a:stretch>
            <a:fillRect/>
          </a:stretch>
        </p:blipFill>
        <p:spPr>
          <a:xfrm>
            <a:off x="3222640" y="879256"/>
            <a:ext cx="5499069" cy="212768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Natural landscape - background for video conferenci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524" y="-1954"/>
            <a:ext cx="12240523" cy="7195707"/>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4"/>
          <p:cNvPicPr>
            <a:picLocks noChangeAspect="1"/>
          </p:cNvPicPr>
          <p:nvPr/>
        </p:nvPicPr>
        <p:blipFill rotWithShape="1">
          <a:blip r:embed="rId2">
            <a:extLst>
              <a:ext uri="{28A0092B-C50C-407E-A947-70E740481C1C}">
                <a14:useLocalDpi xmlns:a14="http://schemas.microsoft.com/office/drawing/2010/main" val="0"/>
              </a:ext>
            </a:extLst>
          </a:blip>
          <a:srcRect r="47132" b="60830"/>
          <a:stretch>
            <a:fillRect/>
          </a:stretch>
        </p:blipFill>
        <p:spPr>
          <a:xfrm rot="12117602" flipV="1">
            <a:off x="8267888" y="402493"/>
            <a:ext cx="3480489" cy="2972211"/>
          </a:xfrm>
          <a:prstGeom prst="rect">
            <a:avLst/>
          </a:prstGeom>
        </p:spPr>
      </p:pic>
      <p:pic>
        <p:nvPicPr>
          <p:cNvPr id="14"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1173" y="3821583"/>
            <a:ext cx="1469370" cy="1909301"/>
          </a:xfrm>
          <a:prstGeom prst="rect">
            <a:avLst/>
          </a:prstGeom>
        </p:spPr>
      </p:pic>
      <p:pic>
        <p:nvPicPr>
          <p:cNvPr id="15"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967" y="154629"/>
            <a:ext cx="1572966" cy="1906180"/>
          </a:xfrm>
          <a:prstGeom prst="rect">
            <a:avLst/>
          </a:prstGeom>
        </p:spPr>
      </p:pic>
      <p:pic>
        <p:nvPicPr>
          <p:cNvPr id="2" name="Picture 1" descr="A picture containing light&#10;&#10;Description automatically generated"/>
          <p:cNvPicPr>
            <a:picLocks noChangeAspect="1"/>
          </p:cNvPicPr>
          <p:nvPr/>
        </p:nvPicPr>
        <p:blipFill rotWithShape="1">
          <a:blip r:embed="rId5" cstate="print">
            <a:extLst>
              <a:ext uri="{28A0092B-C50C-407E-A947-70E740481C1C}">
                <a14:useLocalDpi xmlns:a14="http://schemas.microsoft.com/office/drawing/2010/main" val="0"/>
              </a:ext>
            </a:extLst>
          </a:blip>
          <a:srcRect l="-6177" t="34147" r="6177" b="50000"/>
          <a:stretch>
            <a:fillRect/>
          </a:stretch>
        </p:blipFill>
        <p:spPr>
          <a:xfrm flipH="1">
            <a:off x="612980" y="885825"/>
            <a:ext cx="13007602" cy="4924425"/>
          </a:xfrm>
          <a:prstGeom prst="rect">
            <a:avLst/>
          </a:prstGeom>
        </p:spPr>
      </p:pic>
      <p:sp>
        <p:nvSpPr>
          <p:cNvPr id="4" name="TextBox 3"/>
          <p:cNvSpPr txBox="1"/>
          <p:nvPr/>
        </p:nvSpPr>
        <p:spPr>
          <a:xfrm>
            <a:off x="2581373" y="1960513"/>
            <a:ext cx="7362727" cy="2800767"/>
          </a:xfrm>
          <a:prstGeom prst="rect">
            <a:avLst/>
          </a:prstGeom>
          <a:noFill/>
        </p:spPr>
        <p:txBody>
          <a:bodyPr wrap="square" rtlCol="0">
            <a:spAutoFit/>
          </a:bodyPr>
          <a:lstStyle/>
          <a:p>
            <a:pPr lvl="0" algn="ctr" defTabSz="609600">
              <a:defRPr/>
            </a:pPr>
            <a:r>
              <a:rPr lang="vi-VN" sz="4400" b="1" dirty="0">
                <a:solidFill>
                  <a:prstClr val="black"/>
                </a:solidFill>
                <a:latin typeface="Calibri" panose="020F0502020204030204"/>
              </a:rPr>
              <a:t>Hoạt động 1:  Tìm hiểu về ảnh hưởng của môi trường thiên nhiên đến sản xuất và sinh hoạt của người dân </a:t>
            </a:r>
            <a:endParaRPr kumimoji="0" lang="en-US" altLang="zh-CN" sz="9600" b="1" i="0" u="none" strike="noStrike" kern="1200" cap="none" spc="0" normalizeH="0" baseline="0" noProof="0" dirty="0">
              <a:ln w="28575">
                <a:solidFill>
                  <a:prstClr val="white"/>
                </a:solidFill>
              </a:ln>
              <a:solidFill>
                <a:srgbClr val="28692E"/>
              </a:solidFill>
              <a:effectLst>
                <a:outerShdw blurRad="12700" dist="101600" dir="240000" algn="t" rotWithShape="0">
                  <a:srgbClr val="B8DEF3"/>
                </a:outerShdw>
              </a:effectLst>
              <a:uLnTx/>
              <a:uFillTx/>
              <a:latin typeface="UTM Showcard" panose="02040603050506020204" pitchFamily="18" charset="0"/>
              <a:ea typeface="方正卡通简体" pitchFamily="65" charset="-122"/>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1.875E-6 3.7037E-6 L -1.875E-6 -0.07199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p:cNvSpPr/>
          <p:nvPr/>
        </p:nvSpPr>
        <p:spPr>
          <a:xfrm>
            <a:off x="152400" y="222667"/>
            <a:ext cx="11887200" cy="6412667"/>
          </a:xfrm>
          <a:prstGeom prst="roundRect">
            <a:avLst>
              <a:gd name="adj" fmla="val 12649"/>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3" name="Rectangle: Rounded Corners 2"/>
          <p:cNvSpPr/>
          <p:nvPr/>
        </p:nvSpPr>
        <p:spPr>
          <a:xfrm>
            <a:off x="205901" y="1562100"/>
            <a:ext cx="5528149" cy="4171950"/>
          </a:xfrm>
          <a:prstGeom prst="roundRect">
            <a:avLst>
              <a:gd name="adj" fmla="val 30992"/>
            </a:avLst>
          </a:prstGeom>
          <a:solidFill>
            <a:srgbClr val="ECFFD9"/>
          </a:solidFill>
          <a:ln w="88900" cap="rnd" cmpd="thinThick">
            <a:solidFill>
              <a:srgbClr val="92D050"/>
            </a:solidFill>
            <a:prstDash val="solid"/>
            <a:round/>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002060"/>
                </a:solidFill>
                <a:latin typeface="Calibri" panose="020F0502020204030204"/>
              </a:rPr>
              <a:t> Đọc thông tin và quan sát các hình từ 4 đến 7, em hãy cho biết môi trường thiên nhiên có ảnh hưởng như thế nào đến sản xuất và sinh hoạt của người dân vùng Nam Bộ.</a:t>
            </a:r>
            <a:endParaRPr kumimoji="0" lang="en-US" sz="3200" b="0" i="0" u="none" strike="noStrike" kern="1200" cap="none" spc="0" normalizeH="0" baseline="0" noProof="0" dirty="0">
              <a:ln>
                <a:noFill/>
              </a:ln>
              <a:solidFill>
                <a:srgbClr val="002060"/>
              </a:solidFill>
              <a:effectLst/>
              <a:uLnTx/>
              <a:uFillTx/>
              <a:latin typeface="Calibri" panose="020F0502020204030204"/>
              <a:cs typeface="+mn-cs"/>
            </a:endParaRPr>
          </a:p>
        </p:txBody>
      </p:sp>
      <p:pic>
        <p:nvPicPr>
          <p:cNvPr id="6" name="Picture 5"/>
          <p:cNvPicPr>
            <a:picLocks noChangeAspect="1"/>
          </p:cNvPicPr>
          <p:nvPr/>
        </p:nvPicPr>
        <p:blipFill>
          <a:blip r:embed="rId2"/>
          <a:stretch>
            <a:fillRect/>
          </a:stretch>
        </p:blipFill>
        <p:spPr>
          <a:xfrm>
            <a:off x="6091237" y="1709737"/>
            <a:ext cx="5648325" cy="3952875"/>
          </a:xfrm>
          <a:prstGeom prst="rect">
            <a:avLst/>
          </a:prstGeom>
        </p:spPr>
      </p:pic>
    </p:spTree>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p:cNvSpPr/>
          <p:nvPr/>
        </p:nvSpPr>
        <p:spPr>
          <a:xfrm>
            <a:off x="152400" y="222667"/>
            <a:ext cx="11887200" cy="6412667"/>
          </a:xfrm>
          <a:prstGeom prst="roundRect">
            <a:avLst>
              <a:gd name="adj" fmla="val 12649"/>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3" name="Rectangle: Rounded Corners 2"/>
          <p:cNvSpPr/>
          <p:nvPr/>
        </p:nvSpPr>
        <p:spPr>
          <a:xfrm>
            <a:off x="2653825" y="85725"/>
            <a:ext cx="6709249" cy="866775"/>
          </a:xfrm>
          <a:prstGeom prst="roundRect">
            <a:avLst>
              <a:gd name="adj" fmla="val 30992"/>
            </a:avLst>
          </a:prstGeom>
          <a:solidFill>
            <a:srgbClr val="ECFFD9"/>
          </a:solidFill>
          <a:ln w="88900" cap="rnd" cmpd="thinThick">
            <a:solidFill>
              <a:srgbClr val="92D050"/>
            </a:solidFill>
            <a:prstDash val="solid"/>
            <a:round/>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Calibri" panose="020F0502020204030204"/>
                <a:cs typeface="+mn-cs"/>
              </a:rPr>
              <a:t>Hoàn</a:t>
            </a:r>
            <a:r>
              <a:rPr kumimoji="0" lang="en-US" sz="3600" b="1" i="0" u="none" strike="noStrike" kern="1200" cap="none" spc="0" normalizeH="0" noProof="0" dirty="0">
                <a:ln>
                  <a:noFill/>
                </a:ln>
                <a:solidFill>
                  <a:srgbClr val="002060"/>
                </a:solidFill>
                <a:effectLst/>
                <a:uLnTx/>
                <a:uFillTx/>
                <a:latin typeface="Calibri" panose="020F0502020204030204"/>
                <a:cs typeface="+mn-cs"/>
              </a:rPr>
              <a:t> </a:t>
            </a:r>
            <a:r>
              <a:rPr kumimoji="0" lang="en-US" sz="3600" b="1" i="0" u="none" strike="noStrike" kern="1200" cap="none" spc="0" normalizeH="0" noProof="0" dirty="0" err="1">
                <a:ln>
                  <a:noFill/>
                </a:ln>
                <a:solidFill>
                  <a:srgbClr val="002060"/>
                </a:solidFill>
                <a:effectLst/>
                <a:uLnTx/>
                <a:uFillTx/>
                <a:latin typeface="Calibri" panose="020F0502020204030204"/>
                <a:cs typeface="+mn-cs"/>
              </a:rPr>
              <a:t>thành</a:t>
            </a:r>
            <a:r>
              <a:rPr kumimoji="0" lang="en-US" sz="3600" b="1" i="0" u="none" strike="noStrike" kern="1200" cap="none" spc="0" normalizeH="0" noProof="0" dirty="0">
                <a:ln>
                  <a:noFill/>
                </a:ln>
                <a:solidFill>
                  <a:srgbClr val="002060"/>
                </a:solidFill>
                <a:effectLst/>
                <a:uLnTx/>
                <a:uFillTx/>
                <a:latin typeface="Calibri" panose="020F0502020204030204"/>
                <a:cs typeface="+mn-cs"/>
              </a:rPr>
              <a:t> </a:t>
            </a:r>
            <a:r>
              <a:rPr kumimoji="0" lang="en-US" sz="3600" b="1" i="0" u="none" strike="noStrike" kern="1200" cap="none" spc="0" normalizeH="0" noProof="0" dirty="0" err="1">
                <a:ln>
                  <a:noFill/>
                </a:ln>
                <a:solidFill>
                  <a:srgbClr val="002060"/>
                </a:solidFill>
                <a:effectLst/>
                <a:uLnTx/>
                <a:uFillTx/>
                <a:latin typeface="Calibri" panose="020F0502020204030204"/>
                <a:cs typeface="+mn-cs"/>
              </a:rPr>
              <a:t>phiếu</a:t>
            </a:r>
            <a:r>
              <a:rPr kumimoji="0" lang="en-US" sz="3600" b="1" i="0" u="none" strike="noStrike" kern="1200" cap="none" spc="0" normalizeH="0" noProof="0" dirty="0">
                <a:ln>
                  <a:noFill/>
                </a:ln>
                <a:solidFill>
                  <a:srgbClr val="002060"/>
                </a:solidFill>
                <a:effectLst/>
                <a:uLnTx/>
                <a:uFillTx/>
                <a:latin typeface="Calibri" panose="020F0502020204030204"/>
                <a:cs typeface="+mn-cs"/>
              </a:rPr>
              <a:t> </a:t>
            </a:r>
            <a:r>
              <a:rPr kumimoji="0" lang="en-US" sz="3600" b="1" i="0" u="none" strike="noStrike" kern="1200" cap="none" spc="0" normalizeH="0" noProof="0" dirty="0" err="1">
                <a:ln>
                  <a:noFill/>
                </a:ln>
                <a:solidFill>
                  <a:srgbClr val="002060"/>
                </a:solidFill>
                <a:effectLst/>
                <a:uLnTx/>
                <a:uFillTx/>
                <a:latin typeface="Calibri" panose="020F0502020204030204"/>
                <a:cs typeface="+mn-cs"/>
              </a:rPr>
              <a:t>bài</a:t>
            </a:r>
            <a:r>
              <a:rPr kumimoji="0" lang="en-US" sz="3600" b="1" i="0" u="none" strike="noStrike" kern="1200" cap="none" spc="0" normalizeH="0" noProof="0" dirty="0">
                <a:ln>
                  <a:noFill/>
                </a:ln>
                <a:solidFill>
                  <a:srgbClr val="002060"/>
                </a:solidFill>
                <a:effectLst/>
                <a:uLnTx/>
                <a:uFillTx/>
                <a:latin typeface="Calibri" panose="020F0502020204030204"/>
                <a:cs typeface="+mn-cs"/>
              </a:rPr>
              <a:t> </a:t>
            </a:r>
            <a:r>
              <a:rPr kumimoji="0" lang="en-US" sz="3600" b="1" i="0" u="none" strike="noStrike" kern="1200" cap="none" spc="0" normalizeH="0" noProof="0" dirty="0" err="1">
                <a:ln>
                  <a:noFill/>
                </a:ln>
                <a:solidFill>
                  <a:srgbClr val="002060"/>
                </a:solidFill>
                <a:effectLst/>
                <a:uLnTx/>
                <a:uFillTx/>
                <a:latin typeface="Calibri" panose="020F0502020204030204"/>
                <a:cs typeface="+mn-cs"/>
              </a:rPr>
              <a:t>tập</a:t>
            </a:r>
            <a:endParaRPr kumimoji="0" lang="en-US" sz="3600" b="1" i="0" u="none" strike="noStrike" kern="1200" cap="none" spc="0" normalizeH="0" baseline="0" noProof="0" dirty="0">
              <a:ln>
                <a:noFill/>
              </a:ln>
              <a:solidFill>
                <a:srgbClr val="002060"/>
              </a:solidFill>
              <a:effectLst/>
              <a:uLnTx/>
              <a:uFillTx/>
              <a:latin typeface="Calibri" panose="020F0502020204030204"/>
              <a:cs typeface="+mn-cs"/>
            </a:endParaRPr>
          </a:p>
        </p:txBody>
      </p:sp>
      <p:graphicFrame>
        <p:nvGraphicFramePr>
          <p:cNvPr id="7" name="Table 6"/>
          <p:cNvGraphicFramePr>
            <a:graphicFrameLocks noGrp="1"/>
          </p:cNvGraphicFramePr>
          <p:nvPr/>
        </p:nvGraphicFramePr>
        <p:xfrm>
          <a:off x="1249680" y="1314450"/>
          <a:ext cx="9685020" cy="4599116"/>
        </p:xfrm>
        <a:graphic>
          <a:graphicData uri="http://schemas.openxmlformats.org/drawingml/2006/table">
            <a:tbl>
              <a:tblPr firstRow="1" firstCol="1" lastRow="1" lastCol="1" bandRow="1" bandCol="1">
                <a:tableStyleId>{5C22544A-7EE6-4342-B048-85BDC9FD1C3A}</a:tableStyleId>
              </a:tblPr>
              <a:tblGrid>
                <a:gridCol w="4341495"/>
                <a:gridCol w="5343525"/>
              </a:tblGrid>
              <a:tr h="941005">
                <a:tc gridSpan="2">
                  <a:txBody>
                    <a:bodyPr/>
                    <a:lstStyle/>
                    <a:p>
                      <a:pPr marL="0" marR="0" algn="ctr">
                        <a:lnSpc>
                          <a:spcPct val="120000"/>
                        </a:lnSpc>
                        <a:spcBef>
                          <a:spcPts val="0"/>
                        </a:spcBef>
                        <a:spcAft>
                          <a:spcPts val="0"/>
                        </a:spcAft>
                      </a:pPr>
                      <a:r>
                        <a:rPr lang="en-US" sz="2000" b="1" dirty="0">
                          <a:solidFill>
                            <a:srgbClr val="002060"/>
                          </a:solidFill>
                          <a:effectLst/>
                          <a:latin typeface="Calibri" panose="020F0502020204030204" pitchFamily="34" charset="0"/>
                          <a:cs typeface="Calibri" panose="020F0502020204030204" pitchFamily="34" charset="0"/>
                        </a:rPr>
                        <a:t>PHIẾU HỌC TẬP</a:t>
                      </a:r>
                      <a:endParaRPr lang="en-US" sz="2000" b="1" dirty="0">
                        <a:solidFill>
                          <a:srgbClr val="002060"/>
                        </a:solidFill>
                        <a:effectLst/>
                        <a:latin typeface="Calibri" panose="020F0502020204030204" pitchFamily="34" charset="0"/>
                        <a:cs typeface="Calibri" panose="020F0502020204030204" pitchFamily="34" charset="0"/>
                      </a:endParaRPr>
                    </a:p>
                    <a:p>
                      <a:pPr marL="0" marR="0" algn="ctr">
                        <a:lnSpc>
                          <a:spcPct val="120000"/>
                        </a:lnSpc>
                        <a:spcBef>
                          <a:spcPts val="0"/>
                        </a:spcBef>
                        <a:spcAft>
                          <a:spcPts val="0"/>
                        </a:spcAft>
                      </a:pPr>
                      <a:r>
                        <a:rPr lang="en-US" sz="2000" b="1" dirty="0">
                          <a:solidFill>
                            <a:srgbClr val="002060"/>
                          </a:solidFill>
                          <a:effectLst/>
                          <a:latin typeface="Calibri" panose="020F0502020204030204" pitchFamily="34" charset="0"/>
                          <a:cs typeface="Calibri" panose="020F0502020204030204" pitchFamily="34" charset="0"/>
                        </a:rPr>
                        <a:t>ẢNH HƯỞNG CỦA MÔI TRƯỜNG THIÊN NHIÊN ĐẾN SẢN XUẤT VÀ SINH HOẠT CỦA NGƯỜI DÂN Ở VÙNG ĐỒNG BẰNG NAM BỘ</a:t>
                      </a:r>
                      <a:endParaRPr lang="en-US"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cPr/>
                </a:tc>
              </a:tr>
              <a:tr h="3526220">
                <a:tc>
                  <a:txBody>
                    <a:bodyPr/>
                    <a:lstStyle/>
                    <a:p>
                      <a:pPr marL="0" marR="0" algn="ctr">
                        <a:lnSpc>
                          <a:spcPct val="120000"/>
                        </a:lnSpc>
                        <a:spcBef>
                          <a:spcPts val="0"/>
                        </a:spcBef>
                        <a:spcAft>
                          <a:spcPts val="0"/>
                        </a:spcAft>
                      </a:pPr>
                      <a:r>
                        <a:rPr lang="en-US" sz="2000" b="1" dirty="0">
                          <a:solidFill>
                            <a:srgbClr val="002060"/>
                          </a:solidFill>
                          <a:effectLst/>
                          <a:latin typeface="Calibri" panose="020F0502020204030204" pitchFamily="34" charset="0"/>
                          <a:cs typeface="Calibri" panose="020F0502020204030204" pitchFamily="34" charset="0"/>
                        </a:rPr>
                        <a:t>THUẬN LỢI</a:t>
                      </a:r>
                      <a:endParaRPr lang="en-US" sz="2000" b="1" dirty="0">
                        <a:solidFill>
                          <a:srgbClr val="002060"/>
                        </a:solidFill>
                        <a:effectLst/>
                        <a:latin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pPr>
                      <a:r>
                        <a:rPr lang="en-US" sz="2000" b="1" dirty="0">
                          <a:solidFill>
                            <a:srgbClr val="002060"/>
                          </a:solidFill>
                          <a:effectLst/>
                          <a:latin typeface="Calibri" panose="020F0502020204030204" pitchFamily="34" charset="0"/>
                          <a:cs typeface="Calibri" panose="020F0502020204030204" pitchFamily="34" charset="0"/>
                        </a:rPr>
                        <a:t>KHÓ KHĂN</a:t>
                      </a:r>
                      <a:endParaRPr lang="en-US" sz="2000" b="1" dirty="0">
                        <a:solidFill>
                          <a:srgbClr val="002060"/>
                        </a:solidFill>
                        <a:effectLst/>
                        <a:latin typeface="Calibri" panose="020F0502020204030204" pitchFamily="34" charset="0"/>
                        <a:cs typeface="Calibri" panose="020F0502020204030204" pitchFamily="34" charset="0"/>
                      </a:endParaRPr>
                    </a:p>
                    <a:p>
                      <a:pPr marL="0" marR="0" algn="ctr">
                        <a:lnSpc>
                          <a:spcPct val="120000"/>
                        </a:lnSpc>
                        <a:spcBef>
                          <a:spcPts val="0"/>
                        </a:spcBef>
                        <a:spcAft>
                          <a:spcPts val="0"/>
                        </a:spcAft>
                      </a:pPr>
                      <a:r>
                        <a:rPr lang="en-US" sz="2000" b="1" dirty="0">
                          <a:solidFill>
                            <a:srgbClr val="002060"/>
                          </a:solidFill>
                          <a:effectLst/>
                          <a:latin typeface="Calibri" panose="020F0502020204030204" pitchFamily="34" charset="0"/>
                          <a:cs typeface="Calibri" panose="020F0502020204030204" pitchFamily="34" charset="0"/>
                        </a:rPr>
                        <a:t> </a:t>
                      </a:r>
                      <a:endParaRPr lang="en-US" sz="2000" b="1" dirty="0">
                        <a:solidFill>
                          <a:srgbClr val="002060"/>
                        </a:solidFill>
                        <a:effectLst/>
                        <a:latin typeface="Calibri" panose="020F0502020204030204" pitchFamily="34" charset="0"/>
                        <a:cs typeface="Calibri" panose="020F0502020204030204" pitchFamily="34" charset="0"/>
                      </a:endParaRPr>
                    </a:p>
                    <a:p>
                      <a:pPr marL="0" marR="0">
                        <a:lnSpc>
                          <a:spcPct val="120000"/>
                        </a:lnSpc>
                        <a:spcBef>
                          <a:spcPts val="0"/>
                        </a:spcBef>
                        <a:spcAft>
                          <a:spcPts val="0"/>
                        </a:spcAft>
                      </a:pPr>
                      <a:r>
                        <a:rPr lang="en-US" sz="2000" b="1" dirty="0">
                          <a:solidFill>
                            <a:srgbClr val="002060"/>
                          </a:solidFill>
                          <a:effectLst/>
                          <a:latin typeface="Calibri" panose="020F0502020204030204" pitchFamily="34" charset="0"/>
                          <a:cs typeface="Calibri" panose="020F0502020204030204" pitchFamily="34" charset="0"/>
                        </a:rPr>
                        <a:t> </a:t>
                      </a:r>
                      <a:endParaRPr lang="en-US" sz="2000" b="1" dirty="0">
                        <a:solidFill>
                          <a:srgbClr val="002060"/>
                        </a:solidFill>
                        <a:effectLst/>
                        <a:latin typeface="Calibri" panose="020F0502020204030204" pitchFamily="34" charset="0"/>
                        <a:cs typeface="Calibri" panose="020F0502020204030204" pitchFamily="34" charset="0"/>
                      </a:endParaRPr>
                    </a:p>
                    <a:p>
                      <a:pPr marL="0" marR="0">
                        <a:lnSpc>
                          <a:spcPct val="120000"/>
                        </a:lnSpc>
                        <a:spcBef>
                          <a:spcPts val="0"/>
                        </a:spcBef>
                        <a:spcAft>
                          <a:spcPts val="0"/>
                        </a:spcAft>
                      </a:pPr>
                      <a:r>
                        <a:rPr lang="en-US" sz="2000" b="1" dirty="0">
                          <a:solidFill>
                            <a:srgbClr val="002060"/>
                          </a:solidFill>
                          <a:effectLst/>
                          <a:latin typeface="Calibri" panose="020F0502020204030204" pitchFamily="34" charset="0"/>
                          <a:cs typeface="Calibri" panose="020F0502020204030204" pitchFamily="34" charset="0"/>
                        </a:rPr>
                        <a:t> </a:t>
                      </a:r>
                      <a:endParaRPr lang="en-US" sz="2000" b="1" dirty="0">
                        <a:solidFill>
                          <a:srgbClr val="002060"/>
                        </a:solidFill>
                        <a:effectLst/>
                        <a:latin typeface="Calibri" panose="020F0502020204030204" pitchFamily="34" charset="0"/>
                        <a:cs typeface="Calibri" panose="020F0502020204030204" pitchFamily="34" charset="0"/>
                      </a:endParaRPr>
                    </a:p>
                    <a:p>
                      <a:pPr marL="0" marR="0">
                        <a:lnSpc>
                          <a:spcPct val="120000"/>
                        </a:lnSpc>
                        <a:spcBef>
                          <a:spcPts val="0"/>
                        </a:spcBef>
                        <a:spcAft>
                          <a:spcPts val="0"/>
                        </a:spcAft>
                      </a:pPr>
                      <a:r>
                        <a:rPr lang="en-US" sz="2000" b="1" dirty="0">
                          <a:solidFill>
                            <a:srgbClr val="002060"/>
                          </a:solidFill>
                          <a:effectLst/>
                          <a:latin typeface="Calibri" panose="020F0502020204030204" pitchFamily="34" charset="0"/>
                          <a:cs typeface="Calibri" panose="020F0502020204030204" pitchFamily="34" charset="0"/>
                        </a:rPr>
                        <a:t> </a:t>
                      </a:r>
                      <a:endParaRPr lang="en-US"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p:cNvSpPr/>
          <p:nvPr/>
        </p:nvSpPr>
        <p:spPr>
          <a:xfrm>
            <a:off x="152400" y="222667"/>
            <a:ext cx="11887200" cy="6412667"/>
          </a:xfrm>
          <a:prstGeom prst="roundRect">
            <a:avLst>
              <a:gd name="adj" fmla="val 12649"/>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aphicFrame>
        <p:nvGraphicFramePr>
          <p:cNvPr id="7" name="Table 6"/>
          <p:cNvGraphicFramePr>
            <a:graphicFrameLocks noGrp="1"/>
          </p:cNvGraphicFramePr>
          <p:nvPr/>
        </p:nvGraphicFramePr>
        <p:xfrm>
          <a:off x="380999" y="561975"/>
          <a:ext cx="11287125" cy="5753100"/>
        </p:xfrm>
        <a:graphic>
          <a:graphicData uri="http://schemas.openxmlformats.org/drawingml/2006/table">
            <a:tbl>
              <a:tblPr firstRow="1" firstCol="1" lastRow="1" lastCol="1" bandRow="1" bandCol="1">
                <a:tableStyleId>{5C22544A-7EE6-4342-B048-85BDC9FD1C3A}</a:tableStyleId>
              </a:tblPr>
              <a:tblGrid>
                <a:gridCol w="7137744"/>
                <a:gridCol w="4149381"/>
              </a:tblGrid>
              <a:tr h="1342101">
                <a:tc gridSpan="2">
                  <a:txBody>
                    <a:bodyPr/>
                    <a:lstStyle/>
                    <a:p>
                      <a:pPr marL="0" marR="0" algn="ctr">
                        <a:lnSpc>
                          <a:spcPct val="120000"/>
                        </a:lnSpc>
                        <a:spcBef>
                          <a:spcPts val="0"/>
                        </a:spcBef>
                        <a:spcAft>
                          <a:spcPts val="0"/>
                        </a:spcAft>
                      </a:pPr>
                      <a:r>
                        <a:rPr lang="en-US" sz="2400" b="1" dirty="0">
                          <a:solidFill>
                            <a:srgbClr val="002060"/>
                          </a:solidFill>
                          <a:effectLst/>
                          <a:latin typeface="Calibri" panose="020F0502020204030204" pitchFamily="34" charset="0"/>
                          <a:cs typeface="Calibri" panose="020F0502020204030204" pitchFamily="34" charset="0"/>
                        </a:rPr>
                        <a:t>PHIẾU HỌC TẬP</a:t>
                      </a:r>
                      <a:endParaRPr lang="en-US" sz="2400" b="1" dirty="0">
                        <a:solidFill>
                          <a:srgbClr val="002060"/>
                        </a:solidFill>
                        <a:effectLst/>
                        <a:latin typeface="Calibri" panose="020F0502020204030204" pitchFamily="34" charset="0"/>
                        <a:cs typeface="Calibri" panose="020F0502020204030204" pitchFamily="34" charset="0"/>
                      </a:endParaRPr>
                    </a:p>
                    <a:p>
                      <a:pPr marL="0" marR="0" algn="ctr">
                        <a:lnSpc>
                          <a:spcPct val="120000"/>
                        </a:lnSpc>
                        <a:spcBef>
                          <a:spcPts val="0"/>
                        </a:spcBef>
                        <a:spcAft>
                          <a:spcPts val="0"/>
                        </a:spcAft>
                      </a:pPr>
                      <a:r>
                        <a:rPr lang="en-US" sz="2400" b="1" dirty="0">
                          <a:solidFill>
                            <a:srgbClr val="002060"/>
                          </a:solidFill>
                          <a:effectLst/>
                          <a:latin typeface="Calibri" panose="020F0502020204030204" pitchFamily="34" charset="0"/>
                          <a:cs typeface="Calibri" panose="020F0502020204030204" pitchFamily="34" charset="0"/>
                        </a:rPr>
                        <a:t>ẢNH HƯỞNG CỦA MÔI TRƯỜNG THIÊN NHIÊN ĐẾN SẢN XUẤT VÀ SINH HOẠT CỦA NGƯỜI DÂN Ở VÙNG ĐỒNG BẰNG NAM BỘ</a:t>
                      </a:r>
                      <a:endParaRPr lang="en-US" sz="2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cPr/>
                </a:tc>
              </a:tr>
              <a:tr h="4410999">
                <a:tc>
                  <a:txBody>
                    <a:bodyPr/>
                    <a:lstStyle/>
                    <a:p>
                      <a:pPr marL="0" marR="0" algn="ctr">
                        <a:lnSpc>
                          <a:spcPct val="120000"/>
                        </a:lnSpc>
                        <a:spcBef>
                          <a:spcPts val="0"/>
                        </a:spcBef>
                        <a:spcAft>
                          <a:spcPts val="0"/>
                        </a:spcAft>
                      </a:pPr>
                      <a:r>
                        <a:rPr lang="en-US" sz="2400" b="1" dirty="0">
                          <a:solidFill>
                            <a:srgbClr val="002060"/>
                          </a:solidFill>
                          <a:effectLst/>
                          <a:latin typeface="Calibri" panose="020F0502020204030204" pitchFamily="34" charset="0"/>
                          <a:cs typeface="Calibri" panose="020F0502020204030204" pitchFamily="34" charset="0"/>
                        </a:rPr>
                        <a:t>THUẬN LỢI</a:t>
                      </a:r>
                      <a:endParaRPr lang="en-US" sz="2400" b="1" dirty="0">
                        <a:solidFill>
                          <a:srgbClr val="002060"/>
                        </a:solidFill>
                        <a:effectLst/>
                        <a:latin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pPr>
                      <a:r>
                        <a:rPr lang="en-US" sz="2400" b="1" dirty="0">
                          <a:solidFill>
                            <a:srgbClr val="002060"/>
                          </a:solidFill>
                          <a:effectLst/>
                          <a:latin typeface="Calibri" panose="020F0502020204030204" pitchFamily="34" charset="0"/>
                          <a:cs typeface="Calibri" panose="020F0502020204030204" pitchFamily="34" charset="0"/>
                        </a:rPr>
                        <a:t>KHÓ KHĂN</a:t>
                      </a:r>
                      <a:endParaRPr lang="en-US" sz="2400" b="1" dirty="0">
                        <a:solidFill>
                          <a:srgbClr val="002060"/>
                        </a:solidFill>
                        <a:effectLst/>
                        <a:latin typeface="Calibri" panose="020F0502020204030204" pitchFamily="34" charset="0"/>
                        <a:cs typeface="Calibri" panose="020F0502020204030204" pitchFamily="34" charset="0"/>
                      </a:endParaRPr>
                    </a:p>
                    <a:p>
                      <a:pPr marL="0" marR="0" algn="ctr">
                        <a:lnSpc>
                          <a:spcPct val="120000"/>
                        </a:lnSpc>
                        <a:spcBef>
                          <a:spcPts val="0"/>
                        </a:spcBef>
                        <a:spcAft>
                          <a:spcPts val="0"/>
                        </a:spcAft>
                      </a:pPr>
                      <a:r>
                        <a:rPr lang="en-US" sz="2400" b="1" dirty="0">
                          <a:solidFill>
                            <a:srgbClr val="002060"/>
                          </a:solidFill>
                          <a:effectLst/>
                          <a:latin typeface="Calibri" panose="020F0502020204030204" pitchFamily="34" charset="0"/>
                          <a:cs typeface="Calibri" panose="020F0502020204030204" pitchFamily="34" charset="0"/>
                        </a:rPr>
                        <a:t> </a:t>
                      </a:r>
                      <a:endParaRPr lang="en-US" sz="2400" b="1" dirty="0">
                        <a:solidFill>
                          <a:srgbClr val="002060"/>
                        </a:solidFill>
                        <a:effectLst/>
                        <a:latin typeface="Calibri" panose="020F0502020204030204" pitchFamily="34" charset="0"/>
                        <a:cs typeface="Calibri" panose="020F0502020204030204" pitchFamily="34" charset="0"/>
                      </a:endParaRPr>
                    </a:p>
                    <a:p>
                      <a:pPr marL="0" marR="0">
                        <a:lnSpc>
                          <a:spcPct val="120000"/>
                        </a:lnSpc>
                        <a:spcBef>
                          <a:spcPts val="0"/>
                        </a:spcBef>
                        <a:spcAft>
                          <a:spcPts val="0"/>
                        </a:spcAft>
                      </a:pPr>
                      <a:r>
                        <a:rPr lang="en-US" sz="2400" b="1" dirty="0">
                          <a:solidFill>
                            <a:srgbClr val="002060"/>
                          </a:solidFill>
                          <a:effectLst/>
                          <a:latin typeface="Calibri" panose="020F0502020204030204" pitchFamily="34" charset="0"/>
                          <a:cs typeface="Calibri" panose="020F0502020204030204" pitchFamily="34" charset="0"/>
                        </a:rPr>
                        <a:t> </a:t>
                      </a:r>
                      <a:endParaRPr lang="en-US" sz="2400" b="1" dirty="0">
                        <a:solidFill>
                          <a:srgbClr val="002060"/>
                        </a:solidFill>
                        <a:effectLst/>
                        <a:latin typeface="Calibri" panose="020F0502020204030204" pitchFamily="34" charset="0"/>
                        <a:cs typeface="Calibri" panose="020F0502020204030204" pitchFamily="34" charset="0"/>
                      </a:endParaRPr>
                    </a:p>
                    <a:p>
                      <a:pPr marL="0" marR="0">
                        <a:lnSpc>
                          <a:spcPct val="120000"/>
                        </a:lnSpc>
                        <a:spcBef>
                          <a:spcPts val="0"/>
                        </a:spcBef>
                        <a:spcAft>
                          <a:spcPts val="0"/>
                        </a:spcAft>
                      </a:pPr>
                      <a:r>
                        <a:rPr lang="en-US" sz="2400" b="1" dirty="0">
                          <a:solidFill>
                            <a:srgbClr val="002060"/>
                          </a:solidFill>
                          <a:effectLst/>
                          <a:latin typeface="Calibri" panose="020F0502020204030204" pitchFamily="34" charset="0"/>
                          <a:cs typeface="Calibri" panose="020F0502020204030204" pitchFamily="34" charset="0"/>
                        </a:rPr>
                        <a:t> </a:t>
                      </a:r>
                      <a:endParaRPr lang="en-US" sz="2400" b="1" dirty="0">
                        <a:solidFill>
                          <a:srgbClr val="002060"/>
                        </a:solidFill>
                        <a:effectLst/>
                        <a:latin typeface="Calibri" panose="020F0502020204030204" pitchFamily="34" charset="0"/>
                        <a:cs typeface="Calibri" panose="020F0502020204030204" pitchFamily="34" charset="0"/>
                      </a:endParaRPr>
                    </a:p>
                    <a:p>
                      <a:pPr marL="0" marR="0">
                        <a:lnSpc>
                          <a:spcPct val="120000"/>
                        </a:lnSpc>
                        <a:spcBef>
                          <a:spcPts val="0"/>
                        </a:spcBef>
                        <a:spcAft>
                          <a:spcPts val="0"/>
                        </a:spcAft>
                      </a:pPr>
                      <a:r>
                        <a:rPr lang="en-US" sz="2400" b="1" dirty="0">
                          <a:solidFill>
                            <a:srgbClr val="002060"/>
                          </a:solidFill>
                          <a:effectLst/>
                          <a:latin typeface="Calibri" panose="020F0502020204030204" pitchFamily="34" charset="0"/>
                          <a:cs typeface="Calibri" panose="020F0502020204030204" pitchFamily="34" charset="0"/>
                        </a:rPr>
                        <a:t> </a:t>
                      </a:r>
                      <a:endParaRPr lang="en-US" sz="2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TextBox 3"/>
          <p:cNvSpPr txBox="1"/>
          <p:nvPr/>
        </p:nvSpPr>
        <p:spPr>
          <a:xfrm>
            <a:off x="419100" y="2219325"/>
            <a:ext cx="6772275" cy="830997"/>
          </a:xfrm>
          <a:prstGeom prst="rect">
            <a:avLst/>
          </a:prstGeom>
          <a:noFill/>
        </p:spPr>
        <p:txBody>
          <a:bodyPr wrap="square" rtlCol="0">
            <a:spAutoFit/>
          </a:bodyPr>
          <a:lstStyle/>
          <a:p>
            <a:pPr marL="342900" indent="-342900" algn="just">
              <a:buFont typeface="Arial" panose="020B0604020202020204" pitchFamily="34" charset="0"/>
              <a:buChar char="•"/>
            </a:pPr>
            <a:r>
              <a:rPr lang="en-US" sz="24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Địa</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hình</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bằng</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phẳng</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thuận</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lợi</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cho</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việc</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sản</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xuất</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và</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lưu</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trú</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của</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con </a:t>
            </a:r>
            <a:r>
              <a:rPr lang="en-US" sz="24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người</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p:cNvSpPr txBox="1"/>
          <p:nvPr/>
        </p:nvSpPr>
        <p:spPr>
          <a:xfrm>
            <a:off x="400051" y="3095625"/>
            <a:ext cx="7077074" cy="1569660"/>
          </a:xfrm>
          <a:prstGeom prst="rect">
            <a:avLst/>
          </a:prstGeom>
          <a:noFill/>
        </p:spPr>
        <p:txBody>
          <a:bodyPr wrap="square" rtlCol="0">
            <a:spAutoFit/>
          </a:bodyPr>
          <a:lstStyle/>
          <a:p>
            <a:pPr marL="342900" indent="-342900" algn="just">
              <a:buFont typeface="Arial" panose="020B0604020202020204" pitchFamily="34" charset="0"/>
              <a:buChar char="•"/>
            </a:pPr>
            <a:r>
              <a:rPr lang="vi-VN" sz="2400" b="1" dirty="0">
                <a:solidFill>
                  <a:srgbClr val="FF0000"/>
                </a:solidFill>
                <a:latin typeface="Calibri" panose="020F0502020204030204" pitchFamily="34" charset="0"/>
                <a:ea typeface="Calibri" panose="020F0502020204030204" pitchFamily="34" charset="0"/>
                <a:cs typeface="Calibri" panose="020F0502020204030204" pitchFamily="34" charset="0"/>
              </a:rPr>
              <a:t>Khu vực Đông Nam Bộ có đất xám và đất ba zan thuận lợi cho trồng cây công nghiệp, khu vực đồng bằng có đất phù sa thuận lợi cho trồng cây lương thực.</a:t>
            </a:r>
            <a:endPar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p:cNvSpPr txBox="1"/>
          <p:nvPr/>
        </p:nvSpPr>
        <p:spPr>
          <a:xfrm>
            <a:off x="438151" y="4562475"/>
            <a:ext cx="7077074" cy="830997"/>
          </a:xfrm>
          <a:prstGeom prst="rect">
            <a:avLst/>
          </a:prstGeom>
          <a:noFill/>
        </p:spPr>
        <p:txBody>
          <a:bodyPr wrap="square" rtlCol="0">
            <a:spAutoFit/>
          </a:bodyPr>
          <a:lstStyle/>
          <a:p>
            <a:pPr marL="342900" indent="-342900" algn="just">
              <a:buFont typeface="Arial" panose="020B0604020202020204" pitchFamily="34" charset="0"/>
              <a:buChar char="•"/>
            </a:pPr>
            <a:r>
              <a:rPr lang="vi-VN" sz="2400" b="1" dirty="0">
                <a:solidFill>
                  <a:srgbClr val="FF0000"/>
                </a:solidFill>
                <a:latin typeface="Calibri" panose="020F0502020204030204" pitchFamily="34" charset="0"/>
                <a:ea typeface="Calibri" panose="020F0502020204030204" pitchFamily="34" charset="0"/>
                <a:cs typeface="Calibri" panose="020F0502020204030204" pitchFamily="34" charset="0"/>
              </a:rPr>
              <a:t>Khí hậu phân mùa thuận lợi cho việc sản xuất nông nghiệp và đời sống của nhân dân </a:t>
            </a:r>
            <a:endPar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Box 7"/>
          <p:cNvSpPr txBox="1"/>
          <p:nvPr/>
        </p:nvSpPr>
        <p:spPr>
          <a:xfrm>
            <a:off x="428626" y="5524500"/>
            <a:ext cx="7077074" cy="830997"/>
          </a:xfrm>
          <a:prstGeom prst="rect">
            <a:avLst/>
          </a:prstGeom>
          <a:noFill/>
        </p:spPr>
        <p:txBody>
          <a:bodyPr wrap="square" rtlCol="0">
            <a:spAutoFit/>
          </a:bodyPr>
          <a:lstStyle/>
          <a:p>
            <a:pPr marL="342900" indent="-342900" algn="just">
              <a:buFont typeface="Arial" panose="020B0604020202020204" pitchFamily="34" charset="0"/>
              <a:buChar char="•"/>
            </a:pPr>
            <a:r>
              <a:rPr lang="vi-VN" sz="2400" b="1" dirty="0">
                <a:solidFill>
                  <a:srgbClr val="FF0000"/>
                </a:solidFill>
                <a:latin typeface="Calibri" panose="020F0502020204030204" pitchFamily="34" charset="0"/>
                <a:ea typeface="Calibri" panose="020F0502020204030204" pitchFamily="34" charset="0"/>
                <a:cs typeface="Calibri" panose="020F0502020204030204" pitchFamily="34" charset="0"/>
              </a:rPr>
              <a:t>Sông ngòi kênh rạch chằng chịt giúp phát triển giao thông đường thủy, nuôi trồng thủy sản. </a:t>
            </a:r>
            <a:endPar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p:cNvSpPr txBox="1"/>
          <p:nvPr/>
        </p:nvSpPr>
        <p:spPr>
          <a:xfrm>
            <a:off x="7572375" y="2447925"/>
            <a:ext cx="3790951" cy="2308324"/>
          </a:xfrm>
          <a:prstGeom prst="rect">
            <a:avLst/>
          </a:prstGeom>
          <a:noFill/>
        </p:spPr>
        <p:txBody>
          <a:bodyPr wrap="square" rtlCol="0">
            <a:spAutoFit/>
          </a:bodyPr>
          <a:lstStyle/>
          <a:p>
            <a:pPr marL="342900" indent="-342900" algn="just">
              <a:buFont typeface="Arial" panose="020B0604020202020204" pitchFamily="34" charset="0"/>
              <a:buChar char="•"/>
            </a:pPr>
            <a:r>
              <a:rPr lang="vi-VN" sz="2400" b="1" dirty="0">
                <a:solidFill>
                  <a:srgbClr val="FF0000"/>
                </a:solidFill>
                <a:latin typeface="Calibri" panose="020F0502020204030204" pitchFamily="34" charset="0"/>
                <a:ea typeface="Calibri" panose="020F0502020204030204" pitchFamily="34" charset="0"/>
                <a:cs typeface="Calibri" panose="020F0502020204030204" pitchFamily="34" charset="0"/>
              </a:rPr>
              <a:t>Các hiện tượng như: lũ lụt; sạt lở đất ven sông, ven biển; đất bị nhiễm mặn; thiếu nước vào mùa khô;... gây nhiều khó khăn cho người dân.</a:t>
            </a:r>
            <a:endPar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each with palm trees and a starfish&#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022" y="-1027289"/>
            <a:ext cx="12271021" cy="8437331"/>
          </a:xfrm>
          <a:prstGeom prst="rect">
            <a:avLst/>
          </a:prstGeom>
        </p:spPr>
      </p:pic>
      <p:pic>
        <p:nvPicPr>
          <p:cNvPr id="4" name="Picture 3"/>
          <p:cNvPicPr>
            <a:picLocks noChangeAspect="1"/>
          </p:cNvPicPr>
          <p:nvPr/>
        </p:nvPicPr>
        <p:blipFill>
          <a:blip r:embed="rId2"/>
          <a:stretch>
            <a:fillRect/>
          </a:stretch>
        </p:blipFill>
        <p:spPr>
          <a:xfrm>
            <a:off x="2857500" y="321436"/>
            <a:ext cx="6394633" cy="481772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Natural landscape - background for video conferenci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524" y="-1954"/>
            <a:ext cx="12240523" cy="7195707"/>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4"/>
          <p:cNvPicPr>
            <a:picLocks noChangeAspect="1"/>
          </p:cNvPicPr>
          <p:nvPr/>
        </p:nvPicPr>
        <p:blipFill rotWithShape="1">
          <a:blip r:embed="rId2">
            <a:extLst>
              <a:ext uri="{28A0092B-C50C-407E-A947-70E740481C1C}">
                <a14:useLocalDpi xmlns:a14="http://schemas.microsoft.com/office/drawing/2010/main" val="0"/>
              </a:ext>
            </a:extLst>
          </a:blip>
          <a:srcRect r="47132" b="60830"/>
          <a:stretch>
            <a:fillRect/>
          </a:stretch>
        </p:blipFill>
        <p:spPr>
          <a:xfrm rot="12117602" flipV="1">
            <a:off x="8267888" y="402493"/>
            <a:ext cx="3480489" cy="2972211"/>
          </a:xfrm>
          <a:prstGeom prst="rect">
            <a:avLst/>
          </a:prstGeom>
        </p:spPr>
      </p:pic>
      <p:pic>
        <p:nvPicPr>
          <p:cNvPr id="14"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1173" y="3821583"/>
            <a:ext cx="1469370" cy="1909301"/>
          </a:xfrm>
          <a:prstGeom prst="rect">
            <a:avLst/>
          </a:prstGeom>
        </p:spPr>
      </p:pic>
      <p:pic>
        <p:nvPicPr>
          <p:cNvPr id="15"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967" y="154629"/>
            <a:ext cx="1572966" cy="1906180"/>
          </a:xfrm>
          <a:prstGeom prst="rect">
            <a:avLst/>
          </a:prstGeom>
        </p:spPr>
      </p:pic>
      <p:pic>
        <p:nvPicPr>
          <p:cNvPr id="2" name="Picture 1" descr="A picture containing light&#10;&#10;Description automatically generated"/>
          <p:cNvPicPr>
            <a:picLocks noChangeAspect="1"/>
          </p:cNvPicPr>
          <p:nvPr/>
        </p:nvPicPr>
        <p:blipFill rotWithShape="1">
          <a:blip r:embed="rId5" cstate="print">
            <a:extLst>
              <a:ext uri="{28A0092B-C50C-407E-A947-70E740481C1C}">
                <a14:useLocalDpi xmlns:a14="http://schemas.microsoft.com/office/drawing/2010/main" val="0"/>
              </a:ext>
            </a:extLst>
          </a:blip>
          <a:srcRect l="-6177" t="34147" r="6177" b="50000"/>
          <a:stretch>
            <a:fillRect/>
          </a:stretch>
        </p:blipFill>
        <p:spPr>
          <a:xfrm flipH="1">
            <a:off x="612980" y="885825"/>
            <a:ext cx="13007602" cy="4924425"/>
          </a:xfrm>
          <a:prstGeom prst="rect">
            <a:avLst/>
          </a:prstGeom>
        </p:spPr>
      </p:pic>
      <p:sp>
        <p:nvSpPr>
          <p:cNvPr id="4" name="TextBox 3"/>
          <p:cNvSpPr txBox="1"/>
          <p:nvPr/>
        </p:nvSpPr>
        <p:spPr>
          <a:xfrm>
            <a:off x="2505173" y="1674763"/>
            <a:ext cx="7362727" cy="3170099"/>
          </a:xfrm>
          <a:prstGeom prst="rect">
            <a:avLst/>
          </a:prstGeom>
          <a:noFill/>
        </p:spPr>
        <p:txBody>
          <a:bodyPr wrap="square" rtlCol="0">
            <a:spAutoFit/>
          </a:bodyPr>
          <a:lstStyle/>
          <a:p>
            <a:pPr lvl="0" algn="ctr" defTabSz="609600">
              <a:defRPr/>
            </a:pPr>
            <a:r>
              <a:rPr lang="vi-VN" sz="4000" b="1" dirty="0">
                <a:solidFill>
                  <a:prstClr val="black"/>
                </a:solidFill>
                <a:latin typeface="Calibri" panose="020F0502020204030204"/>
              </a:rPr>
              <a:t>Hoạt động 2:  Một số biện pháp khắc phục khó khăn của môi trường thiên nhiên đối với sản xuất và sinh hoạt của người dân vùng Nam Bộ</a:t>
            </a:r>
            <a:endParaRPr kumimoji="0" lang="en-US" altLang="zh-CN" sz="8800" b="1" i="0" u="none" strike="noStrike" kern="1200" cap="none" spc="0" normalizeH="0" baseline="0" noProof="0" dirty="0">
              <a:ln w="28575">
                <a:solidFill>
                  <a:prstClr val="white"/>
                </a:solidFill>
              </a:ln>
              <a:solidFill>
                <a:srgbClr val="28692E"/>
              </a:solidFill>
              <a:effectLst>
                <a:outerShdw blurRad="12700" dist="101600" dir="240000" algn="t" rotWithShape="0">
                  <a:srgbClr val="B8DEF3"/>
                </a:outerShdw>
              </a:effectLst>
              <a:uLnTx/>
              <a:uFillTx/>
              <a:latin typeface="UTM Showcard" panose="02040603050506020204" pitchFamily="18" charset="0"/>
              <a:ea typeface="方正卡通简体" pitchFamily="65" charset="-122"/>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1.875E-6 -1.48148E-6 L -1.875E-6 -0.07199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each with a chair and umbrella&#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p:cNvSpPr/>
          <p:nvPr/>
        </p:nvSpPr>
        <p:spPr>
          <a:xfrm>
            <a:off x="135467" y="259644"/>
            <a:ext cx="11842044" cy="65126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p:cNvSpPr/>
          <p:nvPr/>
        </p:nvSpPr>
        <p:spPr>
          <a:xfrm>
            <a:off x="3048000" y="895351"/>
            <a:ext cx="8505825" cy="2705100"/>
          </a:xfrm>
          <a:prstGeom prst="roundRect">
            <a:avLst>
              <a:gd name="adj" fmla="val 21029"/>
            </a:avLst>
          </a:prstGeom>
          <a:solidFill>
            <a:srgbClr val="ECFFD9"/>
          </a:solidFill>
          <a:ln w="88900" cap="rnd" cmpd="thinThick">
            <a:solidFill>
              <a:srgbClr val="0070C0"/>
            </a:solidFill>
            <a:prstDash val="solid"/>
            <a:round/>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002060"/>
                </a:solidFill>
                <a:latin typeface="Calibri" panose="020F0502020204030204"/>
              </a:rPr>
              <a:t>Đề xuất một số biện pháp khắc phục khó khăn của môi trường thiên nhiên đối với sản xuất và sinh hoạt của người dân vùng Nam Bộ.</a:t>
            </a:r>
            <a:endParaRPr kumimoji="0" lang="vi-VN" sz="4000" b="1" i="0" u="none" strike="noStrike" kern="1200" cap="none" spc="0" normalizeH="0" baseline="0" noProof="0" dirty="0">
              <a:ln>
                <a:noFill/>
              </a:ln>
              <a:solidFill>
                <a:srgbClr val="002060"/>
              </a:solidFill>
              <a:effectLst/>
              <a:uLnTx/>
              <a:uFillTx/>
              <a:latin typeface="Calibri" panose="020F0502020204030204"/>
            </a:endParaRPr>
          </a:p>
        </p:txBody>
      </p:sp>
      <p:pic>
        <p:nvPicPr>
          <p:cNvPr id="3" name="Picture 2" descr="Cartoon happy school boy waving hand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51702" y1="31789" x2="57234" y2="38658"/>
                        <a14:foregroundMark x1="51064" y1="85304" x2="51064" y2="85304"/>
                        <a14:foregroundMark x1="37660" y1="88179" x2="37660" y2="8817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31611" y="1429567"/>
            <a:ext cx="4476750" cy="5962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each with a chair and umbrella&#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p:cNvSpPr/>
          <p:nvPr/>
        </p:nvSpPr>
        <p:spPr>
          <a:xfrm>
            <a:off x="135467" y="259644"/>
            <a:ext cx="11842044" cy="65126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p:cNvSpPr/>
          <p:nvPr/>
        </p:nvSpPr>
        <p:spPr>
          <a:xfrm>
            <a:off x="304800" y="2105024"/>
            <a:ext cx="3190875" cy="2486025"/>
          </a:xfrm>
          <a:prstGeom prst="roundRect">
            <a:avLst>
              <a:gd name="adj" fmla="val 21029"/>
            </a:avLst>
          </a:prstGeom>
          <a:solidFill>
            <a:srgbClr val="ECFFD9"/>
          </a:solidFill>
          <a:ln w="88900" cap="rnd" cmpd="thinThick">
            <a:solidFill>
              <a:srgbClr val="0070C0"/>
            </a:solidFill>
            <a:prstDash val="solid"/>
            <a:round/>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b="1" dirty="0">
                <a:solidFill>
                  <a:srgbClr val="002060"/>
                </a:solidFill>
                <a:latin typeface="Calibri" panose="020F0502020204030204"/>
              </a:rPr>
              <a:t>Bi</a:t>
            </a:r>
            <a:r>
              <a:rPr lang="vi-VN" sz="2400" b="1" dirty="0">
                <a:solidFill>
                  <a:srgbClr val="002060"/>
                </a:solidFill>
                <a:latin typeface="Calibri" panose="020F0502020204030204"/>
              </a:rPr>
              <a:t>ện pháp khắc phục khó khăn của môi trường thiên nhiên đối với sản xuất và sinh hoạt của người dân vùng Nam Bộ</a:t>
            </a:r>
            <a:endParaRPr kumimoji="0" lang="vi-VN" sz="2400" b="1" i="0" u="none" strike="noStrike" kern="1200" cap="none" spc="0" normalizeH="0" baseline="0" noProof="0" dirty="0">
              <a:ln>
                <a:noFill/>
              </a:ln>
              <a:solidFill>
                <a:srgbClr val="002060"/>
              </a:solidFill>
              <a:effectLst/>
              <a:uLnTx/>
              <a:uFillTx/>
              <a:latin typeface="Calibri" panose="020F0502020204030204"/>
            </a:endParaRPr>
          </a:p>
        </p:txBody>
      </p:sp>
      <p:cxnSp>
        <p:nvCxnSpPr>
          <p:cNvPr id="5" name="Straight Arrow Connector 4"/>
          <p:cNvCxnSpPr>
            <a:stCxn id="4" idx="3"/>
            <a:endCxn id="12" idx="1"/>
          </p:cNvCxnSpPr>
          <p:nvPr/>
        </p:nvCxnSpPr>
        <p:spPr>
          <a:xfrm flipV="1">
            <a:off x="3495675" y="1504950"/>
            <a:ext cx="923925" cy="18430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14" idx="1"/>
          </p:cNvCxnSpPr>
          <p:nvPr/>
        </p:nvCxnSpPr>
        <p:spPr>
          <a:xfrm flipV="1">
            <a:off x="3543300" y="2809875"/>
            <a:ext cx="1190625" cy="600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p:cNvSpPr/>
          <p:nvPr/>
        </p:nvSpPr>
        <p:spPr>
          <a:xfrm>
            <a:off x="4419600" y="1019175"/>
            <a:ext cx="6477000" cy="97155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2800" dirty="0">
                <a:solidFill>
                  <a:prstClr val="black"/>
                </a:solidFill>
                <a:latin typeface="Calibri" panose="020F0502020204030204"/>
              </a:rPr>
              <a:t>Dẫn nước ngọt vào ruộng để thau chua, rửa mặn (đối với vùng đất bị nhiễm mặn).</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
        <p:nvSpPr>
          <p:cNvPr id="14" name="Rectangle: Rounded Corners 13"/>
          <p:cNvSpPr/>
          <p:nvPr/>
        </p:nvSpPr>
        <p:spPr>
          <a:xfrm>
            <a:off x="4733925" y="2314575"/>
            <a:ext cx="6229349" cy="9906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2800" dirty="0" err="1">
                <a:solidFill>
                  <a:prstClr val="black"/>
                </a:solidFill>
              </a:rPr>
              <a:t>Lựa</a:t>
            </a:r>
            <a:r>
              <a:rPr lang="en-US" sz="2800" dirty="0">
                <a:solidFill>
                  <a:prstClr val="black"/>
                </a:solidFill>
              </a:rPr>
              <a:t> </a:t>
            </a:r>
            <a:r>
              <a:rPr lang="en-US" sz="2800" dirty="0" err="1">
                <a:solidFill>
                  <a:prstClr val="black"/>
                </a:solidFill>
              </a:rPr>
              <a:t>chọn</a:t>
            </a:r>
            <a:r>
              <a:rPr lang="en-US" sz="2800" dirty="0">
                <a:solidFill>
                  <a:prstClr val="black"/>
                </a:solidFill>
              </a:rPr>
              <a:t> </a:t>
            </a:r>
            <a:r>
              <a:rPr lang="en-US" sz="2800" dirty="0" err="1">
                <a:solidFill>
                  <a:prstClr val="black"/>
                </a:solidFill>
              </a:rPr>
              <a:t>và</a:t>
            </a:r>
            <a:r>
              <a:rPr lang="en-US" sz="2800" dirty="0">
                <a:solidFill>
                  <a:prstClr val="black"/>
                </a:solidFill>
              </a:rPr>
              <a:t> </a:t>
            </a:r>
            <a:r>
              <a:rPr lang="en-US" sz="2800" dirty="0" err="1">
                <a:solidFill>
                  <a:prstClr val="black"/>
                </a:solidFill>
              </a:rPr>
              <a:t>trồng</a:t>
            </a:r>
            <a:r>
              <a:rPr lang="en-US" sz="2800" dirty="0">
                <a:solidFill>
                  <a:prstClr val="black"/>
                </a:solidFill>
              </a:rPr>
              <a:t> </a:t>
            </a:r>
            <a:r>
              <a:rPr lang="en-US" sz="2800" dirty="0" err="1">
                <a:solidFill>
                  <a:prstClr val="black"/>
                </a:solidFill>
              </a:rPr>
              <a:t>những</a:t>
            </a:r>
            <a:r>
              <a:rPr lang="en-US" sz="2800" dirty="0">
                <a:solidFill>
                  <a:prstClr val="black"/>
                </a:solidFill>
              </a:rPr>
              <a:t> </a:t>
            </a:r>
            <a:r>
              <a:rPr lang="en-US" sz="2800" dirty="0" err="1">
                <a:solidFill>
                  <a:prstClr val="black"/>
                </a:solidFill>
              </a:rPr>
              <a:t>giống</a:t>
            </a:r>
            <a:r>
              <a:rPr lang="en-US" sz="2800" dirty="0">
                <a:solidFill>
                  <a:prstClr val="black"/>
                </a:solidFill>
              </a:rPr>
              <a:t> </a:t>
            </a:r>
            <a:r>
              <a:rPr lang="en-US" sz="2800" dirty="0" err="1">
                <a:solidFill>
                  <a:prstClr val="black"/>
                </a:solidFill>
              </a:rPr>
              <a:t>cây</a:t>
            </a:r>
            <a:r>
              <a:rPr lang="en-US" sz="2800" dirty="0">
                <a:solidFill>
                  <a:prstClr val="black"/>
                </a:solidFill>
              </a:rPr>
              <a:t> </a:t>
            </a:r>
            <a:r>
              <a:rPr lang="en-US" sz="2800" dirty="0" err="1">
                <a:solidFill>
                  <a:prstClr val="black"/>
                </a:solidFill>
              </a:rPr>
              <a:t>chịu</a:t>
            </a:r>
            <a:r>
              <a:rPr lang="en-US" sz="2800" dirty="0">
                <a:solidFill>
                  <a:prstClr val="black"/>
                </a:solidFill>
              </a:rPr>
              <a:t> </a:t>
            </a:r>
            <a:r>
              <a:rPr lang="en-US" sz="2800" dirty="0" err="1">
                <a:solidFill>
                  <a:prstClr val="black"/>
                </a:solidFill>
              </a:rPr>
              <a:t>mặn</a:t>
            </a:r>
            <a:r>
              <a:rPr lang="en-US" sz="2800" dirty="0">
                <a:solidFill>
                  <a:prstClr val="black"/>
                </a:solidFill>
              </a:rPr>
              <a:t> </a:t>
            </a:r>
            <a:r>
              <a:rPr lang="en-US" sz="2800" dirty="0" err="1">
                <a:solidFill>
                  <a:prstClr val="black"/>
                </a:solidFill>
              </a:rPr>
              <a:t>phù</a:t>
            </a:r>
            <a:r>
              <a:rPr lang="en-US" sz="2800" dirty="0">
                <a:solidFill>
                  <a:prstClr val="black"/>
                </a:solidFill>
              </a:rPr>
              <a:t> </a:t>
            </a:r>
            <a:r>
              <a:rPr lang="en-US" sz="2800" dirty="0" err="1">
                <a:solidFill>
                  <a:prstClr val="black"/>
                </a:solidFill>
              </a:rPr>
              <a:t>hợp</a:t>
            </a:r>
            <a:r>
              <a:rPr lang="en-US" sz="2800" dirty="0">
                <a:solidFill>
                  <a:prstClr val="black"/>
                </a:solidFill>
              </a:rPr>
              <a:t> </a:t>
            </a:r>
            <a:r>
              <a:rPr lang="en-US" sz="2800" dirty="0" err="1">
                <a:solidFill>
                  <a:prstClr val="black"/>
                </a:solidFill>
              </a:rPr>
              <a:t>với</a:t>
            </a:r>
            <a:r>
              <a:rPr lang="en-US" sz="2800" dirty="0">
                <a:solidFill>
                  <a:prstClr val="black"/>
                </a:solidFill>
              </a:rPr>
              <a:t> </a:t>
            </a:r>
            <a:r>
              <a:rPr lang="en-US" sz="2800" dirty="0" err="1">
                <a:solidFill>
                  <a:prstClr val="black"/>
                </a:solidFill>
              </a:rPr>
              <a:t>tình</a:t>
            </a:r>
            <a:r>
              <a:rPr lang="en-US" sz="2800" dirty="0">
                <a:solidFill>
                  <a:prstClr val="black"/>
                </a:solidFill>
              </a:rPr>
              <a:t> </a:t>
            </a:r>
            <a:r>
              <a:rPr lang="en-US" sz="2800" dirty="0" err="1">
                <a:solidFill>
                  <a:prstClr val="black"/>
                </a:solidFill>
              </a:rPr>
              <a:t>trạng</a:t>
            </a:r>
            <a:r>
              <a:rPr lang="en-US" sz="2800" dirty="0">
                <a:solidFill>
                  <a:prstClr val="black"/>
                </a:solidFill>
              </a:rPr>
              <a:t> </a:t>
            </a:r>
            <a:r>
              <a:rPr lang="en-US" sz="2800" dirty="0" err="1">
                <a:solidFill>
                  <a:prstClr val="black"/>
                </a:solidFill>
              </a:rPr>
              <a:t>mặn</a:t>
            </a:r>
            <a:r>
              <a:rPr lang="en-US" sz="2800" dirty="0">
                <a:solidFill>
                  <a:prstClr val="black"/>
                </a:solidFill>
              </a:rPr>
              <a:t> </a:t>
            </a:r>
            <a:r>
              <a:rPr lang="en-US" sz="2800" dirty="0" err="1">
                <a:solidFill>
                  <a:prstClr val="black"/>
                </a:solidFill>
              </a:rPr>
              <a:t>của</a:t>
            </a:r>
            <a:r>
              <a:rPr lang="en-US" sz="2800" dirty="0">
                <a:solidFill>
                  <a:prstClr val="black"/>
                </a:solidFill>
              </a:rPr>
              <a:t> </a:t>
            </a:r>
            <a:r>
              <a:rPr lang="en-US" sz="2800" dirty="0" err="1">
                <a:solidFill>
                  <a:prstClr val="black"/>
                </a:solidFill>
              </a:rPr>
              <a:t>đất</a:t>
            </a:r>
            <a:r>
              <a:rPr lang="en-US" sz="2800" dirty="0">
                <a:solidFill>
                  <a:prstClr val="black"/>
                </a:solidFill>
              </a:rPr>
              <a:t>.</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cxnSp>
        <p:nvCxnSpPr>
          <p:cNvPr id="21" name="Straight Arrow Connector 20"/>
          <p:cNvCxnSpPr/>
          <p:nvPr/>
        </p:nvCxnSpPr>
        <p:spPr>
          <a:xfrm>
            <a:off x="3467100" y="3533775"/>
            <a:ext cx="1333500" cy="9620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p:cNvSpPr/>
          <p:nvPr/>
        </p:nvSpPr>
        <p:spPr>
          <a:xfrm>
            <a:off x="4762500" y="3990975"/>
            <a:ext cx="6534150" cy="126682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2400" dirty="0">
                <a:solidFill>
                  <a:prstClr val="black"/>
                </a:solidFill>
                <a:latin typeface="Calibri" panose="020F0502020204030204" pitchFamily="34" charset="0"/>
                <a:cs typeface="Calibri" panose="020F0502020204030204" pitchFamily="34" charset="0"/>
              </a:rPr>
              <a:t>Tuyên truyền, giáo dục để nâng cao ý thức trách nhiệm của người dân trong việc bảo vệ môi trường, ứng phó tích cực với biến đổi khí hậu.</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cxnSp>
        <p:nvCxnSpPr>
          <p:cNvPr id="26" name="Straight Arrow Connector 25"/>
          <p:cNvCxnSpPr/>
          <p:nvPr/>
        </p:nvCxnSpPr>
        <p:spPr>
          <a:xfrm>
            <a:off x="3486150" y="3638550"/>
            <a:ext cx="1438275" cy="2324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Rectangle: Rounded Corners 26"/>
          <p:cNvSpPr/>
          <p:nvPr/>
        </p:nvSpPr>
        <p:spPr>
          <a:xfrm>
            <a:off x="4933950" y="5562600"/>
            <a:ext cx="6534150" cy="92392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2400" dirty="0">
                <a:solidFill>
                  <a:prstClr val="black"/>
                </a:solidFill>
                <a:latin typeface="Calibri" panose="020F0502020204030204" pitchFamily="34" charset="0"/>
                <a:cs typeface="Calibri" panose="020F0502020204030204" pitchFamily="34" charset="0"/>
              </a:rPr>
              <a:t>Khai thác hợp lý và bền vững các tài nguyên thiên nhiên (đất, nước, khoáng sản,…)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4" grpId="0" animBg="1"/>
      <p:bldP spid="22" grpId="0" animBg="1"/>
      <p:bldP spid="2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a:ea typeface="思源黑体 CN Regular"/>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2061</Words>
  <Application>WPS Slides</Application>
  <PresentationFormat>Widescreen</PresentationFormat>
  <Paragraphs>58</Paragraphs>
  <Slides>9</Slides>
  <Notes>3</Notes>
  <HiddenSlides>0</HiddenSlides>
  <MMClips>2</MMClips>
  <ScaleCrop>false</ScaleCrop>
  <HeadingPairs>
    <vt:vector size="6" baseType="variant">
      <vt:variant>
        <vt:lpstr>已用的字体</vt:lpstr>
      </vt:variant>
      <vt:variant>
        <vt:i4>15</vt:i4>
      </vt:variant>
      <vt:variant>
        <vt:lpstr>主题</vt:lpstr>
      </vt:variant>
      <vt:variant>
        <vt:i4>6</vt:i4>
      </vt:variant>
      <vt:variant>
        <vt:lpstr>幻灯片标题</vt:lpstr>
      </vt:variant>
      <vt:variant>
        <vt:i4>9</vt:i4>
      </vt:variant>
    </vt:vector>
  </HeadingPairs>
  <TitlesOfParts>
    <vt:vector size="30" baseType="lpstr">
      <vt:lpstr>Arial</vt:lpstr>
      <vt:lpstr>SimSun</vt:lpstr>
      <vt:lpstr>Wingdings</vt:lpstr>
      <vt:lpstr>UTM Mabella</vt:lpstr>
      <vt:lpstr>Segoe Print</vt:lpstr>
      <vt:lpstr>Calibri</vt:lpstr>
      <vt:lpstr>UTM Showcard</vt:lpstr>
      <vt:lpstr>方正卡通简体</vt:lpstr>
      <vt:lpstr>Arial</vt:lpstr>
      <vt:lpstr>等线</vt:lpstr>
      <vt:lpstr>等线</vt:lpstr>
      <vt:lpstr>Calibri</vt:lpstr>
      <vt:lpstr>Microsoft YaHei</vt:lpstr>
      <vt:lpstr>Arial Unicode MS</vt:lpstr>
      <vt:lpstr>Calibri Light</vt:lpstr>
      <vt:lpstr>1_Office Theme</vt:lpstr>
      <vt:lpstr>Office 主题​​</vt:lpstr>
      <vt:lpstr>Custom Design</vt:lpstr>
      <vt:lpstr>2_Custom Design</vt:lpstr>
      <vt:lpstr>1_Custom Design</vt:lpstr>
      <vt:lpstr>3_Custom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Kiều Trang Nguyễn</cp:lastModifiedBy>
  <cp:revision>16</cp:revision>
  <dcterms:created xsi:type="dcterms:W3CDTF">2024-01-23T02:14:00Z</dcterms:created>
  <dcterms:modified xsi:type="dcterms:W3CDTF">2025-05-07T07:56:13Z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DCEB55BD832748B6BC0ABA8098FF5CCB_12</vt:lpwstr>
  </property>
  <property fmtid="{D5CDD505-2E9C-101B-9397-08002B2CF9AE}" pid="3" name="KSOProductBuildVer">
    <vt:lpwstr>1033-12.2.0.20795</vt:lpwstr>
  </property>
</Properties>
</file>