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3"/>
    <p:sldMasterId id="2147483671" r:id="rId4"/>
    <p:sldMasterId id="2147483683" r:id="rId5"/>
    <p:sldMasterId id="2147483695" r:id="rId6"/>
  </p:sldMasterIdLst>
  <p:notesMasterIdLst>
    <p:notesMasterId r:id="rId10"/>
  </p:notesMasterIdLst>
  <p:sldIdLst>
    <p:sldId id="296" r:id="rId7"/>
    <p:sldId id="304" r:id="rId8"/>
    <p:sldId id="3237" r:id="rId9"/>
    <p:sldId id="3238" r:id="rId11"/>
    <p:sldId id="3245" r:id="rId12"/>
    <p:sldId id="324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51E03-24B0-41E9-BB4E-F452F8B231B9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1953F-A1C2-452B-A5B4-4FB86298E56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9C5A86-132E-4E2D-842D-A475F74F75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9C5A86-132E-4E2D-842D-A475F74F75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9C5A86-132E-4E2D-842D-A475F74F75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9C5A86-132E-4E2D-842D-A475F74F75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6" y="2371"/>
            <a:ext cx="12188389" cy="685325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 b="-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/>
          <p:cNvSpPr/>
          <p:nvPr userDrawn="1"/>
        </p:nvSpPr>
        <p:spPr>
          <a:xfrm>
            <a:off x="472440" y="731520"/>
            <a:ext cx="11247120" cy="5669280"/>
          </a:xfrm>
          <a:prstGeom prst="roundRect">
            <a:avLst>
              <a:gd name="adj" fmla="val 4033"/>
            </a:avLst>
          </a:prstGeom>
          <a:solidFill>
            <a:schemeClr val="bg1"/>
          </a:solidFill>
          <a:ln>
            <a:noFill/>
          </a:ln>
          <a:effectLst>
            <a:outerShdw blurRad="190500" dist="381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B43770C-3F28-43F9-9C15-4FD5AB5009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5CF8BBC-0C41-4A9A-9FD6-E5E96B7E70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B43770C-3F28-43F9-9C15-4FD5AB5009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5CF8BBC-0C41-4A9A-9FD6-E5E96B7E70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B43770C-3F28-43F9-9C15-4FD5AB5009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5CF8BBC-0C41-4A9A-9FD6-E5E96B7E70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B43770C-3F28-43F9-9C15-4FD5AB5009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5CF8BBC-0C41-4A9A-9FD6-E5E96B7E70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B43770C-3F28-43F9-9C15-4FD5AB5009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5CF8BBC-0C41-4A9A-9FD6-E5E96B7E70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B43770C-3F28-43F9-9C15-4FD5AB5009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5CF8BBC-0C41-4A9A-9FD6-E5E96B7E70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0650" y="-2673351"/>
            <a:ext cx="6858000" cy="1220470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B43770C-3F28-43F9-9C15-4FD5AB5009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5CF8BBC-0C41-4A9A-9FD6-E5E96B7E70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7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7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B43770C-3F28-43F9-9C15-4FD5AB5009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5CF8BBC-0C41-4A9A-9FD6-E5E96B7E70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0996F1-67B8-4F73-976B-99E6A11F773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FFC6F-E573-4424-99D0-272BA86EF8E9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0996F1-67B8-4F73-976B-99E6A11F773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FFC6F-E573-4424-99D0-272BA86EF8E9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0996F1-67B8-4F73-976B-99E6A11F773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FFC6F-E573-4424-99D0-272BA86EF8E9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0996F1-67B8-4F73-976B-99E6A11F773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FFC6F-E573-4424-99D0-272BA86EF8E9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0996F1-67B8-4F73-976B-99E6A11F773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FFC6F-E573-4424-99D0-272BA86EF8E9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0996F1-67B8-4F73-976B-99E6A11F773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FFC6F-E573-4424-99D0-272BA86EF8E9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0996F1-67B8-4F73-976B-99E6A11F773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FFC6F-E573-4424-99D0-272BA86EF8E9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0996F1-67B8-4F73-976B-99E6A11F773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FFC6F-E573-4424-99D0-272BA86EF8E9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0996F1-67B8-4F73-976B-99E6A11F773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FFC6F-E573-4424-99D0-272BA86EF8E9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0996F1-67B8-4F73-976B-99E6A11F773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FFC6F-E573-4424-99D0-272BA86EF8E9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0996F1-67B8-4F73-976B-99E6A11F773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FFC6F-E573-4424-99D0-272BA86EF8E9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0996F1-67B8-4F73-976B-99E6A11F773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FFC6F-E573-4424-99D0-272BA86EF8E9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0996F1-67B8-4F73-976B-99E6A11F773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FFC6F-E573-4424-99D0-272BA86EF8E9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0996F1-67B8-4F73-976B-99E6A11F773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FFC6F-E573-4424-99D0-272BA86EF8E9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0996F1-67B8-4F73-976B-99E6A11F773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FFC6F-E573-4424-99D0-272BA86EF8E9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0996F1-67B8-4F73-976B-99E6A11F773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FFC6F-E573-4424-99D0-272BA86EF8E9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0996F1-67B8-4F73-976B-99E6A11F773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FFC6F-E573-4424-99D0-272BA86EF8E9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0996F1-67B8-4F73-976B-99E6A11F773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FFC6F-E573-4424-99D0-272BA86EF8E9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: 圆角 11"/>
          <p:cNvSpPr/>
          <p:nvPr userDrawn="1"/>
        </p:nvSpPr>
        <p:spPr>
          <a:xfrm>
            <a:off x="406401" y="228600"/>
            <a:ext cx="11379200" cy="6400800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pic>
        <p:nvPicPr>
          <p:cNvPr id="6" name="图片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>
            <a:fillRect/>
          </a:stretch>
        </p:blipFill>
        <p:spPr>
          <a:xfrm flipH="1">
            <a:off x="-1" y="-1"/>
            <a:ext cx="2152701" cy="2908455"/>
          </a:xfrm>
          <a:prstGeom prst="rect">
            <a:avLst/>
          </a:prstGeom>
        </p:spPr>
      </p:pic>
      <p:pic>
        <p:nvPicPr>
          <p:cNvPr id="7" name="图片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>
            <a:fillRect/>
          </a:stretch>
        </p:blipFill>
        <p:spPr>
          <a:xfrm flipH="1">
            <a:off x="998863" y="0"/>
            <a:ext cx="1839816" cy="1343512"/>
          </a:xfrm>
          <a:prstGeom prst="rect">
            <a:avLst/>
          </a:prstGeom>
        </p:spPr>
      </p:pic>
      <p:pic>
        <p:nvPicPr>
          <p:cNvPr id="8" name="Picture 7" descr="A picture containing outdoor&#10;&#10;Description automatically generated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203700"/>
            <a:ext cx="2870200" cy="2870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6629400"/>
            <a:ext cx="473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accent6">
                    <a:lumMod val="40000"/>
                    <a:lumOff val="60000"/>
                  </a:schemeClr>
                </a:solidFill>
                <a:latin typeface="UTM Mabella" panose="02040603050506020204" pitchFamily="18" charset="0"/>
              </a:rPr>
              <a:t>KTUTS</a:t>
            </a:r>
            <a:endParaRPr lang="en-US" sz="1200">
              <a:solidFill>
                <a:schemeClr val="accent6">
                  <a:lumMod val="40000"/>
                  <a:lumOff val="60000"/>
                </a:schemeClr>
              </a:solidFill>
              <a:latin typeface="UTM Mabella" panose="02040603050506020204" pitchFamily="18" charset="0"/>
            </a:endParaRPr>
          </a:p>
        </p:txBody>
      </p:sp>
      <p:sp>
        <p:nvSpPr>
          <p:cNvPr id="10" name="Isosceles Triangle 9"/>
          <p:cNvSpPr/>
          <p:nvPr userDrawn="1"/>
        </p:nvSpPr>
        <p:spPr>
          <a:xfrm rot="304199">
            <a:off x="11323763" y="4668919"/>
            <a:ext cx="304800" cy="118444"/>
          </a:xfrm>
          <a:prstGeom prst="triangle">
            <a:avLst/>
          </a:prstGeom>
          <a:solidFill>
            <a:srgbClr val="FDE9C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0996F1-67B8-4F73-976B-99E6A11F773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FFC6F-E573-4424-99D0-272BA86EF8E9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0996F1-67B8-4F73-976B-99E6A11F773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FFC6F-E573-4424-99D0-272BA86EF8E9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0996F1-67B8-4F73-976B-99E6A11F773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FFC6F-E573-4424-99D0-272BA86EF8E9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0996F1-67B8-4F73-976B-99E6A11F773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FFC6F-E573-4424-99D0-272BA86EF8E9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1C2C8A-B5D7-4554-A5EA-A6A778D22DA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1BF2C-D5A4-4BC5-865E-90C0099FB50D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1C2C8A-B5D7-4554-A5EA-A6A778D22DA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1BF2C-D5A4-4BC5-865E-90C0099FB50D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1C2C8A-B5D7-4554-A5EA-A6A778D22DA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1BF2C-D5A4-4BC5-865E-90C0099FB50D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1C2C8A-B5D7-4554-A5EA-A6A778D22DA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1BF2C-D5A4-4BC5-865E-90C0099FB50D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1C2C8A-B5D7-4554-A5EA-A6A778D22DA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1BF2C-D5A4-4BC5-865E-90C0099FB50D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: 圆角 11"/>
          <p:cNvSpPr/>
          <p:nvPr userDrawn="1"/>
        </p:nvSpPr>
        <p:spPr>
          <a:xfrm>
            <a:off x="406401" y="228600"/>
            <a:ext cx="11379200" cy="6400800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pic>
        <p:nvPicPr>
          <p:cNvPr id="6" name="图片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>
            <a:fillRect/>
          </a:stretch>
        </p:blipFill>
        <p:spPr>
          <a:xfrm flipH="1">
            <a:off x="-1" y="-1"/>
            <a:ext cx="1473201" cy="1990400"/>
          </a:xfrm>
          <a:prstGeom prst="rect">
            <a:avLst/>
          </a:prstGeom>
        </p:spPr>
      </p:pic>
      <p:pic>
        <p:nvPicPr>
          <p:cNvPr id="7" name="图片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>
            <a:fillRect/>
          </a:stretch>
        </p:blipFill>
        <p:spPr>
          <a:xfrm flipH="1">
            <a:off x="508000" y="12700"/>
            <a:ext cx="1591937" cy="1162500"/>
          </a:xfrm>
          <a:prstGeom prst="rect">
            <a:avLst/>
          </a:prstGeom>
        </p:spPr>
      </p:pic>
      <p:pic>
        <p:nvPicPr>
          <p:cNvPr id="8" name="Picture 7" descr="A picture containing outdoor&#10;&#10;Description automatically generated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0" y="4229100"/>
            <a:ext cx="2870200" cy="287020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0" y="6629400"/>
            <a:ext cx="473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accent6">
                    <a:lumMod val="40000"/>
                    <a:lumOff val="60000"/>
                  </a:schemeClr>
                </a:solidFill>
                <a:latin typeface="UTM Mabella" panose="02040603050506020204" pitchFamily="18" charset="0"/>
              </a:rPr>
              <a:t>KTUTS</a:t>
            </a:r>
            <a:endParaRPr lang="en-US" sz="1200">
              <a:solidFill>
                <a:schemeClr val="accent6">
                  <a:lumMod val="40000"/>
                  <a:lumOff val="60000"/>
                </a:schemeClr>
              </a:solidFill>
              <a:latin typeface="UTM Mabella" panose="02040603050506020204" pitchFamily="18" charset="0"/>
            </a:endParaRPr>
          </a:p>
        </p:txBody>
      </p:sp>
      <p:sp>
        <p:nvSpPr>
          <p:cNvPr id="9" name="Isosceles Triangle 8"/>
          <p:cNvSpPr/>
          <p:nvPr userDrawn="1"/>
        </p:nvSpPr>
        <p:spPr>
          <a:xfrm rot="304199">
            <a:off x="11374563" y="4668919"/>
            <a:ext cx="304800" cy="118444"/>
          </a:xfrm>
          <a:prstGeom prst="triangle">
            <a:avLst/>
          </a:prstGeom>
          <a:solidFill>
            <a:srgbClr val="FDE9C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 matchingName="Title and four columns ">
  <p:cSld name="Title and four columns 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12" Type="http://schemas.openxmlformats.org/officeDocument/2006/relationships/image" Target="../media/image8.png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0.xml"/><Relationship Id="rId7" Type="http://schemas.openxmlformats.org/officeDocument/2006/relationships/slideLayout" Target="../slideLayouts/slideLayout39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12" Type="http://schemas.openxmlformats.org/officeDocument/2006/relationships/image" Target="../media/image8.png"/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7" Type="http://schemas.openxmlformats.org/officeDocument/2006/relationships/image" Target="../media/image12.jpeg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507" y="274752"/>
            <a:ext cx="1252390" cy="12523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>
    <p:fade/>
  </p:transition>
  <p:txStyles>
    <p:titleStyle>
      <a:lvl1pPr algn="ctr" defTabSz="609600" rtl="0" eaLnBrk="1" latinLnBrk="0" hangingPunct="1">
        <a:spcBef>
          <a:spcPct val="0"/>
        </a:spcBef>
        <a:buNone/>
        <a:defRPr sz="29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»"/>
        <a:defRPr sz="1335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circle with leaves and blue text&#10;&#10;Description automatically generated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227" y="189911"/>
            <a:ext cx="1346658" cy="13466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360" y="180484"/>
            <a:ext cx="1318378" cy="13183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pic>
        <p:nvPicPr>
          <p:cNvPr id="7" name="图片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76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0.png"/><Relationship Id="rId1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0.png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0.pn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86435" y="730710"/>
            <a:ext cx="5742930" cy="10912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097" y="1329853"/>
            <a:ext cx="7980356" cy="501744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ree Vector | Natural landscape - background for video conferenci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524" y="-1954"/>
            <a:ext cx="12240523" cy="719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32" b="60830"/>
          <a:stretch>
            <a:fillRect/>
          </a:stretch>
        </p:blipFill>
        <p:spPr>
          <a:xfrm rot="12117602" flipV="1">
            <a:off x="8267888" y="402493"/>
            <a:ext cx="3480489" cy="2972211"/>
          </a:xfrm>
          <a:prstGeom prst="rect">
            <a:avLst/>
          </a:prstGeom>
        </p:spPr>
      </p:pic>
      <p:pic>
        <p:nvPicPr>
          <p:cNvPr id="14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173" y="3821583"/>
            <a:ext cx="1469370" cy="1909301"/>
          </a:xfrm>
          <a:prstGeom prst="rect">
            <a:avLst/>
          </a:prstGeom>
        </p:spPr>
      </p:pic>
      <p:pic>
        <p:nvPicPr>
          <p:cNvPr id="15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67" y="154629"/>
            <a:ext cx="1572966" cy="1906180"/>
          </a:xfrm>
          <a:prstGeom prst="rect">
            <a:avLst/>
          </a:prstGeom>
        </p:spPr>
      </p:pic>
      <p:pic>
        <p:nvPicPr>
          <p:cNvPr id="2" name="Picture 1" descr="A picture containing light&#10;&#10;Description automatically generated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77" t="34147" r="6177" b="50000"/>
          <a:stretch>
            <a:fillRect/>
          </a:stretch>
        </p:blipFill>
        <p:spPr>
          <a:xfrm flipH="1">
            <a:off x="612980" y="1254434"/>
            <a:ext cx="13007602" cy="33366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81373" y="1960513"/>
            <a:ext cx="73627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00">
              <a:defRPr/>
            </a:pPr>
            <a:r>
              <a:rPr lang="nl-NL" sz="5400" b="1" dirty="0"/>
              <a:t>Hoạt động 1: Tìm hiểu về đặc điểm thiên nhiên </a:t>
            </a:r>
            <a:endParaRPr lang="en-US" altLang="zh-CN" sz="13800" b="1" dirty="0">
              <a:ln w="28575">
                <a:solidFill>
                  <a:prstClr val="white"/>
                </a:solidFill>
              </a:ln>
              <a:solidFill>
                <a:srgbClr val="28692E"/>
              </a:solidFill>
              <a:effectLst>
                <a:outerShdw blurRad="12700" dist="101600" dir="240000" algn="t" rotWithShape="0">
                  <a:srgbClr val="B8DEF3"/>
                </a:outerShdw>
              </a:effectLst>
              <a:latin typeface="UTM Showcard" panose="02040603050506020204" pitchFamily="18" charset="0"/>
              <a:ea typeface="方正卡通简体" pitchFamily="65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2.59259E-6 L -1.875E-6 -0.07199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152400" y="222667"/>
            <a:ext cx="11887200" cy="6412667"/>
          </a:xfrm>
          <a:prstGeom prst="roundRect">
            <a:avLst>
              <a:gd name="adj" fmla="val 12649"/>
            </a:avLst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1150" y="279817"/>
            <a:ext cx="5241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00"/>
            <a:r>
              <a:rPr lang="en-US" sz="3600" b="1" dirty="0">
                <a:solidFill>
                  <a:srgbClr val="0070C0"/>
                </a:solidFill>
                <a:effectLst>
                  <a:outerShdw blurRad="12700" dist="38100" dir="240000" algn="tl">
                    <a:srgbClr val="92D050"/>
                  </a:outerShdw>
                </a:effectLst>
                <a:latin typeface="Calibri (Headings)"/>
              </a:rPr>
              <a:t>c)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12700" dist="38100" dir="240000" algn="tl">
                    <a:srgbClr val="92D050"/>
                  </a:outerShdw>
                </a:effectLst>
                <a:latin typeface="Calibri (Headings)"/>
              </a:rPr>
              <a:t>Tìm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12700" dist="38100" dir="240000" algn="tl">
                    <a:srgbClr val="92D050"/>
                  </a:outerShdw>
                </a:effectLst>
                <a:latin typeface="Calibri (Headings)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12700" dist="38100" dir="240000" algn="tl">
                    <a:srgbClr val="92D050"/>
                  </a:outerShdw>
                </a:effectLst>
                <a:latin typeface="Calibri (Headings)"/>
              </a:rPr>
              <a:t>hiểu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12700" dist="38100" dir="240000" algn="tl">
                    <a:srgbClr val="92D050"/>
                  </a:outerShdw>
                </a:effectLst>
                <a:latin typeface="Calibri (Headings)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12700" dist="38100" dir="240000" algn="tl">
                    <a:srgbClr val="92D050"/>
                  </a:outerShdw>
                </a:effectLst>
                <a:latin typeface="Calibri (Headings)"/>
              </a:rPr>
              <a:t>về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12700" dist="38100" dir="240000" algn="tl">
                    <a:srgbClr val="92D050"/>
                  </a:outerShdw>
                </a:effectLst>
                <a:latin typeface="Calibri (Headings)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12700" dist="38100" dir="240000" algn="tl">
                    <a:srgbClr val="92D050"/>
                  </a:outerShdw>
                </a:effectLst>
                <a:latin typeface="Calibri (Headings)"/>
              </a:rPr>
              <a:t>sông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12700" dist="38100" dir="240000" algn="tl">
                    <a:srgbClr val="92D050"/>
                  </a:outerShdw>
                </a:effectLst>
                <a:latin typeface="Calibri (Headings)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12700" dist="38100" dir="240000" algn="tl">
                    <a:srgbClr val="92D050"/>
                  </a:outerShdw>
                </a:effectLst>
                <a:latin typeface="Calibri (Headings)"/>
              </a:rPr>
              <a:t>ngòi</a:t>
            </a:r>
            <a:endParaRPr lang="en-US" sz="3600" dirty="0">
              <a:solidFill>
                <a:srgbClr val="0070C0"/>
              </a:solidFill>
              <a:effectLst>
                <a:outerShdw blurRad="12700" dist="38100" dir="240000" algn="tl">
                  <a:srgbClr val="92D050"/>
                </a:outerShdw>
              </a:effectLst>
              <a:latin typeface="Calibri (Headings)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205901" y="1562100"/>
            <a:ext cx="5556724" cy="4171950"/>
          </a:xfrm>
          <a:prstGeom prst="roundRect">
            <a:avLst>
              <a:gd name="adj" fmla="val 30992"/>
            </a:avLst>
          </a:prstGeom>
          <a:solidFill>
            <a:srgbClr val="ECFFD9"/>
          </a:solidFill>
          <a:ln w="88900" cap="rnd" cmpd="thinThick">
            <a:solidFill>
              <a:srgbClr val="92D050"/>
            </a:solidFill>
            <a:prstDash val="solid"/>
            <a:round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Đọc thông tin và quan sát hình 1, em hãy:</a:t>
            </a:r>
            <a:endParaRPr lang="vi-VN" sz="3200" b="1" dirty="0">
              <a:solidFill>
                <a:srgbClr val="002060"/>
              </a:solidFill>
              <a:latin typeface="Calibri" panose="020F0502020204030204"/>
            </a:endParaRPr>
          </a:p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/>
              </a:rPr>
              <a:t>- Kể tên và chỉ một số sông lớn ở vùng Nam Bộ trên lược đồ.</a:t>
            </a:r>
            <a:endParaRPr lang="vi-VN" sz="3200" dirty="0">
              <a:solidFill>
                <a:srgbClr val="002060"/>
              </a:solidFill>
              <a:latin typeface="Calibri" panose="020F0502020204030204"/>
            </a:endParaRPr>
          </a:p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/>
              </a:rPr>
              <a:t>- Nêu đặc điểm của sông ngòi ở vùng Nam Bộ.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637" y="719137"/>
            <a:ext cx="5781675" cy="54578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152400" y="222667"/>
            <a:ext cx="11887200" cy="6412667"/>
          </a:xfrm>
          <a:prstGeom prst="roundRect">
            <a:avLst>
              <a:gd name="adj" fmla="val 12649"/>
            </a:avLst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2653825" y="85725"/>
            <a:ext cx="6709249" cy="866775"/>
          </a:xfrm>
          <a:prstGeom prst="roundRect">
            <a:avLst>
              <a:gd name="adj" fmla="val 30992"/>
            </a:avLst>
          </a:prstGeom>
          <a:solidFill>
            <a:srgbClr val="ECFFD9"/>
          </a:solidFill>
          <a:ln w="88900" cap="rnd" cmpd="thinThick">
            <a:solidFill>
              <a:srgbClr val="92D050"/>
            </a:solidFill>
            <a:prstDash val="solid"/>
            <a:round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M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</a:rPr>
              <a:t>ột số sông lớn ở vùng Nam Bộ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725" y="1155914"/>
            <a:ext cx="5672137" cy="535442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182225" y="2238375"/>
            <a:ext cx="457200" cy="4667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1400175"/>
            <a:ext cx="3895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</a:rPr>
              <a:t>Sông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Đồng</a:t>
            </a:r>
            <a:r>
              <a:rPr lang="en-US" sz="3200" b="1" dirty="0">
                <a:solidFill>
                  <a:srgbClr val="FF0000"/>
                </a:solidFill>
              </a:rPr>
              <a:t> Nai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477250" y="3248026"/>
            <a:ext cx="476250" cy="5048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81075" y="2105025"/>
            <a:ext cx="3895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</a:rPr>
              <a:t>Sông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Tiền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924800" y="3095626"/>
            <a:ext cx="476250" cy="5048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90600" y="2771775"/>
            <a:ext cx="3895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</a:rPr>
              <a:t>Sông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Hậu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9382124" y="2476500"/>
            <a:ext cx="561975" cy="5714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90600" y="3448050"/>
            <a:ext cx="3895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</a:rPr>
              <a:t>Sông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Sài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Gòn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152400" y="222667"/>
            <a:ext cx="11887200" cy="6412667"/>
          </a:xfrm>
          <a:prstGeom prst="roundRect">
            <a:avLst>
              <a:gd name="adj" fmla="val 12649"/>
            </a:avLst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1952625" y="85725"/>
            <a:ext cx="8162925" cy="866775"/>
          </a:xfrm>
          <a:prstGeom prst="roundRect">
            <a:avLst>
              <a:gd name="adj" fmla="val 30992"/>
            </a:avLst>
          </a:prstGeom>
          <a:solidFill>
            <a:srgbClr val="ECFFD9"/>
          </a:solidFill>
          <a:ln w="88900" cap="rnd" cmpd="thinThick">
            <a:solidFill>
              <a:srgbClr val="92D050"/>
            </a:solidFill>
            <a:prstDash val="solid"/>
            <a:round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Đặc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sông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ngòi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vùng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Nam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Bộ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325" y="1341455"/>
            <a:ext cx="5243512" cy="49498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657350"/>
            <a:ext cx="6019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7030A0"/>
                </a:solidFill>
                <a:latin typeface="Calibri" panose="020F0502020204030204" charset="0"/>
                <a:cs typeface="Calibri" panose="020F0502020204030204" charset="0"/>
              </a:rPr>
              <a:t>Vùng Nam Bộ có hệ thống sông ngòi dày đặc</a:t>
            </a:r>
            <a:endParaRPr lang="en-US" sz="3200" b="1" dirty="0">
              <a:solidFill>
                <a:srgbClr val="7030A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7030A0"/>
                </a:solidFill>
                <a:latin typeface="Calibri" panose="020F0502020204030204" charset="0"/>
                <a:cs typeface="Calibri" panose="020F0502020204030204" charset="0"/>
              </a:rPr>
              <a:t>Sông ngòi là nguồn cung cấp nước, phù sa, thuỷ sản và là đường giao thông quan trọng của vùng.</a:t>
            </a:r>
            <a:endParaRPr lang="vi-VN" sz="3200" b="1" dirty="0">
              <a:solidFill>
                <a:srgbClr val="7030A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152400" y="222667"/>
            <a:ext cx="11887200" cy="6412667"/>
          </a:xfrm>
          <a:prstGeom prst="roundRect">
            <a:avLst>
              <a:gd name="adj" fmla="val 12649"/>
            </a:avLst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100" y="432217"/>
            <a:ext cx="5241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609600"/>
            <a:r>
              <a:rPr lang="en-US" sz="3600" b="1" dirty="0">
                <a:solidFill>
                  <a:srgbClr val="0070C0"/>
                </a:solidFill>
                <a:effectLst>
                  <a:outerShdw blurRad="12700" dist="38100" dir="240000" algn="tl">
                    <a:srgbClr val="92D050"/>
                  </a:outerShdw>
                </a:effectLst>
                <a:latin typeface="Calibri (Headings)"/>
              </a:rPr>
              <a:t>d)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12700" dist="38100" dir="240000" algn="tl">
                    <a:srgbClr val="92D050"/>
                  </a:outerShdw>
                </a:effectLst>
                <a:latin typeface="Calibri (Headings)"/>
              </a:rPr>
              <a:t>Tìm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12700" dist="38100" dir="240000" algn="tl">
                    <a:srgbClr val="92D050"/>
                  </a:outerShdw>
                </a:effectLst>
                <a:latin typeface="Calibri (Headings)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12700" dist="38100" dir="240000" algn="tl">
                    <a:srgbClr val="92D050"/>
                  </a:outerShdw>
                </a:effectLst>
                <a:latin typeface="Calibri (Headings)"/>
              </a:rPr>
              <a:t>hiểu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12700" dist="38100" dir="240000" algn="tl">
                    <a:srgbClr val="92D050"/>
                  </a:outerShdw>
                </a:effectLst>
                <a:latin typeface="Calibri (Headings)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12700" dist="38100" dir="240000" algn="tl">
                    <a:srgbClr val="92D050"/>
                  </a:outerShdw>
                </a:effectLst>
                <a:latin typeface="Calibri (Headings)"/>
              </a:rPr>
              <a:t>về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12700" dist="38100" dir="240000" algn="tl">
                    <a:srgbClr val="92D050"/>
                  </a:outerShdw>
                </a:effectLst>
                <a:latin typeface="Calibri (Headings)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12700" dist="38100" dir="240000" algn="tl">
                    <a:srgbClr val="92D050"/>
                  </a:outerShdw>
                </a:effectLst>
                <a:latin typeface="Calibri (Headings)"/>
              </a:rPr>
              <a:t>đất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12700" dist="38100" dir="240000" algn="tl">
                  <a:srgbClr val="92D050"/>
                </a:outerShdw>
              </a:effectLst>
              <a:uLnTx/>
              <a:uFillTx/>
              <a:latin typeface="Calibri (Headings)"/>
              <a:cs typeface="+mn-cs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962024" y="1657350"/>
            <a:ext cx="10572751" cy="2705100"/>
          </a:xfrm>
          <a:prstGeom prst="roundRect">
            <a:avLst>
              <a:gd name="adj" fmla="val 30992"/>
            </a:avLst>
          </a:prstGeom>
          <a:solidFill>
            <a:srgbClr val="ECFFD9"/>
          </a:solidFill>
          <a:ln w="88900" cap="rnd" cmpd="thinThick">
            <a:solidFill>
              <a:srgbClr val="92D050"/>
            </a:solidFill>
            <a:prstDash val="solid"/>
            <a:round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4000" b="1" dirty="0">
                <a:solidFill>
                  <a:srgbClr val="002060"/>
                </a:solidFill>
                <a:latin typeface="Calibri" panose="020F0502020204030204"/>
              </a:rPr>
              <a:t>Đọc thông tin, em hãy cho biết:</a:t>
            </a:r>
            <a:endParaRPr lang="vi-VN" sz="4000" b="1" dirty="0">
              <a:solidFill>
                <a:srgbClr val="002060"/>
              </a:solidFill>
              <a:latin typeface="Calibri" panose="020F0502020204030204"/>
            </a:endParaRPr>
          </a:p>
          <a:p>
            <a:pPr lvl="0" algn="just">
              <a:defRPr/>
            </a:pPr>
            <a:r>
              <a:rPr lang="vi-VN" sz="4000" dirty="0">
                <a:solidFill>
                  <a:srgbClr val="002060"/>
                </a:solidFill>
                <a:latin typeface="Calibri" panose="020F0502020204030204"/>
              </a:rPr>
              <a:t>- Tên các loại đất chính ở vùng Nam Bộ.</a:t>
            </a:r>
            <a:endParaRPr lang="vi-VN" sz="4000" dirty="0">
              <a:solidFill>
                <a:srgbClr val="002060"/>
              </a:solidFill>
              <a:latin typeface="Calibri" panose="020F0502020204030204"/>
            </a:endParaRPr>
          </a:p>
          <a:p>
            <a:pPr lvl="0" algn="just">
              <a:defRPr/>
            </a:pPr>
            <a:r>
              <a:rPr lang="vi-VN" sz="4000" dirty="0">
                <a:solidFill>
                  <a:srgbClr val="002060"/>
                </a:solidFill>
                <a:latin typeface="Calibri" panose="020F0502020204030204"/>
              </a:rPr>
              <a:t>- Các loại đất đó phù hợp để trồng loại cây nào.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592</Words>
  <Application>WPS Slides</Application>
  <PresentationFormat>Widescreen</PresentationFormat>
  <Paragraphs>29</Paragraphs>
  <Slides>6</Slides>
  <Notes>9</Notes>
  <HiddenSlides>0</HiddenSlides>
  <MMClips>2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6</vt:i4>
      </vt:variant>
    </vt:vector>
  </HeadingPairs>
  <TitlesOfParts>
    <vt:vector size="26" baseType="lpstr">
      <vt:lpstr>Arial</vt:lpstr>
      <vt:lpstr>SimSun</vt:lpstr>
      <vt:lpstr>Wingdings</vt:lpstr>
      <vt:lpstr>UTM Mabella</vt:lpstr>
      <vt:lpstr>Segoe Print</vt:lpstr>
      <vt:lpstr>UTM Showcard</vt:lpstr>
      <vt:lpstr>方正卡通简体</vt:lpstr>
      <vt:lpstr>Arial</vt:lpstr>
      <vt:lpstr>Calibri (Headings)</vt:lpstr>
      <vt:lpstr>Calibri</vt:lpstr>
      <vt:lpstr>Calibri</vt:lpstr>
      <vt:lpstr>等线</vt:lpstr>
      <vt:lpstr>等线</vt:lpstr>
      <vt:lpstr>Microsoft YaHei</vt:lpstr>
      <vt:lpstr>Arial Unicode MS</vt:lpstr>
      <vt:lpstr>1_Office Theme</vt:lpstr>
      <vt:lpstr>Office 主题​​</vt:lpstr>
      <vt:lpstr>Custom Design</vt:lpstr>
      <vt:lpstr>2_Custom Design</vt:lpstr>
      <vt:lpstr>1_Custom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Kiều Trang Nguyễn</cp:lastModifiedBy>
  <cp:revision>28</cp:revision>
  <dcterms:created xsi:type="dcterms:W3CDTF">2024-01-22T09:55:00Z</dcterms:created>
  <dcterms:modified xsi:type="dcterms:W3CDTF">2025-05-07T07:54:54Z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2FFC7F8CF08C4258A5A719C55414343F_12</vt:lpwstr>
  </property>
  <property fmtid="{D5CDD505-2E9C-101B-9397-08002B2CF9AE}" pid="3" name="KSOProductBuildVer">
    <vt:lpwstr>1033-12.2.0.20795</vt:lpwstr>
  </property>
</Properties>
</file>