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  <p:sldMasterId id="2147483756" r:id="rId5"/>
  </p:sldMasterIdLst>
  <p:notesMasterIdLst>
    <p:notesMasterId r:id="rId17"/>
  </p:notesMasterIdLst>
  <p:sldIdLst>
    <p:sldId id="256" r:id="rId6"/>
    <p:sldId id="288" r:id="rId7"/>
    <p:sldId id="269" r:id="rId8"/>
    <p:sldId id="289" r:id="rId9"/>
    <p:sldId id="278" r:id="rId10"/>
    <p:sldId id="300" r:id="rId11"/>
    <p:sldId id="301" r:id="rId12"/>
    <p:sldId id="302" r:id="rId13"/>
    <p:sldId id="303" r:id="rId14"/>
    <p:sldId id="304" r:id="rId15"/>
    <p:sldId id="3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1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C22D8-6542-40D3-A187-A4502AB3034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AA34C-D92F-44EA-8022-68EB5FE7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DC32-A42D-A0B1-80F7-8746814B4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EA7A3-D408-C89C-B8DA-6FF0456F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18354-C476-CE0C-E206-D4086BB1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2D24A-32A5-4745-50CD-2595606C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7F5F-1FB8-E11D-2C46-04C8DB2A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7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D5AB-A967-4810-654F-541F2BBE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A9CDB-D74D-FF35-982D-1412DAFE9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B7095-39F7-D731-8647-15410781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7A827-D989-98EF-7DCE-420F1A6C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6654-BE08-9286-1F63-74FAEE83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98934-4EB6-BE36-76AA-0C27EF53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2275B-B913-2A0C-D739-95D3211E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2F55-F722-0153-6E9F-C745FB17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B31C9-5E17-C927-5F71-734BF306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52E24-D3A0-492D-1D0A-887DE195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3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59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03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71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52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6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E185-2FF3-90F7-0780-189ECD10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BE2A-F5F0-B655-76B9-A004B8F7A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1172-05DB-3996-B8B3-8914034C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8D518-42B0-C6CC-9B7F-F4E10462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6EBA6-C4BC-1FD1-0528-85FCA2CB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4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3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60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2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2E66-FA28-5CCA-D8D4-3CC6FFAE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CFACF-D7DA-A1DB-4CAC-6A8CD1C2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419D7-EAAF-990E-068F-1B49C87B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C2D2-494A-D0F7-ED63-DB87607E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E52A0-6995-AB65-F1F2-C8CAC40B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90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1514-1ED2-B0E5-ED53-7FA5417E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8B2CA-60DF-B9EF-91FB-5980DEA21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8007C-966F-E803-2626-DC5F9AEB1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1BB39-534B-3620-EDEF-E89DEDB8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295C-06AC-260F-293E-9C1E6592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E60DF-6267-586B-EE4F-46CD120D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5976-DF2F-61D6-24B3-82709048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85B71-69E3-8F6A-A44B-7E79639EA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3D821-C3FB-1CBF-0A0D-20AEBE451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CF19D-37B4-6803-ACBD-1C3BA021B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E47C7-0F18-A3C5-30E4-15EC135F3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14304-AC9A-8736-69BA-A5E7443F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4A74C-BC63-9F9C-1FA4-AF803EDA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DD66D-D17A-2887-8794-AB76D48C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95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167F-2BF0-2E06-FD99-335D098A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07C0D-8036-5A94-FFD9-BDC2960B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408C0-D2BB-2DCF-2548-85ED88B2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2B01B-467B-D5AE-420F-932C5CFE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2FEC8-1186-084D-DA6D-6AAEEB41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C207D-583C-B221-FEBC-CF8571A0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95A50-626F-93C3-1156-C5FE4693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2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4E62E-1BD1-0C80-7882-5E2C9CD9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C134-96DC-0037-095C-A033EA5AE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BE172-6EE5-1A92-F1A5-EFBC3C04A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EA0D-AF5C-CED6-5D9F-56CD748C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DB263-BEE8-4A21-D49B-FA0B828A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06FD9-2E08-886E-F75A-CE037207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0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6251-5D06-71CF-415D-8A2F2627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C65A7-CB10-5DB0-C98D-751416C66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E201B-0587-D8EF-AE34-0E1260E3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BA3AF-197A-5024-F27D-4199043B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14EC0-91FD-C6D3-907C-74ECEBC2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4EAA-A378-ADE4-6AE5-5059A783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2F54F-948A-C75E-E975-34FEB130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BFADF-BA2B-44BF-D25C-E8297AAFA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2C8DE-3189-3ADF-921A-504549F33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A94AA-BE27-4BED-86C4-8A50CA4767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433C-9DAD-A53B-D703-8A7AABBB3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1CE54-7D42-A62E-FD24-5988355A3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B60DF83-2A63-2607-5CFB-E90F30F3A5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228108" y="301652"/>
            <a:ext cx="1936500" cy="19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1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89B903-79DE-05CA-CA3F-33300DBB55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95966" y="-208711"/>
            <a:ext cx="1936500" cy="19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37707E-AA0C-C4A7-3B3A-05C1754E4DE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228108" y="301652"/>
            <a:ext cx="1936500" cy="19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6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18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03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21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8.sv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microsoft.com/office/2007/relationships/hdphoto" Target="../media/hdphoto2.wdp"/><Relationship Id="rId3" Type="http://schemas.openxmlformats.org/officeDocument/2006/relationships/audio" Target="../media/media1.m4a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7.png"/><Relationship Id="rId2" Type="http://schemas.microsoft.com/office/2007/relationships/media" Target="../media/media1.m4a"/><Relationship Id="rId16" Type="http://schemas.microsoft.com/office/2007/relationships/hdphoto" Target="../media/hdphoto1.wdp"/><Relationship Id="rId20" Type="http://schemas.openxmlformats.org/officeDocument/2006/relationships/image" Target="../media/image39.png"/><Relationship Id="rId1" Type="http://schemas.openxmlformats.org/officeDocument/2006/relationships/tags" Target="../tags/tag1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19" Type="http://schemas.openxmlformats.org/officeDocument/2006/relationships/image" Target="../media/image38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CBC4C0-684D-0FF1-F761-E60E306B92A1}"/>
              </a:ext>
            </a:extLst>
          </p:cNvPr>
          <p:cNvSpPr/>
          <p:nvPr/>
        </p:nvSpPr>
        <p:spPr>
          <a:xfrm rot="21303152">
            <a:off x="0" y="857250"/>
            <a:ext cx="3867150" cy="3486151"/>
          </a:xfrm>
          <a:custGeom>
            <a:avLst/>
            <a:gdLst/>
            <a:ahLst/>
            <a:cxnLst/>
            <a:rect l="l" t="t" r="r" b="b"/>
            <a:pathLst>
              <a:path w="4276800" h="2646270">
                <a:moveTo>
                  <a:pt x="0" y="0"/>
                </a:moveTo>
                <a:lnTo>
                  <a:pt x="4276800" y="0"/>
                </a:lnTo>
                <a:lnTo>
                  <a:pt x="4276800" y="2646270"/>
                </a:lnTo>
                <a:lnTo>
                  <a:pt x="0" y="2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ECDD31-6288-6EC6-CEDC-C97B91928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5" y="3157585"/>
            <a:ext cx="10028789" cy="3286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03FCE5-7FD1-1445-D326-E98BC8084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3925" y="-109410"/>
            <a:ext cx="219475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4098" name="Picture 2" descr="Hiện tượng sương muối và các biện pháp phòng tránh tác hại của sương muối  cho cây trồng">
            <a:extLst>
              <a:ext uri="{FF2B5EF4-FFF2-40B4-BE49-F238E27FC236}">
                <a16:creationId xmlns:a16="http://schemas.microsoft.com/office/drawing/2014/main" id="{1CE85B1B-A390-4DC6-15B9-5216210A1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0" y="1217428"/>
            <a:ext cx="5236535" cy="31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23CA9-6C7A-6346-13FF-773B85873B7A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Sương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muối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Một số hiểu biết về núi lửa">
            <a:extLst>
              <a:ext uri="{FF2B5EF4-FFF2-40B4-BE49-F238E27FC236}">
                <a16:creationId xmlns:a16="http://schemas.microsoft.com/office/drawing/2014/main" id="{DA073D84-FF64-4C01-F1DB-D0CFE518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66" y="1253312"/>
            <a:ext cx="4699591" cy="30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548ED-0A65-7AFC-BC7A-FD24DC90A531}"/>
              </a:ext>
            </a:extLst>
          </p:cNvPr>
          <p:cNvSpPr txBox="1"/>
          <p:nvPr/>
        </p:nvSpPr>
        <p:spPr>
          <a:xfrm>
            <a:off x="6838033" y="4500853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Núi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lửa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06601" y="-153117"/>
            <a:ext cx="11488009" cy="1930354"/>
            <a:chOff x="44810" y="368613"/>
            <a:chExt cx="11488009" cy="193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930354"/>
              <a:chOff x="721540" y="128514"/>
              <a:chExt cx="10773956" cy="193035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532334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các cặp từ ngữ dưới đây, từ quả và từ lửa nào được dùng với nghĩa gốc, từ quả và từ lửa nào được dùng với nghĩa chuyển?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6B2CB1-F6BF-EB02-6463-A60D1FCED295}"/>
              </a:ext>
            </a:extLst>
          </p:cNvPr>
          <p:cNvSpPr/>
          <p:nvPr/>
        </p:nvSpPr>
        <p:spPr>
          <a:xfrm>
            <a:off x="1690577" y="2115879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Quả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núi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007135-CCA7-8FD7-6C97-B08DC0464460}"/>
              </a:ext>
            </a:extLst>
          </p:cNvPr>
          <p:cNvSpPr/>
          <p:nvPr/>
        </p:nvSpPr>
        <p:spPr>
          <a:xfrm>
            <a:off x="7761768" y="2062716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Quả</a:t>
            </a:r>
            <a:r>
              <a:rPr lang="en-US" sz="3200" dirty="0">
                <a:solidFill>
                  <a:srgbClr val="002060"/>
                </a:solidFill>
              </a:rPr>
              <a:t> cam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F39AC4-B8DF-7494-61D8-3ED6E37711A2}"/>
              </a:ext>
            </a:extLst>
          </p:cNvPr>
          <p:cNvSpPr/>
          <p:nvPr/>
        </p:nvSpPr>
        <p:spPr>
          <a:xfrm>
            <a:off x="1796903" y="4072269"/>
            <a:ext cx="2126511" cy="7761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Phun </a:t>
            </a:r>
            <a:r>
              <a:rPr lang="en-US" sz="3200" dirty="0" err="1">
                <a:solidFill>
                  <a:srgbClr val="002060"/>
                </a:solidFill>
              </a:rPr>
              <a:t>lửa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DA394C-9F1F-4C74-6360-7CA6CD864B9C}"/>
              </a:ext>
            </a:extLst>
          </p:cNvPr>
          <p:cNvSpPr/>
          <p:nvPr/>
        </p:nvSpPr>
        <p:spPr>
          <a:xfrm>
            <a:off x="6783572" y="4019106"/>
            <a:ext cx="4136065" cy="7761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Ngọn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lửa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ước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mơ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4E24674-1C91-EEAE-34C0-8691EAB14CBF}"/>
              </a:ext>
            </a:extLst>
          </p:cNvPr>
          <p:cNvSpPr/>
          <p:nvPr/>
        </p:nvSpPr>
        <p:spPr>
          <a:xfrm>
            <a:off x="2530549" y="2923953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4748B0-3C46-3118-5202-61BA1BD2A909}"/>
              </a:ext>
            </a:extLst>
          </p:cNvPr>
          <p:cNvSpPr txBox="1"/>
          <p:nvPr/>
        </p:nvSpPr>
        <p:spPr>
          <a:xfrm>
            <a:off x="1648046" y="3317357"/>
            <a:ext cx="2349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chuyển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EC286A7-6658-2286-F0C3-88A159AFC4A9}"/>
              </a:ext>
            </a:extLst>
          </p:cNvPr>
          <p:cNvSpPr/>
          <p:nvPr/>
        </p:nvSpPr>
        <p:spPr>
          <a:xfrm>
            <a:off x="8644270" y="2913321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067E3-D6C6-0439-1830-6D7A980D9E2A}"/>
              </a:ext>
            </a:extLst>
          </p:cNvPr>
          <p:cNvSpPr txBox="1"/>
          <p:nvPr/>
        </p:nvSpPr>
        <p:spPr>
          <a:xfrm>
            <a:off x="7761767" y="3306725"/>
            <a:ext cx="2349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gốc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DEF54CF-2FFB-6DB0-9770-B22EE5F66B3F}"/>
              </a:ext>
            </a:extLst>
          </p:cNvPr>
          <p:cNvSpPr/>
          <p:nvPr/>
        </p:nvSpPr>
        <p:spPr>
          <a:xfrm>
            <a:off x="2604977" y="4890977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E85330-9F90-5C37-C42B-55B436341C2D}"/>
              </a:ext>
            </a:extLst>
          </p:cNvPr>
          <p:cNvSpPr txBox="1"/>
          <p:nvPr/>
        </p:nvSpPr>
        <p:spPr>
          <a:xfrm>
            <a:off x="1967022" y="5220586"/>
            <a:ext cx="203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gốc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81DC39E6-3D69-1B20-4550-558B0651001A}"/>
              </a:ext>
            </a:extLst>
          </p:cNvPr>
          <p:cNvSpPr/>
          <p:nvPr/>
        </p:nvSpPr>
        <p:spPr>
          <a:xfrm>
            <a:off x="8686800" y="4816549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CD094-57B2-F937-6C03-18B715B089FB}"/>
              </a:ext>
            </a:extLst>
          </p:cNvPr>
          <p:cNvSpPr txBox="1"/>
          <p:nvPr/>
        </p:nvSpPr>
        <p:spPr>
          <a:xfrm>
            <a:off x="7857462" y="5188688"/>
            <a:ext cx="238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chuyển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F96A4D-4A99-4FE4-9830-64CF6052C953}"/>
              </a:ext>
            </a:extLst>
          </p:cNvPr>
          <p:cNvSpPr/>
          <p:nvPr/>
        </p:nvSpPr>
        <p:spPr>
          <a:xfrm>
            <a:off x="470739" y="3589081"/>
            <a:ext cx="3228763" cy="3548092"/>
          </a:xfrm>
          <a:custGeom>
            <a:avLst/>
            <a:gdLst/>
            <a:ahLst/>
            <a:cxnLst/>
            <a:rect l="l" t="t" r="r" b="b"/>
            <a:pathLst>
              <a:path w="4843145" h="5322138">
                <a:moveTo>
                  <a:pt x="0" y="0"/>
                </a:moveTo>
                <a:lnTo>
                  <a:pt x="4843145" y="0"/>
                </a:lnTo>
                <a:lnTo>
                  <a:pt x="4843145" y="5322138"/>
                </a:lnTo>
                <a:lnTo>
                  <a:pt x="0" y="5322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B394CF-6C88-A328-8270-084B11822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741" y="1250704"/>
            <a:ext cx="743166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0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418508" y="3076040"/>
            <a:ext cx="1247506" cy="1431857"/>
          </a:xfrm>
          <a:custGeom>
            <a:avLst/>
            <a:gdLst/>
            <a:ahLst/>
            <a:cxnLst/>
            <a:rect l="l" t="t" r="r" b="b"/>
            <a:pathLst>
              <a:path w="1871259" h="2147786">
                <a:moveTo>
                  <a:pt x="0" y="0"/>
                </a:moveTo>
                <a:lnTo>
                  <a:pt x="1871259" y="0"/>
                </a:lnTo>
                <a:lnTo>
                  <a:pt x="1871259" y="2147786"/>
                </a:lnTo>
                <a:lnTo>
                  <a:pt x="0" y="2147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9312" y="1466877"/>
            <a:ext cx="4604061" cy="4950603"/>
            <a:chOff x="0" y="1740671"/>
            <a:chExt cx="6906091" cy="7425905"/>
          </a:xfrm>
        </p:grpSpPr>
        <p:sp>
          <p:nvSpPr>
            <p:cNvPr id="8" name="Freeform 8"/>
            <p:cNvSpPr/>
            <p:nvPr/>
          </p:nvSpPr>
          <p:spPr>
            <a:xfrm>
              <a:off x="0" y="1740671"/>
              <a:ext cx="6906091" cy="7425905"/>
            </a:xfrm>
            <a:custGeom>
              <a:avLst/>
              <a:gdLst/>
              <a:ahLst/>
              <a:cxnLst/>
              <a:rect l="l" t="t" r="r" b="b"/>
              <a:pathLst>
                <a:path w="6906091" h="7425905">
                  <a:moveTo>
                    <a:pt x="0" y="0"/>
                  </a:moveTo>
                  <a:lnTo>
                    <a:pt x="6906091" y="0"/>
                  </a:lnTo>
                  <a:lnTo>
                    <a:pt x="6906091" y="7425905"/>
                  </a:lnTo>
                  <a:lnTo>
                    <a:pt x="0" y="7425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94807" y="3774049"/>
              <a:ext cx="380047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7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Nóng</a:t>
              </a:r>
              <a:r>
                <a:rPr lang="en-US" sz="7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rẫy</a:t>
              </a:r>
              <a:endPara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870250" y="2770323"/>
            <a:ext cx="5864550" cy="1373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nóng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, do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nhiệt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độ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mức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lửa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,...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1343" y="450597"/>
            <a:ext cx="7409314" cy="1247756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990235A1-BA74-BC74-4235-6AA914E148D4}"/>
              </a:ext>
            </a:extLst>
          </p:cNvPr>
          <p:cNvSpPr/>
          <p:nvPr/>
        </p:nvSpPr>
        <p:spPr>
          <a:xfrm rot="21303152">
            <a:off x="8905585" y="4331469"/>
            <a:ext cx="3248852" cy="2784312"/>
          </a:xfrm>
          <a:custGeom>
            <a:avLst/>
            <a:gdLst/>
            <a:ahLst/>
            <a:cxnLst/>
            <a:rect l="l" t="t" r="r" b="b"/>
            <a:pathLst>
              <a:path w="4276800" h="2646270">
                <a:moveTo>
                  <a:pt x="0" y="0"/>
                </a:moveTo>
                <a:lnTo>
                  <a:pt x="4276800" y="0"/>
                </a:lnTo>
                <a:lnTo>
                  <a:pt x="4276800" y="2646270"/>
                </a:lnTo>
                <a:lnTo>
                  <a:pt x="0" y="2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418508" y="3076040"/>
            <a:ext cx="1247506" cy="1431857"/>
          </a:xfrm>
          <a:custGeom>
            <a:avLst/>
            <a:gdLst/>
            <a:ahLst/>
            <a:cxnLst/>
            <a:rect l="l" t="t" r="r" b="b"/>
            <a:pathLst>
              <a:path w="1871259" h="2147786">
                <a:moveTo>
                  <a:pt x="0" y="0"/>
                </a:moveTo>
                <a:lnTo>
                  <a:pt x="1871259" y="0"/>
                </a:lnTo>
                <a:lnTo>
                  <a:pt x="1871259" y="2147786"/>
                </a:lnTo>
                <a:lnTo>
                  <a:pt x="0" y="2147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9312" y="1466877"/>
            <a:ext cx="4604061" cy="4950603"/>
            <a:chOff x="0" y="1740671"/>
            <a:chExt cx="6906091" cy="7425905"/>
          </a:xfrm>
        </p:grpSpPr>
        <p:sp>
          <p:nvSpPr>
            <p:cNvPr id="8" name="Freeform 8"/>
            <p:cNvSpPr/>
            <p:nvPr/>
          </p:nvSpPr>
          <p:spPr>
            <a:xfrm>
              <a:off x="0" y="1740671"/>
              <a:ext cx="6906091" cy="7425905"/>
            </a:xfrm>
            <a:custGeom>
              <a:avLst/>
              <a:gdLst/>
              <a:ahLst/>
              <a:cxnLst/>
              <a:rect l="l" t="t" r="r" b="b"/>
              <a:pathLst>
                <a:path w="6906091" h="7425905">
                  <a:moveTo>
                    <a:pt x="0" y="0"/>
                  </a:moveTo>
                  <a:lnTo>
                    <a:pt x="6906091" y="0"/>
                  </a:lnTo>
                  <a:lnTo>
                    <a:pt x="6906091" y="7425905"/>
                  </a:lnTo>
                  <a:lnTo>
                    <a:pt x="0" y="7425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09094" y="4416986"/>
              <a:ext cx="4057650" cy="1384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-ma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813100" y="2922723"/>
            <a:ext cx="586455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lnSpc>
                <a:spcPts val="5600"/>
              </a:lnSpc>
            </a:pP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đá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nóng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chảy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1343" y="450597"/>
            <a:ext cx="7409314" cy="1247756"/>
          </a:xfrm>
          <a:prstGeom prst="rect">
            <a:avLst/>
          </a:prstGeom>
        </p:spPr>
      </p:pic>
      <p:pic>
        <p:nvPicPr>
          <p:cNvPr id="1026" name="Picture 2" descr="Mắc ma – Wikipedia tiếng Việt">
            <a:extLst>
              <a:ext uri="{FF2B5EF4-FFF2-40B4-BE49-F238E27FC236}">
                <a16:creationId xmlns:a16="http://schemas.microsoft.com/office/drawing/2014/main" id="{EAFBD9C9-5C5E-C866-7986-89D0BAE7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4502944"/>
            <a:ext cx="3524250" cy="22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84172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212221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4"/>
                </a:lnTo>
                <a:lnTo>
                  <a:pt x="5609916" y="6357904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19442" y="2463800"/>
            <a:ext cx="892910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Ngọn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núi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lửa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nóng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rẫy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hình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thù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đa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dạng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cách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thức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hoạt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động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đầy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bí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ẩn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dễ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đoán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định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phần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thiên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nhiên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kì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thú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trên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hành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tinh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chúng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ta –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nhiều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nguy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hiểm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nhiều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điều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cần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khám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phá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89201" y="685800"/>
            <a:ext cx="6941255" cy="1521024"/>
            <a:chOff x="3733800" y="1028700"/>
            <a:chExt cx="10411883" cy="2281536"/>
          </a:xfrm>
        </p:grpSpPr>
        <p:sp>
          <p:nvSpPr>
            <p:cNvPr id="4" name="Freeform 4"/>
            <p:cNvSpPr/>
            <p:nvPr/>
          </p:nvSpPr>
          <p:spPr>
            <a:xfrm>
              <a:off x="3833658" y="1028700"/>
              <a:ext cx="10312025" cy="2281536"/>
            </a:xfrm>
            <a:custGeom>
              <a:avLst/>
              <a:gdLst/>
              <a:ahLst/>
              <a:cxnLst/>
              <a:rect l="l" t="t" r="r" b="b"/>
              <a:pathLst>
                <a:path w="10312025" h="2281536">
                  <a:moveTo>
                    <a:pt x="0" y="0"/>
                  </a:moveTo>
                  <a:lnTo>
                    <a:pt x="10312025" y="0"/>
                  </a:lnTo>
                  <a:lnTo>
                    <a:pt x="10312025" y="2281536"/>
                  </a:lnTo>
                  <a:lnTo>
                    <a:pt x="0" y="228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800" y="1417708"/>
              <a:ext cx="8742422" cy="18716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/>
          <p:cNvSpPr/>
          <p:nvPr/>
        </p:nvSpPr>
        <p:spPr>
          <a:xfrm rot="-5400000">
            <a:off x="3595947" y="1812517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1" y="0"/>
                </a:lnTo>
                <a:lnTo>
                  <a:pt x="12138851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5"/>
          <p:cNvSpPr/>
          <p:nvPr/>
        </p:nvSpPr>
        <p:spPr>
          <a:xfrm rot="-5400000">
            <a:off x="289547" y="1281911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1" y="0"/>
                </a:lnTo>
                <a:lnTo>
                  <a:pt x="12138851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2369338" y="635001"/>
            <a:ext cx="7658173" cy="5642539"/>
          </a:xfrm>
          <a:custGeom>
            <a:avLst/>
            <a:gdLst/>
            <a:ahLst/>
            <a:cxnLst/>
            <a:rect l="l" t="t" r="r" b="b"/>
            <a:pathLst>
              <a:path w="8575929" h="7671559">
                <a:moveTo>
                  <a:pt x="0" y="0"/>
                </a:moveTo>
                <a:lnTo>
                  <a:pt x="8575930" y="0"/>
                </a:lnTo>
                <a:lnTo>
                  <a:pt x="8575930" y="7671558"/>
                </a:lnTo>
                <a:lnTo>
                  <a:pt x="0" y="7671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-2722849" y="1843366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2" y="0"/>
                </a:lnTo>
                <a:lnTo>
                  <a:pt x="12138852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5400000">
            <a:off x="6869765" y="1681152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1" y="0"/>
                </a:lnTo>
                <a:lnTo>
                  <a:pt x="12138851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099776" y="-1236713"/>
            <a:ext cx="2916291" cy="2937656"/>
          </a:xfrm>
          <a:custGeom>
            <a:avLst/>
            <a:gdLst/>
            <a:ahLst/>
            <a:cxnLst/>
            <a:rect l="l" t="t" r="r" b="b"/>
            <a:pathLst>
              <a:path w="4374437" h="4406484">
                <a:moveTo>
                  <a:pt x="0" y="0"/>
                </a:moveTo>
                <a:lnTo>
                  <a:pt x="4374437" y="0"/>
                </a:lnTo>
                <a:lnTo>
                  <a:pt x="4374437" y="4406484"/>
                </a:lnTo>
                <a:lnTo>
                  <a:pt x="0" y="44064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57113" y="-455070"/>
            <a:ext cx="3298175" cy="3256199"/>
          </a:xfrm>
          <a:custGeom>
            <a:avLst/>
            <a:gdLst/>
            <a:ahLst/>
            <a:cxnLst/>
            <a:rect l="l" t="t" r="r" b="b"/>
            <a:pathLst>
              <a:path w="4947263" h="4884298">
                <a:moveTo>
                  <a:pt x="0" y="0"/>
                </a:moveTo>
                <a:lnTo>
                  <a:pt x="4947264" y="0"/>
                </a:lnTo>
                <a:lnTo>
                  <a:pt x="4947264" y="4884298"/>
                </a:lnTo>
                <a:lnTo>
                  <a:pt x="0" y="4884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12545" y="5463934"/>
            <a:ext cx="734230" cy="813606"/>
          </a:xfrm>
          <a:custGeom>
            <a:avLst/>
            <a:gdLst/>
            <a:ahLst/>
            <a:cxnLst/>
            <a:rect l="l" t="t" r="r" b="b"/>
            <a:pathLst>
              <a:path w="1101345" h="1220409">
                <a:moveTo>
                  <a:pt x="0" y="0"/>
                </a:moveTo>
                <a:lnTo>
                  <a:pt x="1101345" y="0"/>
                </a:lnTo>
                <a:lnTo>
                  <a:pt x="1101345" y="1220409"/>
                </a:lnTo>
                <a:lnTo>
                  <a:pt x="0" y="12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54698" y="3956994"/>
            <a:ext cx="433169" cy="479997"/>
          </a:xfrm>
          <a:custGeom>
            <a:avLst/>
            <a:gdLst/>
            <a:ahLst/>
            <a:cxnLst/>
            <a:rect l="l" t="t" r="r" b="b"/>
            <a:pathLst>
              <a:path w="649753" h="719996">
                <a:moveTo>
                  <a:pt x="0" y="0"/>
                </a:moveTo>
                <a:lnTo>
                  <a:pt x="649753" y="0"/>
                </a:lnTo>
                <a:lnTo>
                  <a:pt x="649753" y="719997"/>
                </a:lnTo>
                <a:lnTo>
                  <a:pt x="0" y="7199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02116" y="818231"/>
            <a:ext cx="769166" cy="852319"/>
          </a:xfrm>
          <a:custGeom>
            <a:avLst/>
            <a:gdLst/>
            <a:ahLst/>
            <a:cxnLst/>
            <a:rect l="l" t="t" r="r" b="b"/>
            <a:pathLst>
              <a:path w="1153749" h="1278479">
                <a:moveTo>
                  <a:pt x="0" y="0"/>
                </a:moveTo>
                <a:lnTo>
                  <a:pt x="1153750" y="0"/>
                </a:lnTo>
                <a:lnTo>
                  <a:pt x="1153750" y="1278479"/>
                </a:lnTo>
                <a:lnTo>
                  <a:pt x="0" y="12784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293280" y="5463934"/>
            <a:ext cx="734230" cy="813606"/>
          </a:xfrm>
          <a:custGeom>
            <a:avLst/>
            <a:gdLst/>
            <a:ahLst/>
            <a:cxnLst/>
            <a:rect l="l" t="t" r="r" b="b"/>
            <a:pathLst>
              <a:path w="1101345" h="1220409">
                <a:moveTo>
                  <a:pt x="0" y="0"/>
                </a:moveTo>
                <a:lnTo>
                  <a:pt x="1101345" y="0"/>
                </a:lnTo>
                <a:lnTo>
                  <a:pt x="1101345" y="1220409"/>
                </a:lnTo>
                <a:lnTo>
                  <a:pt x="0" y="12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756169" y="895612"/>
            <a:ext cx="940447" cy="1042117"/>
          </a:xfrm>
          <a:custGeom>
            <a:avLst/>
            <a:gdLst/>
            <a:ahLst/>
            <a:cxnLst/>
            <a:rect l="l" t="t" r="r" b="b"/>
            <a:pathLst>
              <a:path w="1410671" h="1563176">
                <a:moveTo>
                  <a:pt x="0" y="0"/>
                </a:moveTo>
                <a:lnTo>
                  <a:pt x="1410671" y="0"/>
                </a:lnTo>
                <a:lnTo>
                  <a:pt x="1410671" y="1563176"/>
                </a:lnTo>
                <a:lnTo>
                  <a:pt x="0" y="15631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864621" y="3029759"/>
            <a:ext cx="641579" cy="710939"/>
          </a:xfrm>
          <a:custGeom>
            <a:avLst/>
            <a:gdLst/>
            <a:ahLst/>
            <a:cxnLst/>
            <a:rect l="l" t="t" r="r" b="b"/>
            <a:pathLst>
              <a:path w="962368" h="1066408">
                <a:moveTo>
                  <a:pt x="0" y="0"/>
                </a:moveTo>
                <a:lnTo>
                  <a:pt x="962368" y="0"/>
                </a:lnTo>
                <a:lnTo>
                  <a:pt x="962368" y="1066408"/>
                </a:lnTo>
                <a:lnTo>
                  <a:pt x="0" y="10664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518">
                        <a14:foregroundMark x1="25151" y1="21091" x2="29048" y2="25010"/>
                        <a14:foregroundMark x1="10526" y1="88485" x2="7674" y2="97980"/>
                        <a14:foregroundMark x1="13017" y1="98182" x2="18361" y2="99030"/>
                        <a14:foregroundMark x1="32101" y1="86424" x2="33748" y2="95313"/>
                        <a14:foregroundMark x1="36842" y1="92606" x2="42186" y2="94869"/>
                        <a14:foregroundMark x1="32342" y1="22545" x2="98915" y2="6828"/>
                        <a14:foregroundMark x1="66010" y1="11152" x2="67055" y2="16970"/>
                        <a14:foregroundMark x1="90478" y1="3919" x2="93572" y2="14869"/>
                        <a14:foregroundMark x1="89474" y1="2465" x2="92527" y2="1253"/>
                        <a14:foregroundMark x1="95420" y1="1253" x2="98313" y2="5980"/>
                        <a14:foregroundMark x1="98313" y1="14263" x2="98513" y2="11152"/>
                        <a14:foregroundMark x1="95822" y1="9939" x2="96223" y2="13657"/>
                        <a14:foregroundMark x1="66452" y1="8889" x2="68702" y2="8889"/>
                        <a14:foregroundMark x1="67457" y1="18182" x2="68702" y2="19030"/>
                        <a14:foregroundMark x1="46926" y1="21697" x2="54319" y2="20889"/>
                        <a14:foregroundMark x1="44877" y1="18182" x2="54922" y2="16970"/>
                        <a14:foregroundMark x1="44877" y1="19030" x2="45882" y2="23152"/>
                        <a14:foregroundMark x1="49779" y1="23556" x2="50824" y2="37212"/>
                        <a14:foregroundMark x1="51627" y1="36808" x2="62756" y2="98182"/>
                        <a14:foregroundMark x1="53475" y1="37414" x2="73845" y2="89293"/>
                        <a14:foregroundMark x1="48132" y1="37010" x2="35195" y2="99232"/>
                        <a14:foregroundMark x1="38088" y1="95919" x2="42387" y2="95071"/>
                        <a14:foregroundMark x1="18963" y1="98828" x2="20410" y2="9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207" y="3272880"/>
            <a:ext cx="3843471" cy="3524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302" l="9929" r="89953">
                        <a14:foregroundMark x1="47239" y1="94301" x2="47239" y2="92199"/>
                        <a14:foregroundMark x1="42891" y1="95675" x2="56816" y2="93411"/>
                        <a14:foregroundMark x1="64689" y1="88036" x2="72797" y2="79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2823" y="1574525"/>
            <a:ext cx="3866216" cy="5430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75763" y="1409017"/>
            <a:ext cx="5840474" cy="40399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4000" y="63500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8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33">
        <p:blinds dir="vert"/>
      </p:transition>
    </mc:Choice>
    <mc:Fallback xmlns="">
      <p:transition spd="slow" advTm="83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F96A4D-4A99-4FE4-9830-64CF6052C953}"/>
              </a:ext>
            </a:extLst>
          </p:cNvPr>
          <p:cNvSpPr/>
          <p:nvPr/>
        </p:nvSpPr>
        <p:spPr>
          <a:xfrm>
            <a:off x="470739" y="3589081"/>
            <a:ext cx="3228763" cy="3548092"/>
          </a:xfrm>
          <a:custGeom>
            <a:avLst/>
            <a:gdLst/>
            <a:ahLst/>
            <a:cxnLst/>
            <a:rect l="l" t="t" r="r" b="b"/>
            <a:pathLst>
              <a:path w="4843145" h="5322138">
                <a:moveTo>
                  <a:pt x="0" y="0"/>
                </a:moveTo>
                <a:lnTo>
                  <a:pt x="4843145" y="0"/>
                </a:lnTo>
                <a:lnTo>
                  <a:pt x="4843145" y="5322138"/>
                </a:lnTo>
                <a:lnTo>
                  <a:pt x="0" y="5322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B5183D5-CB12-25FE-1620-551DA30EF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2" y="1353813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27866" y="197758"/>
            <a:ext cx="11488009" cy="1589836"/>
            <a:chOff x="44810" y="368613"/>
            <a:chExt cx="11488009" cy="15898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589836"/>
              <a:chOff x="721540" y="128514"/>
              <a:chExt cx="10773956" cy="158983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191816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Tìm những từ ngữ chỉ hiện tượng tự nhiên có thể gây thiệt hại nặng nề cho đời sống con người.</a:t>
                </a:r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pic>
        <p:nvPicPr>
          <p:cNvPr id="2050" name="Picture 2" descr="Dân Sinh - Vì sao có động đất, động đất thường kéo dài bao lâu? | Báo Dân  Trí">
            <a:extLst>
              <a:ext uri="{FF2B5EF4-FFF2-40B4-BE49-F238E27FC236}">
                <a16:creationId xmlns:a16="http://schemas.microsoft.com/office/drawing/2014/main" id="{E934A657-B8CF-19F5-F6BC-006A082A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1" y="2315461"/>
            <a:ext cx="4363714" cy="27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CFA9A-9EAD-E739-423D-F82FE5A5D473}"/>
              </a:ext>
            </a:extLst>
          </p:cNvPr>
          <p:cNvSpPr txBox="1"/>
          <p:nvPr/>
        </p:nvSpPr>
        <p:spPr>
          <a:xfrm>
            <a:off x="1160247" y="536209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Công nghệ dự đoán sóng thần trong chưa đầy một giây">
            <a:extLst>
              <a:ext uri="{FF2B5EF4-FFF2-40B4-BE49-F238E27FC236}">
                <a16:creationId xmlns:a16="http://schemas.microsoft.com/office/drawing/2014/main" id="{14F75E27-DB4B-9968-C0F5-49F2BAE1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2361491"/>
            <a:ext cx="4606776" cy="27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D26F19-1631-93C0-D6C6-BDACEFA97743}"/>
              </a:ext>
            </a:extLst>
          </p:cNvPr>
          <p:cNvSpPr txBox="1"/>
          <p:nvPr/>
        </p:nvSpPr>
        <p:spPr>
          <a:xfrm>
            <a:off x="6859299" y="527703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Sóng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thần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5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3074" name="Picture 2" descr="Tại sao xuất hiện mưa đá khốc liệt hơn hẳn so với trung bình nhiều năm? -  Tuổi Trẻ Online">
            <a:extLst>
              <a:ext uri="{FF2B5EF4-FFF2-40B4-BE49-F238E27FC236}">
                <a16:creationId xmlns:a16="http://schemas.microsoft.com/office/drawing/2014/main" id="{3B7BEE00-FAE9-3985-B955-E3428011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30" y="954826"/>
            <a:ext cx="4572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CA360-5866-3712-BE3E-3BBC12683F98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Mưa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Tác hại của hạn hán và một số giải pháp phòng chống hạn hán">
            <a:extLst>
              <a:ext uri="{FF2B5EF4-FFF2-40B4-BE49-F238E27FC236}">
                <a16:creationId xmlns:a16="http://schemas.microsoft.com/office/drawing/2014/main" id="{4A9CBDBA-6134-9CF7-C560-29815CFB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45" y="946298"/>
            <a:ext cx="4868383" cy="345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4D13C-8097-834B-5322-2FE29C6C60C3}"/>
              </a:ext>
            </a:extLst>
          </p:cNvPr>
          <p:cNvSpPr txBox="1"/>
          <p:nvPr/>
        </p:nvSpPr>
        <p:spPr>
          <a:xfrm>
            <a:off x="6912461" y="4596546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Hạn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hán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160</Words>
  <Application>Microsoft Office PowerPoint</Application>
  <PresentationFormat>Widescreen</PresentationFormat>
  <Paragraphs>21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Cambria Bold</vt:lpstr>
      <vt:lpstr>Office Theme</vt:lpstr>
      <vt:lpstr>1_Custom Design</vt:lpstr>
      <vt:lpstr>1_Office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Bfbfb Hfnfn</cp:lastModifiedBy>
  <cp:revision>37</cp:revision>
  <dcterms:created xsi:type="dcterms:W3CDTF">2024-07-21T01:54:37Z</dcterms:created>
  <dcterms:modified xsi:type="dcterms:W3CDTF">2025-10-28T13:41:06Z</dcterms:modified>
</cp:coreProperties>
</file>