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3" r:id="rId2"/>
    <p:sldId id="258" r:id="rId3"/>
    <p:sldId id="259" r:id="rId4"/>
    <p:sldId id="284" r:id="rId5"/>
    <p:sldId id="292" r:id="rId6"/>
    <p:sldId id="293" r:id="rId7"/>
    <p:sldId id="294" r:id="rId8"/>
    <p:sldId id="285" r:id="rId9"/>
    <p:sldId id="286" r:id="rId10"/>
    <p:sldId id="295" r:id="rId11"/>
    <p:sldId id="296" r:id="rId12"/>
    <p:sldId id="287" r:id="rId13"/>
    <p:sldId id="290" r:id="rId14"/>
    <p:sldId id="297" r:id="rId15"/>
    <p:sldId id="298" r:id="rId16"/>
    <p:sldId id="260" r:id="rId17"/>
    <p:sldId id="261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“</a:t>
            </a:r>
            <a:r>
              <a:rPr lang="en-US" dirty="0" err="1"/>
              <a:t>nóng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4064-62FD-4D6E-AA28-F7E750484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4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0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5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5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8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2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8" y="4096897"/>
            <a:ext cx="3542437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6E628C-B4F7-BFD9-3CCB-C3696450DE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2" y="2418080"/>
            <a:ext cx="7459698" cy="2098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710116-242A-4B97-CA54-95DE8EA764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16353" y="1721054"/>
            <a:ext cx="4578493" cy="1140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BC4163-F329-B267-2CA4-6E3765C28608}"/>
              </a:ext>
            </a:extLst>
          </p:cNvPr>
          <p:cNvSpPr txBox="1"/>
          <p:nvPr/>
        </p:nvSpPr>
        <p:spPr>
          <a:xfrm>
            <a:off x="8480977" y="600062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vùng nước mặn rộng lớn trên bề mặt Trái Đất.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gốc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lvl="0" algn="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phần của đại dương ở ven đất liền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995AFEB-4ABB-636D-BFD8-12AAB5C1FA88}"/>
              </a:ext>
            </a:extLst>
          </p:cNvPr>
          <p:cNvGrpSpPr/>
          <p:nvPr/>
        </p:nvGrpSpPr>
        <p:grpSpPr>
          <a:xfrm>
            <a:off x="1767840" y="1596468"/>
            <a:ext cx="9943722" cy="3219371"/>
            <a:chOff x="0" y="0"/>
            <a:chExt cx="4236295" cy="1316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3318C8-4046-EBB7-BDA8-9C8ED1CB171F}"/>
                </a:ext>
              </a:extLst>
            </p:cNvPr>
            <p:cNvSpPr/>
            <p:nvPr/>
          </p:nvSpPr>
          <p:spPr>
            <a:xfrm>
              <a:off x="0" y="0"/>
              <a:ext cx="4236295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A52F4-9537-1DAD-8F54-B27F04814C9D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7AFE388D-7E4C-D6AF-661D-0991E84E3877}"/>
              </a:ext>
            </a:extLst>
          </p:cNvPr>
          <p:cNvSpPr txBox="1"/>
          <p:nvPr/>
        </p:nvSpPr>
        <p:spPr>
          <a:xfrm>
            <a:off x="2123440" y="1894841"/>
            <a:ext cx="930656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gốc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78796-ED5F-0EFA-CF37-962EFC11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3080962"/>
            <a:ext cx="2794000" cy="399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FE742-384B-112B-F594-9337E9AEF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250866"/>
            <a:ext cx="4585507" cy="1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437480"/>
            <a:ext cx="11414760" cy="5283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040" y="-187569"/>
            <a:ext cx="3590202" cy="2798689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8" y="297256"/>
            <a:ext cx="8859911" cy="954107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mỗi đoạn thơ dưới đây được dùng với nghĩa gốc hay nghĩa chuyển? Nêu các nghĩa của từ đó.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E379-9CFA-71D2-87F3-140BC0CD7C89}"/>
              </a:ext>
            </a:extLst>
          </p:cNvPr>
          <p:cNvSpPr txBox="1"/>
          <p:nvPr/>
        </p:nvSpPr>
        <p:spPr>
          <a:xfrm>
            <a:off x="863600" y="1808480"/>
            <a:ext cx="56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EA495-1EA8-9B94-4694-BD3F81010754}"/>
              </a:ext>
            </a:extLst>
          </p:cNvPr>
          <p:cNvSpPr txBox="1"/>
          <p:nvPr/>
        </p:nvSpPr>
        <p:spPr>
          <a:xfrm>
            <a:off x="4856480" y="3820160"/>
            <a:ext cx="564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B4369D-07A6-F58A-6F89-44BBA4FF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97" y="1646554"/>
            <a:ext cx="3430695" cy="1878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EAD2D0-502F-AB06-51AE-52B191D8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582" y="3347596"/>
            <a:ext cx="317019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lang="vi-VN" altLang="zh-CN" sz="36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mang nghĩa chuyển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ghĩa đó là ở khoảng giữa trời.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219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 nghĩa chuyển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khoảng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giữa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chân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lên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đỉnh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mẹ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vi-VN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 đó là bộ phận phía sau cơ thể.</a:t>
            </a:r>
          </a:p>
        </p:txBody>
      </p:sp>
    </p:spTree>
    <p:extLst>
      <p:ext uri="{BB962C8B-B14F-4D97-AF65-F5344CB8AC3E}">
        <p14:creationId xmlns:p14="http://schemas.microsoft.com/office/powerpoint/2010/main" val="6636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C931DF1-8D69-43CF-9343-74594903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31" y="-228600"/>
            <a:ext cx="9067909" cy="667278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3002068" y="2723629"/>
            <a:ext cx="5709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4400" dirty="0">
                <a:solidFill>
                  <a:srgbClr val="FF000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Sử dụng từ đa nghĩa trong thơ làm cho cách diễn đạt thêm hay, gợi sự liên tưởng độc đáo.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04" y="2541091"/>
            <a:ext cx="4545510" cy="45455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666750" y="320040"/>
            <a:ext cx="11129010" cy="6233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>
                <a:solidFill>
                  <a:prstClr val="white"/>
                </a:solidFill>
                <a:latin typeface="等线" panose="020F0502020204030204"/>
              </a:rPr>
              <a:t>Chọn 1 trong 2 từ dưới đây và đặt câu để phân biệt các nghĩa của từ đó.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78033" cy="2021477"/>
            <a:chOff x="-112938" y="-136900"/>
            <a:chExt cx="2778033" cy="20214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A0E323-DE29-4FD5-8BC8-518F12A6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79" y="-136900"/>
              <a:ext cx="2021477" cy="202147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6364E0-59CB-4101-AE19-2F2E2D506119}"/>
                </a:ext>
              </a:extLst>
            </p:cNvPr>
            <p:cNvSpPr txBox="1"/>
            <p:nvPr/>
          </p:nvSpPr>
          <p:spPr>
            <a:xfrm>
              <a:off x="-112938" y="483585"/>
              <a:ext cx="2778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FS North Land Sans" panose="00000500000000000000" pitchFamily="2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FS North Land Sans" panose="00000500000000000000" pitchFamily="2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53319" y="483585"/>
            <a:ext cx="947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 1 trong 2 từ dưới đây và đặt câu để phân biệt các nghĩa của từ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E3086-73FB-DE69-0880-088A0E83DF2B}"/>
              </a:ext>
            </a:extLst>
          </p:cNvPr>
          <p:cNvSpPr txBox="1"/>
          <p:nvPr/>
        </p:nvSpPr>
        <p:spPr>
          <a:xfrm>
            <a:off x="1198880" y="2336800"/>
            <a:ext cx="10342880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DD707A-16BB-F188-2607-1E29A237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84" y="2343150"/>
            <a:ext cx="10000859" cy="3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Trời hôm nay ấm hơn hôm qua. 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Gia đình luôn ở bên, mang lại cho em cảm giác rất ấm áp.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099A4-1E15-BD6C-0464-C0A9C96C326D}"/>
              </a:ext>
            </a:extLst>
          </p:cNvPr>
          <p:cNvSpPr txBox="1"/>
          <p:nvPr/>
        </p:nvSpPr>
        <p:spPr>
          <a:xfrm>
            <a:off x="471208" y="2796940"/>
            <a:ext cx="1095840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Bản tin dự báo thời tiết nói trời ngày mai lạnh cóng.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Hai người từ lâu đã trở nên lạnh nhạt với nhau.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1" y="1700715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017" y="1685924"/>
            <a:ext cx="10139211" cy="338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5415280"/>
            <a:ext cx="9580880" cy="897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Tìm nghĩa thích hợp cho từ </a:t>
            </a: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được in đậm.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F8F61-3DA3-5045-C4BF-9A946EBD29E6}"/>
              </a:ext>
            </a:extLst>
          </p:cNvPr>
          <p:cNvSpPr/>
          <p:nvPr/>
        </p:nvSpPr>
        <p:spPr>
          <a:xfrm>
            <a:off x="985521" y="1250601"/>
            <a:ext cx="35966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Xe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26">
            <a:extLst>
              <a:ext uri="{FF2B5EF4-FFF2-40B4-BE49-F238E27FC236}">
                <a16:creationId xmlns:a16="http://schemas.microsoft.com/office/drawing/2014/main" id="{C289D183-92FE-DC3B-8E8A-24825A935C3A}"/>
              </a:ext>
            </a:extLst>
          </p:cNvPr>
          <p:cNvSpPr/>
          <p:nvPr/>
        </p:nvSpPr>
        <p:spPr>
          <a:xfrm>
            <a:off x="5775697" y="102673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lồi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1AE340-7462-6D39-2C90-010063E5283A}"/>
              </a:ext>
            </a:extLst>
          </p:cNvPr>
          <p:cNvSpPr/>
          <p:nvPr/>
        </p:nvSpPr>
        <p:spPr>
          <a:xfrm>
            <a:off x="4673600" y="1402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26">
            <a:extLst>
              <a:ext uri="{FF2B5EF4-FFF2-40B4-BE49-F238E27FC236}">
                <a16:creationId xmlns:a16="http://schemas.microsoft.com/office/drawing/2014/main" id="{EF320F99-D0F3-F885-9747-EC5A0CCAB05D}"/>
              </a:ext>
            </a:extLst>
          </p:cNvPr>
          <p:cNvSpPr/>
          <p:nvPr/>
        </p:nvSpPr>
        <p:spPr>
          <a:xfrm>
            <a:off x="5785857" y="343465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AB0B157-C12E-5FD9-7C26-50D0E6662031}"/>
              </a:ext>
            </a:extLst>
          </p:cNvPr>
          <p:cNvSpPr/>
          <p:nvPr/>
        </p:nvSpPr>
        <p:spPr>
          <a:xfrm rot="1455283">
            <a:off x="4714240" y="3342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8E19F5-8C1D-93A9-2418-2854435587A7}"/>
              </a:ext>
            </a:extLst>
          </p:cNvPr>
          <p:cNvSpPr/>
          <p:nvPr/>
        </p:nvSpPr>
        <p:spPr>
          <a:xfrm>
            <a:off x="1016001" y="32318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2382AC-6ACA-DE62-EA63-1F626DC832E3}"/>
              </a:ext>
            </a:extLst>
          </p:cNvPr>
          <p:cNvSpPr/>
          <p:nvPr/>
        </p:nvSpPr>
        <p:spPr>
          <a:xfrm>
            <a:off x="995681" y="42986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người, hình lá.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8B733F-40B2-B357-B701-5CEF4AA36499}"/>
              </a:ext>
            </a:extLst>
          </p:cNvPr>
          <p:cNvSpPr/>
          <p:nvPr/>
        </p:nvSpPr>
        <p:spPr>
          <a:xfrm rot="19948702">
            <a:off x="4632959" y="4226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4897120"/>
            <a:ext cx="9580880" cy="17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b. Trong các nghĩa của từ mắt nêu trên, nghĩa nào là nghĩa gốc, nghĩa nào là nghĩa được phát triển từ nghĩa gốc (nghĩa chuyển)?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A175D-26AF-071E-9320-4D599B39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15667"/>
              </p:ext>
            </p:extLst>
          </p:nvPr>
        </p:nvGraphicFramePr>
        <p:xfrm>
          <a:off x="1798320" y="1207346"/>
          <a:ext cx="8128000" cy="32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098934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8625918"/>
                    </a:ext>
                  </a:extLst>
                </a:gridCol>
              </a:tblGrid>
              <a:tr h="9817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0227"/>
                  </a:ext>
                </a:extLst>
              </a:tr>
              <a:tr h="2240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71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F4D-3EAF-4E82-3645-94F60BE84E0F}"/>
              </a:ext>
            </a:extLst>
          </p:cNvPr>
          <p:cNvSpPr txBox="1"/>
          <p:nvPr/>
        </p:nvSpPr>
        <p:spPr>
          <a:xfrm>
            <a:off x="1991360" y="255016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F76CB-AF6F-85FF-075E-77DB0F4F7A0E}"/>
              </a:ext>
            </a:extLst>
          </p:cNvPr>
          <p:cNvSpPr txBox="1"/>
          <p:nvPr/>
        </p:nvSpPr>
        <p:spPr>
          <a:xfrm>
            <a:off x="6258560" y="256032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2: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 lồi ra, giống hình con mắt ở một số vật. </a:t>
            </a:r>
          </a:p>
        </p:txBody>
      </p:sp>
    </p:spTree>
    <p:extLst>
      <p:ext uri="{BB962C8B-B14F-4D97-AF65-F5344CB8AC3E}">
        <p14:creationId xmlns:p14="http://schemas.microsoft.com/office/powerpoint/2010/main" val="3562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Các nghĩa trên của từ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liên hệ với nhau như thế nào?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310640" y="4744720"/>
            <a:ext cx="9580880" cy="189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mắt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giống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gọi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chỗ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nhìn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thì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nhấn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mạnh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28194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6089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79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Xác định nghĩa của từ biển trong những câu thơ, câu ca dao dưới đây và cho biết nghĩa nào là nghĩa gốc, nghĩa nào là nghĩa chuyển.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02" y="1650821"/>
            <a:ext cx="1174479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E3A7-11FE-C655-0A9E-22508AA91262}"/>
              </a:ext>
            </a:extLst>
          </p:cNvPr>
          <p:cNvSpPr txBox="1"/>
          <p:nvPr/>
        </p:nvSpPr>
        <p:spPr>
          <a:xfrm>
            <a:off x="2763520" y="178816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261D0-5DB7-8692-83EC-72A36F6F1CC7}"/>
              </a:ext>
            </a:extLst>
          </p:cNvPr>
          <p:cNvSpPr txBox="1"/>
          <p:nvPr/>
        </p:nvSpPr>
        <p:spPr>
          <a:xfrm>
            <a:off x="0" y="32715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D2D5B-65CC-4505-59DE-806A2E8CEAE7}"/>
              </a:ext>
            </a:extLst>
          </p:cNvPr>
          <p:cNvSpPr txBox="1"/>
          <p:nvPr/>
        </p:nvSpPr>
        <p:spPr>
          <a:xfrm>
            <a:off x="5913120" y="34239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 dao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2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792480" y="3860800"/>
            <a:ext cx="1028192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 biển chỉ khối lượng lớn trên một diện tích rộng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Đây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886</Words>
  <Application>Microsoft Office PowerPoint</Application>
  <PresentationFormat>Widescreen</PresentationFormat>
  <Paragraphs>101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#9Slide07 FS North Land Sans</vt:lpstr>
      <vt:lpstr>Arial</vt:lpstr>
      <vt:lpstr>Calibri</vt:lpstr>
      <vt:lpstr>Cambria</vt:lpstr>
      <vt:lpstr>SVN-Poky's</vt:lpstr>
      <vt:lpstr>字魂115号-刀刀体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Bfbfb Hfnfn</cp:lastModifiedBy>
  <cp:revision>41</cp:revision>
  <dcterms:created xsi:type="dcterms:W3CDTF">2024-07-28T13:57:44Z</dcterms:created>
  <dcterms:modified xsi:type="dcterms:W3CDTF">2025-10-06T01:41:23Z</dcterms:modified>
</cp:coreProperties>
</file>