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2" r:id="rId2"/>
  </p:sldMasterIdLst>
  <p:notesMasterIdLst>
    <p:notesMasterId r:id="rId16"/>
  </p:notesMasterIdLst>
  <p:sldIdLst>
    <p:sldId id="285" r:id="rId3"/>
    <p:sldId id="287" r:id="rId4"/>
    <p:sldId id="288" r:id="rId5"/>
    <p:sldId id="257" r:id="rId6"/>
    <p:sldId id="264" r:id="rId7"/>
    <p:sldId id="281" r:id="rId8"/>
    <p:sldId id="267" r:id="rId9"/>
    <p:sldId id="268" r:id="rId10"/>
    <p:sldId id="272" r:id="rId11"/>
    <p:sldId id="269" r:id="rId12"/>
    <p:sldId id="299" r:id="rId13"/>
    <p:sldId id="300" r:id="rId14"/>
    <p:sldId id="297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DengXian" panose="020B0604020202020204" charset="0"/>
      <p:regular r:id="rId25"/>
      <p:bold r:id="rId26"/>
    </p:embeddedFont>
    <p:embeddedFont>
      <p:font typeface="Franklin Gothic Medium" panose="020B0603020102020204" pitchFamily="34" charset="0"/>
      <p:regular r:id="rId27"/>
      <p:italic r:id="rId28"/>
    </p:embeddedFont>
    <p:embeddedFont>
      <p:font typeface="Paytone One" panose="020B0604020202020204" charset="0"/>
      <p:regular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Franklin Gothic Book" panose="020B0604020202020204" charset="0"/>
      <p:regular r:id="rId32"/>
      <p: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3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8314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E59324A-3CEA-4854-AD43-9F1464096E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70FD1E9-C923-4D12-AB06-242B1EB3C9BB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4759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26" y="2595604"/>
            <a:ext cx="11297246" cy="1806459"/>
          </a:xfrm>
        </p:spPr>
        <p:txBody>
          <a:bodyPr bIns="13709"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55" y="3706397"/>
            <a:ext cx="13022262" cy="493889"/>
          </a:xfrm>
        </p:spPr>
        <p:txBody>
          <a:bodyPr tIns="13709">
            <a:normAutofit/>
          </a:bodyPr>
          <a:lstStyle>
            <a:lvl1pPr marL="0" indent="0" algn="l">
              <a:buNone/>
              <a:defRPr kumimoji="0" lang="en-US" sz="2100" b="0" i="0" u="none" strike="noStrike" kern="1200" cap="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85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0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1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2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9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3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8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230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759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638798" y="2590115"/>
            <a:ext cx="11301984" cy="1811264"/>
          </a:xfrm>
        </p:spPr>
        <p:txBody>
          <a:bodyPr bIns="13709" anchor="b"/>
          <a:lstStyle>
            <a:lvl1pPr algn="l">
              <a:defRPr kumimoji="0" lang="en-US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432304" y="3702456"/>
            <a:ext cx="13021056" cy="493776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100" b="0" i="0" u="none" strike="noStrike" kern="1200" cap="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8545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09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63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18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72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27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8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3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227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645920"/>
            <a:ext cx="6400800" cy="556869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0032" y="1645920"/>
            <a:ext cx="6400800" cy="556869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6899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100" b="0" kern="1200" cap="all" spc="6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85455" indent="0">
              <a:buNone/>
              <a:defRPr sz="3000" b="1"/>
            </a:lvl2pPr>
            <a:lvl3pPr marL="1370918" indent="0">
              <a:buNone/>
              <a:defRPr sz="2700" b="1"/>
            </a:lvl3pPr>
            <a:lvl4pPr marL="2056373" indent="0">
              <a:buNone/>
              <a:defRPr sz="2400" b="1"/>
            </a:lvl4pPr>
            <a:lvl5pPr marL="2741831" indent="0">
              <a:buNone/>
              <a:defRPr sz="2400" b="1"/>
            </a:lvl5pPr>
            <a:lvl6pPr marL="3427289" indent="0">
              <a:buNone/>
              <a:defRPr sz="2400" b="1"/>
            </a:lvl6pPr>
            <a:lvl7pPr marL="4112745" indent="0">
              <a:buNone/>
              <a:defRPr sz="2400" b="1"/>
            </a:lvl7pPr>
            <a:lvl8pPr marL="4798200" indent="0">
              <a:buNone/>
              <a:defRPr sz="2400" b="1"/>
            </a:lvl8pPr>
            <a:lvl9pPr marL="5483655" indent="0">
              <a:buNone/>
              <a:defRPr sz="2400" b="1"/>
            </a:lvl9pPr>
          </a:lstStyle>
          <a:p>
            <a:pPr marL="0" lvl="0" indent="0" algn="l" defTabSz="13709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2552772"/>
            <a:ext cx="6400800" cy="466344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0032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100" b="0" kern="1200" cap="all" spc="6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85455" indent="0">
              <a:buNone/>
              <a:defRPr sz="3000" b="1"/>
            </a:lvl2pPr>
            <a:lvl3pPr marL="1370918" indent="0">
              <a:buNone/>
              <a:defRPr sz="2700" b="1"/>
            </a:lvl3pPr>
            <a:lvl4pPr marL="2056373" indent="0">
              <a:buNone/>
              <a:defRPr sz="2400" b="1"/>
            </a:lvl4pPr>
            <a:lvl5pPr marL="2741831" indent="0">
              <a:buNone/>
              <a:defRPr sz="2400" b="1"/>
            </a:lvl5pPr>
            <a:lvl6pPr marL="3427289" indent="0">
              <a:buNone/>
              <a:defRPr sz="2400" b="1"/>
            </a:lvl6pPr>
            <a:lvl7pPr marL="4112745" indent="0">
              <a:buNone/>
              <a:defRPr sz="2400" b="1"/>
            </a:lvl7pPr>
            <a:lvl8pPr marL="4798200" indent="0">
              <a:buNone/>
              <a:defRPr sz="2400" b="1"/>
            </a:lvl8pPr>
            <a:lvl9pPr marL="5483655" indent="0">
              <a:buNone/>
              <a:defRPr sz="2400" b="1"/>
            </a:lvl9pPr>
          </a:lstStyle>
          <a:p>
            <a:pPr marL="0" lvl="0" indent="0" algn="l" defTabSz="13709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0032" y="2552772"/>
            <a:ext cx="6400800" cy="466344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458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54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769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2581278" y="-2581275"/>
            <a:ext cx="10287000" cy="1544955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69860" y="2364164"/>
            <a:ext cx="10424160" cy="1634141"/>
          </a:xfrm>
        </p:spPr>
        <p:txBody>
          <a:bodyPr bIns="0" anchor="b"/>
          <a:lstStyle>
            <a:lvl1pPr algn="l">
              <a:defRPr kumimoji="0" lang="en-US" sz="42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114" y="3928378"/>
            <a:ext cx="7615559" cy="498703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595916" y="3380079"/>
            <a:ext cx="11589521" cy="934971"/>
          </a:xfrm>
        </p:spPr>
        <p:txBody>
          <a:bodyPr>
            <a:normAutofit/>
          </a:bodyPr>
          <a:lstStyle>
            <a:lvl1pPr marL="0" indent="0">
              <a:buNone/>
              <a:defRPr lang="en-US" sz="21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455" indent="0">
              <a:buNone/>
              <a:defRPr sz="1800"/>
            </a:lvl2pPr>
            <a:lvl3pPr marL="1370918" indent="0">
              <a:buNone/>
              <a:defRPr sz="1500"/>
            </a:lvl3pPr>
            <a:lvl4pPr marL="2056373" indent="0">
              <a:buNone/>
              <a:defRPr sz="1400"/>
            </a:lvl4pPr>
            <a:lvl5pPr marL="2741831" indent="0">
              <a:buNone/>
              <a:defRPr sz="1400"/>
            </a:lvl5pPr>
            <a:lvl6pPr marL="3427289" indent="0">
              <a:buNone/>
              <a:defRPr sz="1400"/>
            </a:lvl6pPr>
            <a:lvl7pPr marL="4112745" indent="0">
              <a:buNone/>
              <a:defRPr sz="1400"/>
            </a:lvl7pPr>
            <a:lvl8pPr marL="4798200" indent="0">
              <a:buNone/>
              <a:defRPr sz="1400"/>
            </a:lvl8pPr>
            <a:lvl9pPr marL="5483655" indent="0">
              <a:buNone/>
              <a:defRPr sz="1400"/>
            </a:lvl9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4D49D-BA11-4B6B-A289-DD4E08DBC43C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5079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57652" y="0"/>
            <a:ext cx="14230350" cy="10287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74185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" y="7572375"/>
            <a:ext cx="7143750" cy="27146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42394" y="2576252"/>
            <a:ext cx="10972800" cy="1301166"/>
          </a:xfrm>
        </p:spPr>
        <p:txBody>
          <a:bodyPr anchor="b"/>
          <a:lstStyle>
            <a:lvl1pPr algn="l">
              <a:defRPr sz="4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286967" y="3270794"/>
            <a:ext cx="12193091" cy="111099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685455" indent="0">
              <a:buNone/>
              <a:defRPr sz="1800"/>
            </a:lvl2pPr>
            <a:lvl3pPr marL="1370918" indent="0">
              <a:buNone/>
              <a:defRPr sz="1500"/>
            </a:lvl3pPr>
            <a:lvl4pPr marL="2056373" indent="0">
              <a:buNone/>
              <a:defRPr sz="1400"/>
            </a:lvl4pPr>
            <a:lvl5pPr marL="2741831" indent="0">
              <a:buNone/>
              <a:defRPr sz="1400"/>
            </a:lvl5pPr>
            <a:lvl6pPr marL="3427289" indent="0">
              <a:buNone/>
              <a:defRPr sz="1400"/>
            </a:lvl6pPr>
            <a:lvl7pPr marL="4112745" indent="0">
              <a:buNone/>
              <a:defRPr sz="1400"/>
            </a:lvl7pPr>
            <a:lvl8pPr marL="4798200" indent="0">
              <a:buNone/>
              <a:defRPr sz="1400"/>
            </a:lvl8pPr>
            <a:lvl9pPr marL="548365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7169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3622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0"/>
            <a:ext cx="4114800" cy="70175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0"/>
            <a:ext cx="12039600" cy="70175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728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11079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763" y="7575950"/>
            <a:ext cx="7148514" cy="27110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4759" y="7576948"/>
            <a:ext cx="18292760" cy="27100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548640"/>
            <a:ext cx="15041880" cy="822960"/>
          </a:xfrm>
          <a:prstGeom prst="rect">
            <a:avLst/>
          </a:prstGeom>
        </p:spPr>
        <p:txBody>
          <a:bodyPr vert="horz" lIns="137093" tIns="68549" rIns="137093" bIns="68549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50952"/>
            <a:ext cx="15041880" cy="5369774"/>
          </a:xfrm>
          <a:prstGeom prst="rect">
            <a:avLst/>
          </a:prstGeom>
        </p:spPr>
        <p:txBody>
          <a:bodyPr vert="horz" lIns="137093" tIns="68549" rIns="137093" bIns="685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402336" y="8805672"/>
            <a:ext cx="4352544" cy="301752"/>
          </a:xfrm>
          <a:prstGeom prst="rect">
            <a:avLst/>
          </a:prstGeom>
        </p:spPr>
        <p:txBody>
          <a:bodyPr vert="horz" lIns="137093" tIns="68549" rIns="137093" bIns="68549" rtlCol="0" anchor="ctr"/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pPr defTabSz="1370918">
              <a:buClrTx/>
              <a:buFontTx/>
              <a:buNone/>
            </a:pPr>
            <a:fld id="{62B1B13E-D5AF-485E-81A1-82A140076526}" type="datetime4">
              <a:rPr lang="en-US" kern="1200" smtClean="0">
                <a:latin typeface="Franklin Gothic Book"/>
                <a:ea typeface="+mn-ea"/>
              </a:rPr>
              <a:pPr defTabSz="1370918">
                <a:buClrTx/>
                <a:buFontTx/>
                <a:buNone/>
              </a:pPr>
              <a:t>October 8, 2025</a:t>
            </a:fld>
            <a:endParaRPr lang="en-US" kern="1200" dirty="0">
              <a:latin typeface="Franklin Gothic Book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029" y="9427683"/>
            <a:ext cx="9448800" cy="411480"/>
          </a:xfrm>
          <a:prstGeom prst="rect">
            <a:avLst/>
          </a:prstGeom>
        </p:spPr>
        <p:txBody>
          <a:bodyPr vert="horz" lIns="137093" tIns="68549" rIns="137093" bIns="68549" rtlCol="0" anchor="ctr"/>
          <a:lstStyle>
            <a:lvl1pPr algn="r">
              <a:defRPr sz="1500" cap="all" spc="300" baseline="0">
                <a:solidFill>
                  <a:srgbClr val="FFFFFF"/>
                </a:solidFill>
              </a:defRPr>
            </a:lvl1pPr>
          </a:lstStyle>
          <a:p>
            <a:pPr defTabSz="1370918">
              <a:buClrTx/>
              <a:buFontTx/>
              <a:buNone/>
            </a:pPr>
            <a:endParaRPr lang="en-US" kern="1200" dirty="0">
              <a:latin typeface="Franklin Gothic Book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02076" y="9256233"/>
            <a:ext cx="1005840" cy="75438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3709" tIns="13709" rIns="13709" bIns="13709" rtlCol="0" anchor="ctr">
            <a:normAutofit/>
          </a:bodyPr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pPr defTabSz="1370918">
              <a:buClrTx/>
              <a:buFontTx/>
              <a:buNone/>
            </a:pPr>
            <a:fld id="{2754ED01-E2A0-4C1E-8E21-014B99041579}" type="slidenum">
              <a:rPr lang="en-US" kern="1200" smtClean="0">
                <a:latin typeface="Franklin Gothic Book"/>
                <a:ea typeface="+mn-ea"/>
              </a:rPr>
              <a:pPr defTabSz="1370918">
                <a:buClrTx/>
                <a:buFontTx/>
                <a:buNone/>
              </a:pPr>
              <a:t>‹#›</a:t>
            </a:fld>
            <a:endParaRPr lang="en-US" kern="1200" dirty="0">
              <a:latin typeface="Franklin Gothic Book"/>
              <a:ea typeface="+mn-ea"/>
            </a:endParaRPr>
          </a:p>
        </p:txBody>
      </p:sp>
      <p:sp>
        <p:nvSpPr>
          <p:cNvPr id="9" name="9Slide.vn - 2019">
            <a:extLst>
              <a:ext uri="{FF2B5EF4-FFF2-40B4-BE49-F238E27FC236}">
                <a16:creationId xmlns:a16="http://schemas.microsoft.com/office/drawing/2014/main" id="{399E7EED-F11E-4905-A7B6-1C2254D99321}"/>
              </a:ext>
            </a:extLst>
          </p:cNvPr>
          <p:cNvSpPr txBox="1"/>
          <p:nvPr userDrawn="1"/>
        </p:nvSpPr>
        <p:spPr>
          <a:xfrm>
            <a:off x="0" y="-2406997"/>
            <a:ext cx="18288000" cy="692498"/>
          </a:xfrm>
          <a:prstGeom prst="rect">
            <a:avLst/>
          </a:prstGeom>
          <a:noFill/>
        </p:spPr>
        <p:txBody>
          <a:bodyPr vert="horz" lIns="137093" tIns="68549" rIns="137093" bIns="68549" rtlCol="0">
            <a:spAutoFit/>
          </a:bodyPr>
          <a:lstStyle/>
          <a:p>
            <a:pPr algn="ctr" defTabSz="1370918">
              <a:buClrTx/>
              <a:buFontTx/>
              <a:buNone/>
            </a:pPr>
            <a:r>
              <a:rPr lang="en-US" sz="3600" kern="1200">
                <a:solidFill>
                  <a:srgbClr val="CFCFCF"/>
                </a:solidFill>
                <a:latin typeface="Franklin Gothic Book"/>
                <a:ea typeface="+mn-ea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4374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>
    <p:fade/>
  </p:transition>
  <p:txStyles>
    <p:titleStyle>
      <a:lvl1pPr algn="l" defTabSz="1370918" rtl="0" eaLnBrk="1" latinLnBrk="0" hangingPunct="1"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095" indent="-514095" algn="l" defTabSz="1370918" rtl="0" eaLnBrk="1" latinLnBrk="0" hangingPunct="1">
        <a:spcBef>
          <a:spcPts val="12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0477" indent="-260477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03204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45932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8659" indent="-260477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095" indent="-260477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28956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371683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686994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918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373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831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7289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274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200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365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" y="-30957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4000503" y="601041"/>
            <a:ext cx="1243997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UBND XÃ AN KHÁNH</a:t>
            </a:r>
            <a:endParaRPr lang="en-US" sz="4200" dirty="0">
              <a:solidFill>
                <a:srgbClr val="0000CC"/>
              </a:solidFill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257303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4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TÂN VIÊN</a:t>
            </a:r>
            <a:endParaRPr lang="en-US" altLang="en-US" sz="4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457200" y="3780468"/>
            <a:ext cx="17830800" cy="2169825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LỚP 5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731" y="7009083"/>
            <a:ext cx="1413574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6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6000" b="1" i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Liên</a:t>
            </a:r>
            <a:endParaRPr lang="en-US" altLang="en-US" sz="72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79D390A-E1FC-4330-902B-0FBEB616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3" y="8176749"/>
            <a:ext cx="14135742" cy="9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54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altLang="en-US" sz="66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8300294" y="2032463"/>
            <a:ext cx="33147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7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0" y="-142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868188" y="607619"/>
            <a:ext cx="16583179" cy="7981702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38418" y="7915441"/>
            <a:ext cx="1754332" cy="21976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476643" y="2497782"/>
            <a:ext cx="14499759" cy="1968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chia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sẻ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ví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gửi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qua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mạng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thiết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bị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lưu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trữ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di </a:t>
            </a:r>
            <a:r>
              <a:rPr lang="vi-VN" sz="4800" b="0" i="0" u="none" strike="noStrike" cap="none" dirty="0" err="1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4800" b="0" i="0" u="none" strike="noStrike" cap="none" dirty="0">
                <a:solidFill>
                  <a:srgbClr val="0000CC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en-US" sz="4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E1D406-6510-423D-B00C-D623D19B44C3}"/>
              </a:ext>
            </a:extLst>
          </p:cNvPr>
          <p:cNvSpPr txBox="1"/>
          <p:nvPr/>
        </p:nvSpPr>
        <p:spPr>
          <a:xfrm>
            <a:off x="2283679" y="4598470"/>
            <a:ext cx="14228371" cy="2236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71159" y="1169944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E0628-638C-4687-BD6D-632F9A028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7558" y="476812"/>
            <a:ext cx="15773400" cy="1988345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NHANH AI ĐÚNG”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690722C-D547-47D0-B170-5460B608BD7D}"/>
              </a:ext>
            </a:extLst>
          </p:cNvPr>
          <p:cNvSpPr txBox="1">
            <a:spLocks/>
          </p:cNvSpPr>
          <p:nvPr/>
        </p:nvSpPr>
        <p:spPr bwMode="auto">
          <a:xfrm>
            <a:off x="800100" y="2327449"/>
            <a:ext cx="1715539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sz="5400" b="1" dirty="0">
                <a:solidFill>
                  <a:srgbClr val="0000CC"/>
                </a:solidFill>
                <a:latin typeface="+mj-lt"/>
              </a:rPr>
              <a:t>Phát biểu nào sau đây </a:t>
            </a:r>
            <a:r>
              <a:rPr lang="en-US" sz="5400" b="1" dirty="0" smtClean="0">
                <a:solidFill>
                  <a:srgbClr val="0000CC"/>
                </a:solidFill>
                <a:latin typeface="+mj-lt"/>
              </a:rPr>
              <a:t>S</a:t>
            </a:r>
            <a:r>
              <a:rPr lang="vi-VN" sz="5400" b="1" dirty="0" smtClean="0">
                <a:solidFill>
                  <a:srgbClr val="0000CC"/>
                </a:solidFill>
                <a:latin typeface="+mj-lt"/>
              </a:rPr>
              <a:t>ai?</a:t>
            </a:r>
            <a:endParaRPr lang="en-US" sz="5400" b="1" dirty="0" smtClean="0">
              <a:solidFill>
                <a:srgbClr val="0000CC"/>
              </a:solidFill>
              <a:latin typeface="+mj-lt"/>
            </a:endParaRPr>
          </a:p>
          <a:p>
            <a:endParaRPr lang="vi-VN" sz="4400" b="1" dirty="0">
              <a:solidFill>
                <a:srgbClr val="0000CC"/>
              </a:solidFill>
            </a:endParaRPr>
          </a:p>
          <a:p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Khi truy cập website, trang chủ (homepage) sẽ xuất hiện đầu tiên.</a:t>
            </a:r>
          </a:p>
          <a:p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Thông tin trên website thường được sắp xếp theo chủ đề.</a:t>
            </a:r>
          </a:p>
          <a:p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Các chủ đề thường được đặt ở cuối trang.</a:t>
            </a:r>
          </a:p>
          <a:p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Thao tác tìm kiếm thông tin trong website tương tự thao tác tìm kiếm thông tin trên Internet.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A70942-9304-A6CC-E6E4-562DA179A5A5}"/>
              </a:ext>
            </a:extLst>
          </p:cNvPr>
          <p:cNvSpPr/>
          <p:nvPr/>
        </p:nvSpPr>
        <p:spPr>
          <a:xfrm>
            <a:off x="800099" y="5359186"/>
            <a:ext cx="784861" cy="7968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4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0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E0628-638C-4687-BD6D-632F9A028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7558" y="18260"/>
            <a:ext cx="15773400" cy="1988345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NHANH AI ĐÚNG”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690722C-D547-47D0-B170-5460B608BD7D}"/>
              </a:ext>
            </a:extLst>
          </p:cNvPr>
          <p:cNvSpPr txBox="1">
            <a:spLocks/>
          </p:cNvSpPr>
          <p:nvPr/>
        </p:nvSpPr>
        <p:spPr bwMode="auto">
          <a:xfrm>
            <a:off x="1187327" y="1897870"/>
            <a:ext cx="18070644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tìm kiếm thông tin về các món ngon trên website báo 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niên Tiền phong và Nhi đồng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em nên tìm ở chủ đề nào? 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Giải trí.</a:t>
            </a:r>
          </a:p>
          <a:p>
            <a:pPr>
              <a:lnSpc>
                <a:spcPct val="150000"/>
              </a:lnSpc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Ăn – Chơi.</a:t>
            </a:r>
          </a:p>
          <a:p>
            <a:pPr>
              <a:lnSpc>
                <a:spcPct val="150000"/>
              </a:lnSpc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Cẩm nang.</a:t>
            </a:r>
          </a:p>
          <a:p>
            <a:pPr>
              <a:lnSpc>
                <a:spcPct val="150000"/>
              </a:lnSpc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Góc Ô Mai.</a:t>
            </a:r>
          </a:p>
          <a:p>
            <a:pPr lvl="0" eaLnBrk="1" hangingPunct="1">
              <a:spcBef>
                <a:spcPct val="20000"/>
              </a:spcBef>
              <a:buClr>
                <a:srgbClr val="4472C4"/>
              </a:buClr>
              <a:buSzPct val="100000"/>
            </a:pPr>
            <a:endParaRPr lang="en-US" altLang="en-US" sz="4200" b="1" kern="1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A70942-9304-A6CC-E6E4-562DA179A5A5}"/>
              </a:ext>
            </a:extLst>
          </p:cNvPr>
          <p:cNvSpPr/>
          <p:nvPr/>
        </p:nvSpPr>
        <p:spPr>
          <a:xfrm>
            <a:off x="917558" y="5530275"/>
            <a:ext cx="917558" cy="7689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4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05934" cy="98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WordArt 5">
            <a:extLst>
              <a:ext uri="{FF2B5EF4-FFF2-40B4-BE49-F238E27FC236}">
                <a16:creationId xmlns:a16="http://schemas.microsoft.com/office/drawing/2014/main" id="{8F25BFBF-DDAD-3953-72BC-9B6994BDD9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7152758"/>
            <a:ext cx="13760302" cy="27024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2" name="WordArt 6">
            <a:extLst>
              <a:ext uri="{FF2B5EF4-FFF2-40B4-BE49-F238E27FC236}">
                <a16:creationId xmlns:a16="http://schemas.microsoft.com/office/drawing/2014/main" id="{00D687D1-4866-9F4D-F5AD-C68EC9D448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6616" y="637952"/>
            <a:ext cx="13912702" cy="21601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5" name="Picture 8" descr="614680djq0l440oz">
            <a:extLst>
              <a:ext uri="{FF2B5EF4-FFF2-40B4-BE49-F238E27FC236}">
                <a16:creationId xmlns:a16="http://schemas.microsoft.com/office/drawing/2014/main" id="{0B1FD757-8DE3-FA0A-D123-89260773F5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22" y="3921989"/>
            <a:ext cx="5270206" cy="294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080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57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4114800" y="473378"/>
            <a:ext cx="1200150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1258208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852055" y="3880854"/>
            <a:ext cx="17186563" cy="2077417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algn="ctr">
              <a:defRPr/>
            </a:pPr>
            <a:r>
              <a:rPr lang="en-US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vi-VN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MẠNG MÁY TÍNH VÀ INTERNET</a:t>
            </a:r>
            <a:endParaRPr lang="en-US" sz="6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6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5169608"/>
            <a:ext cx="16116300" cy="114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lvl="0" algn="ctr">
              <a:lnSpc>
                <a:spcPct val="119003"/>
              </a:lnSpc>
            </a:pPr>
            <a:r>
              <a:rPr lang="vi-VN" sz="6000" b="1" dirty="0">
                <a:solidFill>
                  <a:srgbClr val="0000CC"/>
                </a:solidFill>
                <a:latin typeface="+mj-lt"/>
              </a:rPr>
              <a:t>Bài 2: Tìm kiếm thông tin trên </a:t>
            </a:r>
            <a:r>
              <a:rPr lang="vi-VN" sz="6000" b="1" dirty="0" smtClean="0">
                <a:solidFill>
                  <a:srgbClr val="0000CC"/>
                </a:solidFill>
                <a:latin typeface="+mj-lt"/>
              </a:rPr>
              <a:t>Website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5D7FE581-5D6B-AFFA-52EC-D7ADD99B5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83" y="-57149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5493546" y="-26194"/>
            <a:ext cx="10891841" cy="10287002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731043" y="4980551"/>
            <a:ext cx="587454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lang="en-US" altLang="en-US" sz="6600" b="1" dirty="0">
              <a:solidFill>
                <a:srgbClr val="FF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43402" y="3657616"/>
            <a:ext cx="13830300" cy="2046350"/>
            <a:chOff x="2904687" y="2243621"/>
            <a:chExt cx="8580963" cy="908655"/>
          </a:xfrm>
        </p:grpSpPr>
        <p:sp>
          <p:nvSpPr>
            <p:cNvPr id="19" name="Oval 18"/>
            <p:cNvSpPr/>
            <p:nvPr/>
          </p:nvSpPr>
          <p:spPr>
            <a:xfrm>
              <a:off x="2904687" y="2374232"/>
              <a:ext cx="687734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48" name="Chevron 47"/>
            <p:cNvSpPr/>
            <p:nvPr/>
          </p:nvSpPr>
          <p:spPr>
            <a:xfrm>
              <a:off x="3542942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gray">
            <a:xfrm>
              <a:off x="3810056" y="2243621"/>
              <a:ext cx="7675594" cy="908655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91532" y="6172206"/>
            <a:ext cx="13499621" cy="2046350"/>
            <a:chOff x="3021825" y="2309513"/>
            <a:chExt cx="7755655" cy="716493"/>
          </a:xfrm>
        </p:grpSpPr>
        <p:sp>
          <p:nvSpPr>
            <p:cNvPr id="64" name="Oval 63"/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65" name="Chevron 64"/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AutoShape 47"/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FC79FD3C-BC0B-8409-BF68-9AA76702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1654954"/>
            <a:ext cx="13799125" cy="14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TÌM KIẾM THÔNG TIN TRÊN WEBSITE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altLang="en-US" sz="4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873B5-5CCD-2C4C-F00E-192DFF407078}"/>
              </a:ext>
            </a:extLst>
          </p:cNvPr>
          <p:cNvSpPr txBox="1"/>
          <p:nvPr/>
        </p:nvSpPr>
        <p:spPr>
          <a:xfrm>
            <a:off x="4914900" y="114300"/>
            <a:ext cx="1200150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AB2B02D3-7DEA-1506-CF20-EC2D68FA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815370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8DA7B-D710-41B0-E62A-166F60A110B2}"/>
              </a:ext>
            </a:extLst>
          </p:cNvPr>
          <p:cNvSpPr txBox="1"/>
          <p:nvPr/>
        </p:nvSpPr>
        <p:spPr>
          <a:xfrm>
            <a:off x="6379374" y="4000516"/>
            <a:ext cx="11337128" cy="1431161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just"/>
            <a:r>
              <a:rPr lang="en-US" sz="4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</a:t>
            </a:r>
            <a:r>
              <a:rPr lang="vi-VN" sz="4200" dirty="0" smtClean="0">
                <a:latin typeface="+mj-lt"/>
              </a:rPr>
              <a:t>ìm </a:t>
            </a:r>
            <a:r>
              <a:rPr lang="vi-VN" sz="4200" dirty="0">
                <a:latin typeface="+mj-lt"/>
              </a:rPr>
              <a:t>được trên website cho trước những thông tin phù hợp và có ích cho nhiệm vụ đặt </a:t>
            </a:r>
            <a:r>
              <a:rPr lang="vi-VN" sz="4200" dirty="0" smtClean="0">
                <a:latin typeface="+mj-lt"/>
              </a:rPr>
              <a:t>ra</a:t>
            </a:r>
            <a:r>
              <a:rPr lang="en-US" sz="4200" dirty="0" smtClean="0">
                <a:latin typeface="+mj-lt"/>
              </a:rPr>
              <a:t>.</a:t>
            </a:r>
            <a:endParaRPr lang="en-US" sz="42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6696F-291A-60CA-3B52-E70E4C8276E5}"/>
              </a:ext>
            </a:extLst>
          </p:cNvPr>
          <p:cNvSpPr txBox="1"/>
          <p:nvPr/>
        </p:nvSpPr>
        <p:spPr>
          <a:xfrm>
            <a:off x="6450173" y="6479809"/>
            <a:ext cx="10448520" cy="1431161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just"/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4200" dirty="0" smtClean="0">
                <a:latin typeface="+mj-lt"/>
              </a:rPr>
              <a:t>ợp </a:t>
            </a:r>
            <a:r>
              <a:rPr lang="vi-VN" sz="4200" dirty="0">
                <a:latin typeface="+mj-lt"/>
              </a:rPr>
              <a:t>tác chia sẻ được thông tin với các bạn trong nhóm để hoàn thành công việc được giao</a:t>
            </a:r>
            <a:endParaRPr lang="en-US" sz="4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85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6246066" y="496775"/>
            <a:ext cx="1526774" cy="177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43051" y="901103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914615" y="824302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solidFill>
                  <a:srgbClr val="0000CC"/>
                </a:solidFill>
                <a:latin typeface="Paytone One"/>
                <a:sym typeface="Paytone One"/>
              </a:rPr>
              <a:t>Khởi</a:t>
            </a:r>
            <a:r>
              <a:rPr lang="vi-VN" sz="4500" dirty="0">
                <a:solidFill>
                  <a:srgbClr val="0000CC"/>
                </a:solidFill>
                <a:latin typeface="Paytone One"/>
                <a:sym typeface="Paytone One"/>
              </a:rPr>
              <a:t> </a:t>
            </a:r>
            <a:r>
              <a:rPr lang="vi-VN" sz="4500" dirty="0" err="1">
                <a:solidFill>
                  <a:srgbClr val="0000CC"/>
                </a:solidFill>
                <a:latin typeface="Paytone One"/>
                <a:sym typeface="Paytone One"/>
              </a:rPr>
              <a:t>động</a:t>
            </a:r>
            <a:endParaRPr dirty="0">
              <a:solidFill>
                <a:srgbClr val="0000CC"/>
              </a:solidFill>
            </a:endParaRPr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107636" y="2515087"/>
            <a:ext cx="15392400" cy="525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4000" dirty="0" err="1">
                <a:latin typeface="+mj-lt"/>
              </a:rPr>
              <a:t>Nhóm</a:t>
            </a:r>
            <a:r>
              <a:rPr lang="vi-VN" sz="4000" dirty="0">
                <a:latin typeface="+mj-lt"/>
              </a:rPr>
              <a:t> ba </a:t>
            </a:r>
            <a:r>
              <a:rPr lang="vi-VN" sz="4000" dirty="0" err="1">
                <a:latin typeface="+mj-lt"/>
              </a:rPr>
              <a:t>bạn</a:t>
            </a:r>
            <a:r>
              <a:rPr lang="vi-VN" sz="4000" dirty="0">
                <a:latin typeface="+mj-lt"/>
              </a:rPr>
              <a:t> An, Minh, Khoa </a:t>
            </a:r>
            <a:r>
              <a:rPr lang="vi-VN" sz="4000" dirty="0" err="1">
                <a:latin typeface="+mj-lt"/>
              </a:rPr>
              <a:t>được</a:t>
            </a:r>
            <a:r>
              <a:rPr lang="vi-VN" sz="4000" dirty="0">
                <a:latin typeface="+mj-lt"/>
              </a:rPr>
              <a:t> cô </a:t>
            </a:r>
            <a:r>
              <a:rPr lang="vi-VN" sz="4000" dirty="0" err="1">
                <a:latin typeface="+mj-lt"/>
              </a:rPr>
              <a:t>giáo</a:t>
            </a:r>
            <a:r>
              <a:rPr lang="vi-VN" sz="4000" dirty="0">
                <a:latin typeface="+mj-lt"/>
              </a:rPr>
              <a:t> giao </a:t>
            </a:r>
            <a:r>
              <a:rPr lang="vi-VN" sz="4000" dirty="0" err="1">
                <a:latin typeface="+mj-lt"/>
              </a:rPr>
              <a:t>nhiệm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vụ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tạo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bài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trình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chiếu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để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trình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bày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trước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lớp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vi-VN" sz="40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4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4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4000" b="1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4000" b="1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4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4000" dirty="0">
                <a:latin typeface="+mj-lt"/>
              </a:rPr>
              <a:t>. </a:t>
            </a:r>
            <a:r>
              <a:rPr lang="vi-VN" sz="4000" dirty="0" err="1">
                <a:latin typeface="+mj-lt"/>
              </a:rPr>
              <a:t>Để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hoàn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thành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được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nhiệm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vụ</a:t>
            </a:r>
            <a:r>
              <a:rPr lang="vi-VN" sz="4000" dirty="0">
                <a:latin typeface="+mj-lt"/>
              </a:rPr>
              <a:t>, </a:t>
            </a:r>
            <a:r>
              <a:rPr lang="vi-VN" sz="4000" dirty="0" err="1">
                <a:latin typeface="+mj-lt"/>
              </a:rPr>
              <a:t>các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bạn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cần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tìm</a:t>
            </a:r>
            <a:r>
              <a:rPr lang="vi-VN" sz="4000" dirty="0">
                <a:latin typeface="+mj-lt"/>
              </a:rPr>
              <a:t> thông tin </a:t>
            </a:r>
            <a:r>
              <a:rPr lang="vi-VN" sz="4000" dirty="0" err="1">
                <a:latin typeface="+mj-lt"/>
              </a:rPr>
              <a:t>về</a:t>
            </a:r>
            <a:r>
              <a:rPr lang="vi-VN" sz="4000" dirty="0">
                <a:latin typeface="+mj-lt"/>
              </a:rPr>
              <a:t> </a:t>
            </a:r>
            <a:r>
              <a:rPr lang="vi-VN" sz="4000" b="1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4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4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4000" b="1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4000" b="1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4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4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000" dirty="0">
                <a:latin typeface="+mj-lt"/>
              </a:rPr>
              <a:t>trên </a:t>
            </a:r>
            <a:r>
              <a:rPr lang="vi-VN" sz="4000" dirty="0" err="1">
                <a:latin typeface="+mj-lt"/>
              </a:rPr>
              <a:t>website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của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báo</a:t>
            </a:r>
            <a:r>
              <a:rPr lang="vi-VN" sz="4000" dirty="0">
                <a:latin typeface="+mj-lt"/>
              </a:rPr>
              <a:t> </a:t>
            </a:r>
            <a:r>
              <a:rPr lang="vi-VN" sz="4000" i="1" dirty="0" err="1">
                <a:latin typeface="+mj-lt"/>
              </a:rPr>
              <a:t>Thiếu</a:t>
            </a:r>
            <a:r>
              <a:rPr lang="vi-VN" sz="4000" i="1" dirty="0">
                <a:latin typeface="+mj-lt"/>
              </a:rPr>
              <a:t> niên </a:t>
            </a:r>
            <a:r>
              <a:rPr lang="vi-VN" sz="4000" i="1" dirty="0" err="1">
                <a:latin typeface="+mj-lt"/>
              </a:rPr>
              <a:t>Tiền</a:t>
            </a:r>
            <a:r>
              <a:rPr lang="vi-VN" sz="4000" i="1" dirty="0">
                <a:latin typeface="+mj-lt"/>
              </a:rPr>
              <a:t> phong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và</a:t>
            </a:r>
            <a:r>
              <a:rPr lang="vi-VN" sz="4000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Nhi </a:t>
            </a:r>
            <a:r>
              <a:rPr lang="vi-VN" sz="4000" i="1" dirty="0" err="1">
                <a:latin typeface="+mj-lt"/>
              </a:rPr>
              <a:t>đồng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tại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địa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chỉ</a:t>
            </a:r>
            <a:r>
              <a:rPr lang="vi-VN" sz="4000" dirty="0">
                <a:latin typeface="+mj-lt"/>
              </a:rPr>
              <a:t> </a:t>
            </a:r>
            <a:r>
              <a:rPr lang="vi-VN" sz="4000" b="1" dirty="0">
                <a:solidFill>
                  <a:srgbClr val="00B050"/>
                </a:solidFill>
                <a:latin typeface="+mj-lt"/>
              </a:rPr>
              <a:t>thieunien.vn</a:t>
            </a:r>
            <a:r>
              <a:rPr lang="vi-VN" sz="4000" b="1" dirty="0">
                <a:latin typeface="+mj-lt"/>
              </a:rPr>
              <a:t>. </a:t>
            </a:r>
          </a:p>
          <a:p>
            <a:pPr lvl="0" algn="just">
              <a:lnSpc>
                <a:spcPct val="122010"/>
              </a:lnSpc>
            </a:pPr>
            <a:endParaRPr lang="vi-VN" sz="40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4000" b="1" dirty="0">
                <a:latin typeface="+mj-lt"/>
              </a:rPr>
              <a:t>Theo em, </a:t>
            </a:r>
            <a:r>
              <a:rPr lang="vi-VN" sz="4000" b="1" dirty="0" err="1">
                <a:latin typeface="+mj-lt"/>
              </a:rPr>
              <a:t>các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bạn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sẽ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tìm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kiếm</a:t>
            </a:r>
            <a:r>
              <a:rPr lang="vi-VN" sz="4000" b="1" dirty="0">
                <a:latin typeface="+mj-lt"/>
              </a:rPr>
              <a:t> thông tin như </a:t>
            </a:r>
            <a:r>
              <a:rPr lang="vi-VN" sz="4000" b="1" dirty="0" err="1">
                <a:latin typeface="+mj-lt"/>
              </a:rPr>
              <a:t>thế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nào</a:t>
            </a:r>
            <a:r>
              <a:rPr lang="vi-VN" sz="4000" b="1" dirty="0">
                <a:latin typeface="+mj-lt"/>
              </a:rPr>
              <a:t>?</a:t>
            </a:r>
            <a:endParaRPr lang="vi-VN" sz="4000" b="1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071903"/>
            <a:ext cx="17416848" cy="7779521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642505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FF0000"/>
                </a:solidFill>
                <a:latin typeface="+mj-lt"/>
                <a:sym typeface="Paytone One"/>
              </a:rPr>
              <a:t>1. </a:t>
            </a:r>
            <a:r>
              <a:rPr lang="vi-VN" sz="5400" b="1" dirty="0" err="1">
                <a:solidFill>
                  <a:srgbClr val="FF0000"/>
                </a:solidFill>
                <a:latin typeface="+mj-lt"/>
                <a:sym typeface="Paytone One"/>
              </a:rPr>
              <a:t>Tìm</a:t>
            </a:r>
            <a:r>
              <a:rPr lang="vi-VN" sz="5400" b="1" dirty="0">
                <a:solidFill>
                  <a:srgbClr val="FF0000"/>
                </a:solidFill>
                <a:latin typeface="+mj-lt"/>
                <a:sym typeface="Paytone One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+mj-lt"/>
                <a:sym typeface="Paytone One"/>
              </a:rPr>
              <a:t>kiếm</a:t>
            </a:r>
            <a:r>
              <a:rPr lang="vi-VN" sz="5400" b="1" dirty="0">
                <a:solidFill>
                  <a:srgbClr val="FF0000"/>
                </a:solidFill>
                <a:latin typeface="+mj-lt"/>
                <a:sym typeface="Paytone One"/>
              </a:rPr>
              <a:t> thông tin trên </a:t>
            </a:r>
            <a:r>
              <a:rPr lang="vi-VN" sz="5400" b="1" dirty="0" err="1">
                <a:solidFill>
                  <a:srgbClr val="FF0000"/>
                </a:solidFill>
                <a:latin typeface="+mj-lt"/>
                <a:sym typeface="Paytone One"/>
              </a:rPr>
              <a:t>Website</a:t>
            </a:r>
            <a:endParaRPr sz="5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61" y="108998"/>
            <a:ext cx="2299081" cy="214240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9144000" y="3900670"/>
            <a:ext cx="8199433" cy="519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latin typeface="+mj-lt"/>
              </a:rPr>
              <a:t>An truy </a:t>
            </a:r>
            <a:r>
              <a:rPr lang="vi-VN" sz="3600" dirty="0" err="1">
                <a:latin typeface="+mj-lt"/>
              </a:rPr>
              <a:t>cập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vào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website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của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báo</a:t>
            </a:r>
            <a:r>
              <a:rPr lang="vi-VN" sz="3600" dirty="0">
                <a:latin typeface="+mj-lt"/>
              </a:rPr>
              <a:t> </a:t>
            </a:r>
            <a:r>
              <a:rPr lang="vi-VN" sz="3600" i="1" dirty="0" err="1">
                <a:latin typeface="+mj-lt"/>
              </a:rPr>
              <a:t>Thiếu</a:t>
            </a:r>
            <a:r>
              <a:rPr lang="vi-VN" sz="3600" i="1" dirty="0">
                <a:latin typeface="+mj-lt"/>
              </a:rPr>
              <a:t> niên </a:t>
            </a:r>
            <a:r>
              <a:rPr lang="vi-VN" sz="3600" i="1" dirty="0" err="1">
                <a:latin typeface="+mj-lt"/>
              </a:rPr>
              <a:t>Tiền</a:t>
            </a:r>
            <a:r>
              <a:rPr lang="vi-VN" sz="3600" i="1" dirty="0">
                <a:latin typeface="+mj-lt"/>
              </a:rPr>
              <a:t> phong </a:t>
            </a:r>
            <a:r>
              <a:rPr lang="vi-VN" sz="3600" i="1" dirty="0" err="1">
                <a:latin typeface="+mj-lt"/>
              </a:rPr>
              <a:t>và</a:t>
            </a:r>
            <a:r>
              <a:rPr lang="vi-VN" sz="3600" i="1" dirty="0">
                <a:latin typeface="+mj-lt"/>
              </a:rPr>
              <a:t> Nhi </a:t>
            </a:r>
            <a:r>
              <a:rPr lang="vi-VN" sz="3600" i="1" dirty="0" err="1">
                <a:latin typeface="+mj-lt"/>
              </a:rPr>
              <a:t>đồng</a:t>
            </a:r>
            <a:r>
              <a:rPr lang="vi-VN" sz="3600" dirty="0">
                <a:latin typeface="+mj-lt"/>
              </a:rPr>
              <a:t> theo </a:t>
            </a:r>
            <a:r>
              <a:rPr lang="vi-VN" sz="3600" dirty="0" err="1">
                <a:latin typeface="+mj-lt"/>
              </a:rPr>
              <a:t>địa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chỉ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thieunien.vn</a:t>
            </a:r>
            <a:r>
              <a:rPr lang="vi-VN" sz="3600" dirty="0">
                <a:latin typeface="+mj-lt"/>
              </a:rPr>
              <a:t>. Giao </a:t>
            </a:r>
            <a:r>
              <a:rPr lang="vi-VN" sz="3600" dirty="0" err="1">
                <a:latin typeface="+mj-lt"/>
              </a:rPr>
              <a:t>diện</a:t>
            </a:r>
            <a:r>
              <a:rPr lang="vi-VN" sz="3600" dirty="0">
                <a:latin typeface="+mj-lt"/>
              </a:rPr>
              <a:t> trang </a:t>
            </a:r>
            <a:r>
              <a:rPr lang="vi-VN" sz="3600" dirty="0" err="1">
                <a:latin typeface="+mj-lt"/>
              </a:rPr>
              <a:t>web</a:t>
            </a:r>
            <a:r>
              <a:rPr lang="vi-VN" sz="3600" dirty="0">
                <a:latin typeface="+mj-lt"/>
              </a:rPr>
              <a:t> tương </a:t>
            </a:r>
            <a:r>
              <a:rPr lang="vi-VN" sz="3600" dirty="0" err="1">
                <a:latin typeface="+mj-lt"/>
              </a:rPr>
              <a:t>tự</a:t>
            </a:r>
            <a:r>
              <a:rPr lang="vi-VN" sz="3600" dirty="0">
                <a:latin typeface="+mj-lt"/>
              </a:rPr>
              <a:t> như </a:t>
            </a:r>
            <a:r>
              <a:rPr lang="vi-VN" sz="3600" dirty="0" err="1">
                <a:latin typeface="+mj-lt"/>
              </a:rPr>
              <a:t>Hình</a:t>
            </a:r>
            <a:r>
              <a:rPr lang="vi-VN" sz="3600" dirty="0">
                <a:latin typeface="+mj-lt"/>
              </a:rPr>
              <a:t> 3. Trên trang </a:t>
            </a:r>
            <a:r>
              <a:rPr lang="vi-VN" sz="3600" dirty="0" err="1">
                <a:latin typeface="+mj-lt"/>
              </a:rPr>
              <a:t>web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có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rất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nhiều</a:t>
            </a:r>
            <a:r>
              <a:rPr lang="vi-VN" sz="3600" dirty="0">
                <a:latin typeface="+mj-lt"/>
              </a:rPr>
              <a:t> thông tin. </a:t>
            </a:r>
            <a:r>
              <a:rPr lang="vi-VN" sz="3600" dirty="0" err="1">
                <a:latin typeface="+mj-lt"/>
              </a:rPr>
              <a:t>Để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tìm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được</a:t>
            </a:r>
            <a:r>
              <a:rPr lang="vi-VN" sz="3600" dirty="0">
                <a:latin typeface="+mj-lt"/>
              </a:rPr>
              <a:t> thông tin </a:t>
            </a:r>
            <a:r>
              <a:rPr lang="vi-VN" sz="3600" dirty="0" err="1">
                <a:latin typeface="+mj-lt"/>
              </a:rPr>
              <a:t>về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Theo</a:t>
            </a:r>
            <a:r>
              <a:rPr lang="vi-VN" sz="3600" dirty="0">
                <a:latin typeface="+mj-lt"/>
              </a:rPr>
              <a:t> em, An nên </a:t>
            </a:r>
            <a:r>
              <a:rPr lang="vi-VN" sz="3600" dirty="0" err="1">
                <a:latin typeface="+mj-lt"/>
              </a:rPr>
              <a:t>làm</a:t>
            </a:r>
            <a:r>
              <a:rPr lang="vi-VN" sz="3600" dirty="0">
                <a:latin typeface="+mj-lt"/>
              </a:rPr>
              <a:t> theo </a:t>
            </a:r>
            <a:r>
              <a:rPr lang="vi-VN" sz="3600" dirty="0" err="1">
                <a:latin typeface="+mj-lt"/>
              </a:rPr>
              <a:t>cách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nào</a:t>
            </a:r>
            <a:r>
              <a:rPr lang="vi-VN" sz="3600" dirty="0">
                <a:latin typeface="+mj-lt"/>
              </a:rPr>
              <a:t>?</a:t>
            </a:r>
            <a:endParaRPr sz="3600" dirty="0"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029227" y="2675167"/>
            <a:ext cx="343144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54054" y="2814298"/>
            <a:ext cx="2538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6535837" y="2783520"/>
            <a:ext cx="453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7470256" y="2824436"/>
            <a:ext cx="6193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371564" y="8157348"/>
            <a:ext cx="8000276" cy="131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 3. </a:t>
            </a:r>
            <a:r>
              <a:rPr lang="vi-VN" sz="3200" b="1" i="1" dirty="0" err="1">
                <a:solidFill>
                  <a:srgbClr val="FF0000"/>
                </a:solidFill>
                <a:latin typeface="+mj-lt"/>
              </a:rPr>
              <a:t>Website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i="1" dirty="0" err="1">
                <a:solidFill>
                  <a:srgbClr val="FF0000"/>
                </a:solidFill>
                <a:latin typeface="+mj-lt"/>
              </a:rPr>
              <a:t>báo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i="1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 niên </a:t>
            </a:r>
            <a:r>
              <a:rPr lang="vi-VN" sz="3200" b="1" i="1" dirty="0" err="1">
                <a:solidFill>
                  <a:srgbClr val="FF0000"/>
                </a:solidFill>
                <a:latin typeface="+mj-lt"/>
              </a:rPr>
              <a:t>Tiền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 phong </a:t>
            </a:r>
            <a:r>
              <a:rPr lang="vi-VN" sz="3200" b="1" i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 Nhi </a:t>
            </a:r>
            <a:r>
              <a:rPr lang="vi-VN" sz="3200" b="1" i="1" dirty="0" err="1">
                <a:solidFill>
                  <a:srgbClr val="FF0000"/>
                </a:solidFill>
                <a:latin typeface="+mj-lt"/>
              </a:rPr>
              <a:t>đồng</a:t>
            </a:r>
            <a:endParaRPr sz="32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FAFAA-A786-42A3-B75C-F7E6FD638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97" y="3607532"/>
            <a:ext cx="7460582" cy="433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207837" y="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AF720E-B256-4EA8-94BC-1135EBD27A38}"/>
              </a:ext>
            </a:extLst>
          </p:cNvPr>
          <p:cNvGrpSpPr/>
          <p:nvPr/>
        </p:nvGrpSpPr>
        <p:grpSpPr>
          <a:xfrm>
            <a:off x="10699910" y="612909"/>
            <a:ext cx="6698626" cy="3479661"/>
            <a:chOff x="0" y="0"/>
            <a:chExt cx="5580000" cy="160653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B2863CB-2608-48A2-BDB3-D0428BD9742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80000" cy="1017565"/>
            </a:xfrm>
            <a:prstGeom prst="rect">
              <a:avLst/>
            </a:prstGeom>
          </p:spPr>
        </p:pic>
        <p:sp>
          <p:nvSpPr>
            <p:cNvPr id="44" name="Shape 995">
              <a:extLst>
                <a:ext uri="{FF2B5EF4-FFF2-40B4-BE49-F238E27FC236}">
                  <a16:creationId xmlns:a16="http://schemas.microsoft.com/office/drawing/2014/main" id="{DF3C9420-91B8-4303-AB08-AAD3EF07F7E6}"/>
                </a:ext>
              </a:extLst>
            </p:cNvPr>
            <p:cNvSpPr/>
            <p:nvPr/>
          </p:nvSpPr>
          <p:spPr>
            <a:xfrm>
              <a:off x="6351" y="726351"/>
              <a:ext cx="347294" cy="203302"/>
            </a:xfrm>
            <a:custGeom>
              <a:avLst/>
              <a:gdLst/>
              <a:ahLst/>
              <a:cxnLst/>
              <a:rect l="0" t="0" r="0" b="0"/>
              <a:pathLst>
                <a:path w="347294" h="203302">
                  <a:moveTo>
                    <a:pt x="0" y="203302"/>
                  </a:moveTo>
                  <a:lnTo>
                    <a:pt x="347294" y="203302"/>
                  </a:lnTo>
                  <a:lnTo>
                    <a:pt x="34729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996">
              <a:extLst>
                <a:ext uri="{FF2B5EF4-FFF2-40B4-BE49-F238E27FC236}">
                  <a16:creationId xmlns:a16="http://schemas.microsoft.com/office/drawing/2014/main" id="{BFC4A21C-837C-4BB6-BB28-3227128BD927}"/>
                </a:ext>
              </a:extLst>
            </p:cNvPr>
            <p:cNvSpPr/>
            <p:nvPr/>
          </p:nvSpPr>
          <p:spPr>
            <a:xfrm>
              <a:off x="5226356" y="726351"/>
              <a:ext cx="347294" cy="203302"/>
            </a:xfrm>
            <a:custGeom>
              <a:avLst/>
              <a:gdLst/>
              <a:ahLst/>
              <a:cxnLst/>
              <a:rect l="0" t="0" r="0" b="0"/>
              <a:pathLst>
                <a:path w="347294" h="203302">
                  <a:moveTo>
                    <a:pt x="0" y="203302"/>
                  </a:moveTo>
                  <a:lnTo>
                    <a:pt x="347294" y="203302"/>
                  </a:lnTo>
                  <a:lnTo>
                    <a:pt x="34729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997">
              <a:extLst>
                <a:ext uri="{FF2B5EF4-FFF2-40B4-BE49-F238E27FC236}">
                  <a16:creationId xmlns:a16="http://schemas.microsoft.com/office/drawing/2014/main" id="{514F1F94-0D5C-4C42-9640-FF0A33DF0D02}"/>
                </a:ext>
              </a:extLst>
            </p:cNvPr>
            <p:cNvSpPr/>
            <p:nvPr/>
          </p:nvSpPr>
          <p:spPr>
            <a:xfrm>
              <a:off x="393345" y="726351"/>
              <a:ext cx="4766298" cy="203302"/>
            </a:xfrm>
            <a:custGeom>
              <a:avLst/>
              <a:gdLst/>
              <a:ahLst/>
              <a:cxnLst/>
              <a:rect l="0" t="0" r="0" b="0"/>
              <a:pathLst>
                <a:path w="4766298" h="203302">
                  <a:moveTo>
                    <a:pt x="0" y="203302"/>
                  </a:moveTo>
                  <a:lnTo>
                    <a:pt x="4766298" y="203302"/>
                  </a:lnTo>
                  <a:lnTo>
                    <a:pt x="4766298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998">
              <a:extLst>
                <a:ext uri="{FF2B5EF4-FFF2-40B4-BE49-F238E27FC236}">
                  <a16:creationId xmlns:a16="http://schemas.microsoft.com/office/drawing/2014/main" id="{036C52EE-FD72-4410-8C68-DF0FCB4ECFFD}"/>
                </a:ext>
              </a:extLst>
            </p:cNvPr>
            <p:cNvSpPr/>
            <p:nvPr/>
          </p:nvSpPr>
          <p:spPr>
            <a:xfrm>
              <a:off x="294349" y="1281354"/>
              <a:ext cx="1235304" cy="263296"/>
            </a:xfrm>
            <a:custGeom>
              <a:avLst/>
              <a:gdLst/>
              <a:ahLst/>
              <a:cxnLst/>
              <a:rect l="0" t="0" r="0" b="0"/>
              <a:pathLst>
                <a:path w="1235304" h="263296">
                  <a:moveTo>
                    <a:pt x="0" y="263296"/>
                  </a:moveTo>
                  <a:lnTo>
                    <a:pt x="1235304" y="263296"/>
                  </a:lnTo>
                  <a:lnTo>
                    <a:pt x="1235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764686-ABEB-4318-8EEE-A8EB8E543F05}"/>
                </a:ext>
              </a:extLst>
            </p:cNvPr>
            <p:cNvSpPr/>
            <p:nvPr/>
          </p:nvSpPr>
          <p:spPr>
            <a:xfrm>
              <a:off x="286505" y="1316063"/>
              <a:ext cx="1454972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i="1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r>
                <a:rPr lang="en-US" sz="1600" b="1" i="1" dirty="0" err="1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600" b="1" i="1" spc="-55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b="1" i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về</a:t>
              </a:r>
              <a:r>
                <a:rPr lang="en-US" sz="1600" b="1" i="1" spc="-55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b="1" i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trang</a:t>
              </a:r>
              <a:r>
                <a:rPr lang="en-US" sz="1600" b="1" i="1" spc="-55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600" b="1" i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chủ</a:t>
              </a:r>
              <a:endParaRPr lang="en-US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9" name="Shape 1000">
              <a:extLst>
                <a:ext uri="{FF2B5EF4-FFF2-40B4-BE49-F238E27FC236}">
                  <a16:creationId xmlns:a16="http://schemas.microsoft.com/office/drawing/2014/main" id="{BFE4055F-C7A6-4DDD-AE91-D7487835837B}"/>
                </a:ext>
              </a:extLst>
            </p:cNvPr>
            <p:cNvSpPr/>
            <p:nvPr/>
          </p:nvSpPr>
          <p:spPr>
            <a:xfrm>
              <a:off x="2304353" y="1281354"/>
              <a:ext cx="983297" cy="263296"/>
            </a:xfrm>
            <a:custGeom>
              <a:avLst/>
              <a:gdLst/>
              <a:ahLst/>
              <a:cxnLst/>
              <a:rect l="0" t="0" r="0" b="0"/>
              <a:pathLst>
                <a:path w="983297" h="263296">
                  <a:moveTo>
                    <a:pt x="0" y="263296"/>
                  </a:moveTo>
                  <a:lnTo>
                    <a:pt x="983297" y="263296"/>
                  </a:lnTo>
                  <a:lnTo>
                    <a:pt x="983297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F3F0A61-CF27-4ABB-8711-77342E5CF0C8}"/>
                </a:ext>
              </a:extLst>
            </p:cNvPr>
            <p:cNvSpPr/>
            <p:nvPr/>
          </p:nvSpPr>
          <p:spPr>
            <a:xfrm>
              <a:off x="2206620" y="1325098"/>
              <a:ext cx="1178761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1600" b="1" i="1" spc="-55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en-US" sz="1600" b="1" i="1" spc="-55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endPara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Shape 1002">
              <a:extLst>
                <a:ext uri="{FF2B5EF4-FFF2-40B4-BE49-F238E27FC236}">
                  <a16:creationId xmlns:a16="http://schemas.microsoft.com/office/drawing/2014/main" id="{F5A350F7-C450-4460-B4A4-02B9A84C58A0}"/>
                </a:ext>
              </a:extLst>
            </p:cNvPr>
            <p:cNvSpPr/>
            <p:nvPr/>
          </p:nvSpPr>
          <p:spPr>
            <a:xfrm>
              <a:off x="4056356" y="1281354"/>
              <a:ext cx="1151306" cy="263296"/>
            </a:xfrm>
            <a:custGeom>
              <a:avLst/>
              <a:gdLst/>
              <a:ahLst/>
              <a:cxnLst/>
              <a:rect l="0" t="0" r="0" b="0"/>
              <a:pathLst>
                <a:path w="1151306" h="263296">
                  <a:moveTo>
                    <a:pt x="0" y="263296"/>
                  </a:moveTo>
                  <a:lnTo>
                    <a:pt x="1151306" y="263296"/>
                  </a:lnTo>
                  <a:lnTo>
                    <a:pt x="1151306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6920E60-7288-42D5-9D2B-35AC933D14C0}"/>
                </a:ext>
              </a:extLst>
            </p:cNvPr>
            <p:cNvSpPr/>
            <p:nvPr/>
          </p:nvSpPr>
          <p:spPr>
            <a:xfrm>
              <a:off x="4003034" y="1362695"/>
              <a:ext cx="1168021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Nút</a:t>
              </a:r>
              <a:r>
                <a:rPr lang="en-US" sz="1800" b="1" i="1" spc="-55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1800" b="1" i="1" spc="-55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kiếm</a:t>
              </a:r>
              <a:endPara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Shape 1004">
              <a:extLst>
                <a:ext uri="{FF2B5EF4-FFF2-40B4-BE49-F238E27FC236}">
                  <a16:creationId xmlns:a16="http://schemas.microsoft.com/office/drawing/2014/main" id="{0F437D5D-2212-4044-B528-FD086E8D15C2}"/>
                </a:ext>
              </a:extLst>
            </p:cNvPr>
            <p:cNvSpPr/>
            <p:nvPr/>
          </p:nvSpPr>
          <p:spPr>
            <a:xfrm>
              <a:off x="2813407" y="996381"/>
              <a:ext cx="0" cy="278625"/>
            </a:xfrm>
            <a:custGeom>
              <a:avLst/>
              <a:gdLst/>
              <a:ahLst/>
              <a:cxnLst/>
              <a:rect l="0" t="0" r="0" b="0"/>
              <a:pathLst>
                <a:path h="278625">
                  <a:moveTo>
                    <a:pt x="0" y="278625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05">
              <a:extLst>
                <a:ext uri="{FF2B5EF4-FFF2-40B4-BE49-F238E27FC236}">
                  <a16:creationId xmlns:a16="http://schemas.microsoft.com/office/drawing/2014/main" id="{BFF36DA5-3A2F-4A75-A54A-EF07B4D4B374}"/>
                </a:ext>
              </a:extLst>
            </p:cNvPr>
            <p:cNvSpPr/>
            <p:nvPr/>
          </p:nvSpPr>
          <p:spPr>
            <a:xfrm>
              <a:off x="2780996" y="927004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06">
              <a:extLst>
                <a:ext uri="{FF2B5EF4-FFF2-40B4-BE49-F238E27FC236}">
                  <a16:creationId xmlns:a16="http://schemas.microsoft.com/office/drawing/2014/main" id="{FE15A7F4-B2B6-49A9-AFC5-578DF1D2E045}"/>
                </a:ext>
              </a:extLst>
            </p:cNvPr>
            <p:cNvSpPr/>
            <p:nvPr/>
          </p:nvSpPr>
          <p:spPr>
            <a:xfrm>
              <a:off x="185413" y="1005371"/>
              <a:ext cx="732587" cy="272631"/>
            </a:xfrm>
            <a:custGeom>
              <a:avLst/>
              <a:gdLst/>
              <a:ahLst/>
              <a:cxnLst/>
              <a:rect l="0" t="0" r="0" b="0"/>
              <a:pathLst>
                <a:path w="732587" h="272631">
                  <a:moveTo>
                    <a:pt x="732587" y="272631"/>
                  </a:moveTo>
                  <a:lnTo>
                    <a:pt x="732587" y="83630"/>
                  </a:lnTo>
                  <a:lnTo>
                    <a:pt x="0" y="83630"/>
                  </a:ln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07">
              <a:extLst>
                <a:ext uri="{FF2B5EF4-FFF2-40B4-BE49-F238E27FC236}">
                  <a16:creationId xmlns:a16="http://schemas.microsoft.com/office/drawing/2014/main" id="{75CB0A3F-FE50-456C-9A33-F5B0F16173C4}"/>
                </a:ext>
              </a:extLst>
            </p:cNvPr>
            <p:cNvSpPr/>
            <p:nvPr/>
          </p:nvSpPr>
          <p:spPr>
            <a:xfrm>
              <a:off x="152997" y="936001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32410" y="0"/>
                  </a:moveTo>
                  <a:lnTo>
                    <a:pt x="64821" y="89052"/>
                  </a:lnTo>
                  <a:cubicBezTo>
                    <a:pt x="32410" y="69367"/>
                    <a:pt x="0" y="89052"/>
                    <a:pt x="0" y="89052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08">
              <a:extLst>
                <a:ext uri="{FF2B5EF4-FFF2-40B4-BE49-F238E27FC236}">
                  <a16:creationId xmlns:a16="http://schemas.microsoft.com/office/drawing/2014/main" id="{92012476-75A6-495E-9008-2B69AEA3A35B}"/>
                </a:ext>
              </a:extLst>
            </p:cNvPr>
            <p:cNvSpPr/>
            <p:nvPr/>
          </p:nvSpPr>
          <p:spPr>
            <a:xfrm>
              <a:off x="4650351" y="1005371"/>
              <a:ext cx="737997" cy="272631"/>
            </a:xfrm>
            <a:custGeom>
              <a:avLst/>
              <a:gdLst/>
              <a:ahLst/>
              <a:cxnLst/>
              <a:rect l="0" t="0" r="0" b="0"/>
              <a:pathLst>
                <a:path w="737997" h="272631">
                  <a:moveTo>
                    <a:pt x="0" y="272631"/>
                  </a:moveTo>
                  <a:lnTo>
                    <a:pt x="0" y="83630"/>
                  </a:lnTo>
                  <a:lnTo>
                    <a:pt x="737997" y="83630"/>
                  </a:lnTo>
                  <a:lnTo>
                    <a:pt x="737997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09">
              <a:extLst>
                <a:ext uri="{FF2B5EF4-FFF2-40B4-BE49-F238E27FC236}">
                  <a16:creationId xmlns:a16="http://schemas.microsoft.com/office/drawing/2014/main" id="{833E627B-EF3E-44B3-8AB6-365DB688226D}"/>
                </a:ext>
              </a:extLst>
            </p:cNvPr>
            <p:cNvSpPr/>
            <p:nvPr/>
          </p:nvSpPr>
          <p:spPr>
            <a:xfrm>
              <a:off x="5355939" y="936001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32410" y="0"/>
                  </a:moveTo>
                  <a:lnTo>
                    <a:pt x="64821" y="89052"/>
                  </a:lnTo>
                  <a:cubicBezTo>
                    <a:pt x="64821" y="89052"/>
                    <a:pt x="32410" y="69367"/>
                    <a:pt x="0" y="89052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1" name="Google Shape;338;p21">
            <a:extLst>
              <a:ext uri="{FF2B5EF4-FFF2-40B4-BE49-F238E27FC236}">
                <a16:creationId xmlns:a16="http://schemas.microsoft.com/office/drawing/2014/main" id="{AAAE6F7B-A0F5-40F7-8E9B-9284C5965D3E}"/>
              </a:ext>
            </a:extLst>
          </p:cNvPr>
          <p:cNvSpPr txBox="1"/>
          <p:nvPr/>
        </p:nvSpPr>
        <p:spPr>
          <a:xfrm>
            <a:off x="10690156" y="4362202"/>
            <a:ext cx="6067083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4.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chủ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đề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Website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báo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niên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Tiền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phong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Nhi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đồng</a:t>
            </a:r>
            <a:endParaRPr sz="24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5576" y="335080"/>
            <a:ext cx="102146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540662" y="434807"/>
            <a:ext cx="970536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chủ của website báo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Thiếu niên Tiền phong và Nhi đồng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(Hình 4) hiển thị thông tin theo các chủ đề như Chuyển động, Học đường, Giải trí, giúp người dùng dễ dàng tìm kiếm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xem thông tin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niên, 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5427F3A-9639-4A3A-B34C-47646597A8D5}"/>
              </a:ext>
            </a:extLst>
          </p:cNvPr>
          <p:cNvGrpSpPr/>
          <p:nvPr/>
        </p:nvGrpSpPr>
        <p:grpSpPr>
          <a:xfrm>
            <a:off x="10895709" y="6614324"/>
            <a:ext cx="6691003" cy="1370381"/>
            <a:chOff x="0" y="0"/>
            <a:chExt cx="2953516" cy="88073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214352B-72A8-42EF-A4CA-90C56FA7808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953509" cy="880738"/>
            </a:xfrm>
            <a:prstGeom prst="rect">
              <a:avLst/>
            </a:prstGeom>
          </p:spPr>
        </p:pic>
        <p:sp>
          <p:nvSpPr>
            <p:cNvPr id="67" name="Shape 1014">
              <a:extLst>
                <a:ext uri="{FF2B5EF4-FFF2-40B4-BE49-F238E27FC236}">
                  <a16:creationId xmlns:a16="http://schemas.microsoft.com/office/drawing/2014/main" id="{6706CE06-F1F1-48B4-B480-28ACD7D0E85E}"/>
                </a:ext>
              </a:extLst>
            </p:cNvPr>
            <p:cNvSpPr/>
            <p:nvPr/>
          </p:nvSpPr>
          <p:spPr>
            <a:xfrm>
              <a:off x="4" y="7"/>
              <a:ext cx="2953512" cy="880732"/>
            </a:xfrm>
            <a:custGeom>
              <a:avLst/>
              <a:gdLst/>
              <a:ahLst/>
              <a:cxnLst/>
              <a:rect l="0" t="0" r="0" b="0"/>
              <a:pathLst>
                <a:path w="2953512" h="880732">
                  <a:moveTo>
                    <a:pt x="0" y="880732"/>
                  </a:moveTo>
                  <a:lnTo>
                    <a:pt x="2953512" y="880732"/>
                  </a:lnTo>
                  <a:lnTo>
                    <a:pt x="2953512" y="0"/>
                  </a:lnTo>
                  <a:lnTo>
                    <a:pt x="0" y="0"/>
                  </a:lnTo>
                  <a:close/>
                </a:path>
              </a:pathLst>
            </a:custGeom>
            <a:ln w="5982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0917601" y="8225580"/>
            <a:ext cx="6067083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5. Ô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tìm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kiếm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trên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Website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báo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niên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Tiền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phong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Nhi </a:t>
            </a:r>
            <a:r>
              <a:rPr lang="vi-VN" sz="2400" b="1" i="1" dirty="0" err="1">
                <a:solidFill>
                  <a:srgbClr val="FF0000"/>
                </a:solidFill>
                <a:latin typeface="+mj-lt"/>
              </a:rPr>
              <a:t>đồng</a:t>
            </a:r>
            <a:endParaRPr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625306" y="4326402"/>
            <a:ext cx="98833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 err="1">
                <a:latin typeface="+mj-lt"/>
              </a:rPr>
              <a:t>Website</a:t>
            </a:r>
            <a:r>
              <a:rPr lang="vi-VN" sz="3200" dirty="0">
                <a:latin typeface="+mj-lt"/>
              </a:rPr>
              <a:t> cung </a:t>
            </a:r>
            <a:r>
              <a:rPr lang="vi-VN" sz="3200" dirty="0" err="1">
                <a:latin typeface="+mj-lt"/>
              </a:rPr>
              <a:t>cấp</a:t>
            </a:r>
            <a:r>
              <a:rPr lang="vi-VN" sz="3200" dirty="0">
                <a:latin typeface="+mj-lt"/>
              </a:rPr>
              <a:t> công </a:t>
            </a:r>
            <a:r>
              <a:rPr lang="vi-VN" sz="3200" dirty="0" err="1">
                <a:latin typeface="+mj-lt"/>
              </a:rPr>
              <a:t>cụ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thông tin </a:t>
            </a:r>
            <a:r>
              <a:rPr lang="vi-VN" sz="3200" dirty="0" err="1">
                <a:latin typeface="+mj-lt"/>
              </a:rPr>
              <a:t>bằng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nút</a:t>
            </a:r>
            <a:r>
              <a:rPr lang="vi-VN" sz="3200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tìm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. Em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thể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nhấp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chuột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nút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trên trang </a:t>
            </a:r>
            <a:r>
              <a:rPr lang="vi-VN" sz="3200" dirty="0" err="1">
                <a:latin typeface="+mj-lt"/>
              </a:rPr>
              <a:t>chủ</a:t>
            </a:r>
            <a:r>
              <a:rPr lang="vi-VN" sz="3200" dirty="0">
                <a:latin typeface="+mj-lt"/>
              </a:rPr>
              <a:t> (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4), sau </a:t>
            </a:r>
            <a:r>
              <a:rPr lang="vi-VN" sz="3200" dirty="0" err="1">
                <a:latin typeface="+mj-lt"/>
              </a:rPr>
              <a:t>đó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nhập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từ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khoá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vào</a:t>
            </a:r>
            <a:r>
              <a:rPr lang="vi-VN" sz="3200" dirty="0">
                <a:latin typeface="+mj-lt"/>
              </a:rPr>
              <a:t> ô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(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5)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nhấp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chuột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nút</a:t>
            </a:r>
            <a:r>
              <a:rPr lang="vi-VN" sz="3200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Tìm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kiếm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để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thực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hiện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thông tin trong </a:t>
            </a:r>
            <a:r>
              <a:rPr lang="vi-VN" sz="3200" dirty="0" err="1">
                <a:latin typeface="+mj-lt"/>
              </a:rPr>
              <a:t>website</a:t>
            </a:r>
            <a:r>
              <a:rPr lang="vi-VN" sz="3200" dirty="0">
                <a:latin typeface="+mj-lt"/>
              </a:rPr>
              <a:t>.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1" name="Google Shape;338;p21">
            <a:extLst>
              <a:ext uri="{FF2B5EF4-FFF2-40B4-BE49-F238E27FC236}">
                <a16:creationId xmlns:a16="http://schemas.microsoft.com/office/drawing/2014/main" id="{95EDEB0D-F7E1-43AE-B77D-72D30021F1D1}"/>
              </a:ext>
            </a:extLst>
          </p:cNvPr>
          <p:cNvSpPr txBox="1"/>
          <p:nvPr/>
        </p:nvSpPr>
        <p:spPr>
          <a:xfrm>
            <a:off x="-388817" y="6763510"/>
            <a:ext cx="9106006" cy="197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•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•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Shape 982">
            <a:extLst>
              <a:ext uri="{FF2B5EF4-FFF2-40B4-BE49-F238E27FC236}">
                <a16:creationId xmlns:a16="http://schemas.microsoft.com/office/drawing/2014/main" id="{5CA28062-CA0E-415E-85B4-1C316455BB62}"/>
              </a:ext>
            </a:extLst>
          </p:cNvPr>
          <p:cNvSpPr/>
          <p:nvPr/>
        </p:nvSpPr>
        <p:spPr>
          <a:xfrm>
            <a:off x="8454106" y="6940103"/>
            <a:ext cx="526167" cy="462808"/>
          </a:xfrm>
          <a:custGeom>
            <a:avLst/>
            <a:gdLst/>
            <a:ahLst/>
            <a:cxnLst/>
            <a:rect l="0" t="0" r="0" b="0"/>
            <a:pathLst>
              <a:path w="210312" h="203302">
                <a:moveTo>
                  <a:pt x="31547" y="106909"/>
                </a:moveTo>
                <a:lnTo>
                  <a:pt x="0" y="106909"/>
                </a:lnTo>
                <a:lnTo>
                  <a:pt x="101651" y="0"/>
                </a:lnTo>
                <a:lnTo>
                  <a:pt x="210312" y="105156"/>
                </a:lnTo>
                <a:lnTo>
                  <a:pt x="173508" y="105156"/>
                </a:lnTo>
                <a:lnTo>
                  <a:pt x="173508" y="203302"/>
                </a:lnTo>
                <a:lnTo>
                  <a:pt x="122682" y="203302"/>
                </a:lnTo>
                <a:lnTo>
                  <a:pt x="122682" y="145466"/>
                </a:lnTo>
                <a:lnTo>
                  <a:pt x="80620" y="145466"/>
                </a:lnTo>
                <a:lnTo>
                  <a:pt x="80620" y="203302"/>
                </a:lnTo>
                <a:lnTo>
                  <a:pt x="31331" y="203302"/>
                </a:lnTo>
                <a:lnTo>
                  <a:pt x="31547" y="106909"/>
                </a:lnTo>
                <a:close/>
              </a:path>
            </a:pathLst>
          </a:custGeom>
          <a:ln w="17145" cap="rnd">
            <a:round/>
          </a:ln>
        </p:spPr>
        <p:style>
          <a:lnRef idx="1">
            <a:srgbClr val="0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sz="1600"/>
          </a:p>
        </p:txBody>
      </p:sp>
      <p:sp>
        <p:nvSpPr>
          <p:cNvPr id="73" name="Shape 987">
            <a:extLst>
              <a:ext uri="{FF2B5EF4-FFF2-40B4-BE49-F238E27FC236}">
                <a16:creationId xmlns:a16="http://schemas.microsoft.com/office/drawing/2014/main" id="{F1B32299-4686-4711-822E-843BBEAF3B0B}"/>
              </a:ext>
            </a:extLst>
          </p:cNvPr>
          <p:cNvSpPr/>
          <p:nvPr/>
        </p:nvSpPr>
        <p:spPr>
          <a:xfrm>
            <a:off x="8177771" y="7521897"/>
            <a:ext cx="351160" cy="462808"/>
          </a:xfrm>
          <a:custGeom>
            <a:avLst/>
            <a:gdLst/>
            <a:ahLst/>
            <a:cxnLst/>
            <a:rect l="0" t="0" r="0" b="0"/>
            <a:pathLst>
              <a:path w="128925" h="193104">
                <a:moveTo>
                  <a:pt x="664" y="0"/>
                </a:moveTo>
                <a:cubicBezTo>
                  <a:pt x="16944" y="0"/>
                  <a:pt x="33225" y="6235"/>
                  <a:pt x="45703" y="18707"/>
                </a:cubicBezTo>
                <a:cubicBezTo>
                  <a:pt x="67775" y="42214"/>
                  <a:pt x="69312" y="76759"/>
                  <a:pt x="52548" y="101714"/>
                </a:cubicBezTo>
                <a:lnTo>
                  <a:pt x="63800" y="111417"/>
                </a:lnTo>
                <a:lnTo>
                  <a:pt x="70645" y="107226"/>
                </a:lnTo>
                <a:lnTo>
                  <a:pt x="128925" y="165392"/>
                </a:lnTo>
                <a:cubicBezTo>
                  <a:pt x="128925" y="165392"/>
                  <a:pt x="128925" y="175006"/>
                  <a:pt x="121852" y="183388"/>
                </a:cubicBezTo>
                <a:cubicBezTo>
                  <a:pt x="113698" y="193104"/>
                  <a:pt x="101112" y="191783"/>
                  <a:pt x="101112" y="191783"/>
                </a:cubicBezTo>
                <a:lnTo>
                  <a:pt x="42832" y="134938"/>
                </a:lnTo>
                <a:lnTo>
                  <a:pt x="48573" y="126657"/>
                </a:lnTo>
                <a:lnTo>
                  <a:pt x="37308" y="115621"/>
                </a:lnTo>
                <a:cubicBezTo>
                  <a:pt x="31072" y="120117"/>
                  <a:pt x="24229" y="123317"/>
                  <a:pt x="17128" y="125240"/>
                </a:cubicBezTo>
                <a:lnTo>
                  <a:pt x="0" y="126788"/>
                </a:lnTo>
                <a:lnTo>
                  <a:pt x="0" y="113547"/>
                </a:lnTo>
                <a:lnTo>
                  <a:pt x="18363" y="109925"/>
                </a:lnTo>
                <a:cubicBezTo>
                  <a:pt x="24254" y="107511"/>
                  <a:pt x="29799" y="103889"/>
                  <a:pt x="34653" y="99060"/>
                </a:cubicBezTo>
                <a:cubicBezTo>
                  <a:pt x="54085" y="79642"/>
                  <a:pt x="54085" y="49175"/>
                  <a:pt x="34653" y="29743"/>
                </a:cubicBezTo>
                <a:cubicBezTo>
                  <a:pt x="24944" y="20085"/>
                  <a:pt x="12473" y="15256"/>
                  <a:pt x="0" y="15256"/>
                </a:cubicBezTo>
                <a:lnTo>
                  <a:pt x="0" y="129"/>
                </a:lnTo>
                <a:lnTo>
                  <a:pt x="664" y="0"/>
                </a:lnTo>
                <a:close/>
              </a:path>
            </a:pathLst>
          </a:custGeom>
          <a:ln w="0" cap="rnd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sz="1600"/>
          </a:p>
        </p:txBody>
      </p:sp>
      <p:sp>
        <p:nvSpPr>
          <p:cNvPr id="74" name="Shape 986">
            <a:extLst>
              <a:ext uri="{FF2B5EF4-FFF2-40B4-BE49-F238E27FC236}">
                <a16:creationId xmlns:a16="http://schemas.microsoft.com/office/drawing/2014/main" id="{69747B0A-4A7A-4A0E-9771-CA619AA6441B}"/>
              </a:ext>
            </a:extLst>
          </p:cNvPr>
          <p:cNvSpPr/>
          <p:nvPr/>
        </p:nvSpPr>
        <p:spPr>
          <a:xfrm>
            <a:off x="8021368" y="7521896"/>
            <a:ext cx="190052" cy="298734"/>
          </a:xfrm>
          <a:custGeom>
            <a:avLst/>
            <a:gdLst/>
            <a:ahLst/>
            <a:cxnLst/>
            <a:rect l="0" t="0" r="0" b="0"/>
            <a:pathLst>
              <a:path w="63082" h="127075">
                <a:moveTo>
                  <a:pt x="63082" y="0"/>
                </a:moveTo>
                <a:lnTo>
                  <a:pt x="63082" y="15126"/>
                </a:lnTo>
                <a:cubicBezTo>
                  <a:pt x="50609" y="15126"/>
                  <a:pt x="38135" y="19955"/>
                  <a:pt x="28419" y="29614"/>
                </a:cubicBezTo>
                <a:cubicBezTo>
                  <a:pt x="9001" y="49045"/>
                  <a:pt x="9001" y="79512"/>
                  <a:pt x="28419" y="98930"/>
                </a:cubicBezTo>
                <a:cubicBezTo>
                  <a:pt x="38135" y="108589"/>
                  <a:pt x="50609" y="113418"/>
                  <a:pt x="63082" y="113418"/>
                </a:cubicBezTo>
                <a:lnTo>
                  <a:pt x="63082" y="113418"/>
                </a:lnTo>
                <a:lnTo>
                  <a:pt x="63082" y="126659"/>
                </a:lnTo>
                <a:lnTo>
                  <a:pt x="58477" y="127075"/>
                </a:lnTo>
                <a:cubicBezTo>
                  <a:pt x="43935" y="125861"/>
                  <a:pt x="29752" y="119624"/>
                  <a:pt x="18716" y="108531"/>
                </a:cubicBezTo>
                <a:cubicBezTo>
                  <a:pt x="12478" y="102325"/>
                  <a:pt x="7798" y="95159"/>
                  <a:pt x="4679" y="87511"/>
                </a:cubicBezTo>
                <a:lnTo>
                  <a:pt x="0" y="63604"/>
                </a:lnTo>
                <a:lnTo>
                  <a:pt x="0" y="63601"/>
                </a:lnTo>
                <a:lnTo>
                  <a:pt x="4679" y="39670"/>
                </a:lnTo>
                <a:cubicBezTo>
                  <a:pt x="7798" y="32007"/>
                  <a:pt x="12478" y="24816"/>
                  <a:pt x="18716" y="18578"/>
                </a:cubicBezTo>
                <a:cubicBezTo>
                  <a:pt x="24952" y="12342"/>
                  <a:pt x="32140" y="7665"/>
                  <a:pt x="39803" y="4547"/>
                </a:cubicBezTo>
                <a:lnTo>
                  <a:pt x="63082" y="0"/>
                </a:lnTo>
                <a:close/>
              </a:path>
            </a:pathLst>
          </a:custGeom>
          <a:ln w="0" cap="rnd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71" grpId="0"/>
      <p:bldP spid="72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B0E0628-638C-4687-BD6D-632F9A028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02"/>
            <a:ext cx="18288000" cy="10287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992005" y="391698"/>
            <a:ext cx="15690716" cy="302919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32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805038" y="681177"/>
            <a:ext cx="13091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website. </a:t>
            </a:r>
          </a:p>
          <a:p>
            <a:pPr algn="just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3159" y="4449804"/>
            <a:ext cx="1204389" cy="1971316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2358974" y="3998308"/>
            <a:ext cx="14154726" cy="225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2546045" y="7178527"/>
            <a:ext cx="52637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9436337" y="6962995"/>
            <a:ext cx="52637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2576945" y="8457396"/>
            <a:ext cx="52637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DDF3D4-7644-469E-A662-546908C4C15A}"/>
              </a:ext>
            </a:extLst>
          </p:cNvPr>
          <p:cNvSpPr txBox="1"/>
          <p:nvPr/>
        </p:nvSpPr>
        <p:spPr>
          <a:xfrm>
            <a:off x="9662009" y="8492354"/>
            <a:ext cx="52637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thao</a:t>
            </a:r>
            <a:r>
              <a:rPr lang="en-US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CCA82F-EE04-451C-8088-7CCE63D4B61E}"/>
              </a:ext>
            </a:extLst>
          </p:cNvPr>
          <p:cNvSpPr/>
          <p:nvPr/>
        </p:nvSpPr>
        <p:spPr>
          <a:xfrm>
            <a:off x="9436337" y="8488633"/>
            <a:ext cx="838814" cy="766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5362" y="889511"/>
            <a:ext cx="1951583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B0E0628-638C-4687-BD6D-632F9A028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02"/>
            <a:ext cx="18288000" cy="10287000"/>
          </a:xfrm>
          <a:prstGeom prst="rect">
            <a:avLst/>
          </a:prstGeom>
        </p:spPr>
      </p:pic>
      <p:sp>
        <p:nvSpPr>
          <p:cNvPr id="430" name="Google Shape;430;p25"/>
          <p:cNvSpPr txBox="1"/>
          <p:nvPr/>
        </p:nvSpPr>
        <p:spPr>
          <a:xfrm>
            <a:off x="-2079186" y="2308197"/>
            <a:ext cx="5053015" cy="151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712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451355" y="8826673"/>
            <a:ext cx="806190" cy="102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202" y="1839549"/>
            <a:ext cx="16829001" cy="77824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854450" y="797988"/>
            <a:ext cx="10163801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chemeClr val="tx1"/>
                </a:solidFill>
                <a:latin typeface="+mj-lt"/>
                <a:sym typeface="Paytone One"/>
              </a:rPr>
              <a:t>2. </a:t>
            </a:r>
            <a:r>
              <a:rPr lang="vi-VN" sz="5400" b="1" dirty="0" err="1">
                <a:solidFill>
                  <a:schemeClr val="tx1"/>
                </a:solidFill>
                <a:latin typeface="+mj-lt"/>
                <a:sym typeface="Paytone One"/>
              </a:rPr>
              <a:t>Hợp</a:t>
            </a:r>
            <a:r>
              <a:rPr lang="vi-VN" sz="5400" b="1" dirty="0">
                <a:solidFill>
                  <a:schemeClr val="tx1"/>
                </a:solidFill>
                <a:latin typeface="+mj-lt"/>
                <a:sym typeface="Paytone One"/>
              </a:rPr>
              <a:t> </a:t>
            </a:r>
            <a:r>
              <a:rPr lang="vi-VN" sz="5400" b="1" dirty="0" err="1">
                <a:solidFill>
                  <a:schemeClr val="tx1"/>
                </a:solidFill>
                <a:latin typeface="+mj-lt"/>
                <a:sym typeface="Paytone One"/>
              </a:rPr>
              <a:t>tác</a:t>
            </a:r>
            <a:r>
              <a:rPr lang="vi-VN" sz="5400" b="1" dirty="0">
                <a:solidFill>
                  <a:schemeClr val="tx1"/>
                </a:solidFill>
                <a:latin typeface="+mj-lt"/>
                <a:sym typeface="Paytone One"/>
              </a:rPr>
              <a:t>, chia </a:t>
            </a:r>
            <a:r>
              <a:rPr lang="vi-VN" sz="5400" b="1" dirty="0" err="1">
                <a:solidFill>
                  <a:schemeClr val="tx1"/>
                </a:solidFill>
                <a:latin typeface="+mj-lt"/>
                <a:sym typeface="Paytone One"/>
              </a:rPr>
              <a:t>sẻ</a:t>
            </a:r>
            <a:r>
              <a:rPr lang="vi-VN" sz="5400" b="1" dirty="0">
                <a:solidFill>
                  <a:schemeClr val="tx1"/>
                </a:solidFill>
                <a:latin typeface="+mj-lt"/>
                <a:sym typeface="Paytone One"/>
              </a:rPr>
              <a:t> thông tin</a:t>
            </a:r>
            <a:endParaRPr sz="5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1B296A-EE27-4D07-B802-AC2F7D124F38}"/>
              </a:ext>
            </a:extLst>
          </p:cNvPr>
          <p:cNvSpPr txBox="1"/>
          <p:nvPr/>
        </p:nvSpPr>
        <p:spPr>
          <a:xfrm>
            <a:off x="11685754" y="2581453"/>
            <a:ext cx="1115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A63606-39FB-4C21-A048-151FE9D20B35}"/>
              </a:ext>
            </a:extLst>
          </p:cNvPr>
          <p:cNvSpPr txBox="1"/>
          <p:nvPr/>
        </p:nvSpPr>
        <p:spPr>
          <a:xfrm>
            <a:off x="6542910" y="3077745"/>
            <a:ext cx="8364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F4F6B-C757-4A82-BCFF-125D1B953E1A}"/>
              </a:ext>
            </a:extLst>
          </p:cNvPr>
          <p:cNvSpPr txBox="1"/>
          <p:nvPr/>
        </p:nvSpPr>
        <p:spPr>
          <a:xfrm>
            <a:off x="3537455" y="3067331"/>
            <a:ext cx="3565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2458721" y="3633919"/>
            <a:ext cx="1426463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3200" dirty="0">
              <a:latin typeface="+mj-lt"/>
            </a:endParaRPr>
          </a:p>
          <a:p>
            <a:pPr algn="just"/>
            <a:r>
              <a:rPr lang="vi-VN" sz="3600" dirty="0">
                <a:latin typeface="+mj-lt"/>
              </a:rPr>
              <a:t>Khoa </a:t>
            </a:r>
            <a:r>
              <a:rPr lang="vi-VN" sz="3600" dirty="0" err="1">
                <a:latin typeface="+mj-lt"/>
              </a:rPr>
              <a:t>cần</a:t>
            </a:r>
            <a:r>
              <a:rPr lang="vi-VN" sz="3600" dirty="0">
                <a:latin typeface="+mj-lt"/>
              </a:rPr>
              <a:t> thu </a:t>
            </a:r>
            <a:r>
              <a:rPr lang="vi-VN" sz="3600" dirty="0" err="1">
                <a:latin typeface="+mj-lt"/>
              </a:rPr>
              <a:t>thập</a:t>
            </a:r>
            <a:r>
              <a:rPr lang="vi-VN" sz="3600" dirty="0">
                <a:latin typeface="+mj-lt"/>
              </a:rPr>
              <a:t> thông tin </a:t>
            </a:r>
            <a:r>
              <a:rPr lang="vi-VN" sz="3600" dirty="0" err="1">
                <a:latin typeface="+mj-lt"/>
              </a:rPr>
              <a:t>từ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các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thành</a:t>
            </a:r>
            <a:r>
              <a:rPr lang="vi-VN" sz="3600" dirty="0">
                <a:latin typeface="+mj-lt"/>
              </a:rPr>
              <a:t> viên </a:t>
            </a:r>
            <a:r>
              <a:rPr lang="vi-VN" sz="3600" dirty="0" err="1">
                <a:latin typeface="+mj-lt"/>
              </a:rPr>
              <a:t>khác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của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nhóm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để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hoàn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thành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bài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trình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chiếu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về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. </a:t>
            </a:r>
            <a:r>
              <a:rPr lang="vi-VN" sz="3600" dirty="0">
                <a:latin typeface="+mj-lt"/>
              </a:rPr>
              <a:t>An </a:t>
            </a:r>
            <a:r>
              <a:rPr lang="vi-VN" sz="3600" dirty="0" err="1">
                <a:latin typeface="+mj-lt"/>
              </a:rPr>
              <a:t>đã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tìm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kiếm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và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trình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bày</a:t>
            </a:r>
            <a:r>
              <a:rPr lang="vi-VN" sz="3600" dirty="0">
                <a:latin typeface="+mj-lt"/>
              </a:rPr>
              <a:t> thông tin trong </a:t>
            </a:r>
            <a:r>
              <a:rPr lang="vi-VN" sz="3600" dirty="0" err="1">
                <a:latin typeface="+mj-lt"/>
              </a:rPr>
              <a:t>một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tệp</a:t>
            </a:r>
            <a:r>
              <a:rPr lang="vi-VN" sz="3600" dirty="0">
                <a:latin typeface="+mj-lt"/>
              </a:rPr>
              <a:t> văn </a:t>
            </a:r>
            <a:r>
              <a:rPr lang="vi-VN" sz="3600" dirty="0" err="1">
                <a:latin typeface="+mj-lt"/>
              </a:rPr>
              <a:t>bản</a:t>
            </a:r>
            <a:r>
              <a:rPr lang="vi-VN" sz="3600" dirty="0">
                <a:latin typeface="+mj-lt"/>
              </a:rPr>
              <a:t> trên </a:t>
            </a:r>
            <a:r>
              <a:rPr lang="vi-VN" sz="3600" dirty="0" err="1">
                <a:latin typeface="+mj-lt"/>
              </a:rPr>
              <a:t>máy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tính</a:t>
            </a:r>
            <a:r>
              <a:rPr lang="vi-VN" sz="3600" dirty="0">
                <a:latin typeface="+mj-lt"/>
              </a:rPr>
              <a:t>. Minh đang </a:t>
            </a:r>
            <a:r>
              <a:rPr lang="vi-VN" sz="3600" dirty="0" err="1">
                <a:latin typeface="+mj-lt"/>
              </a:rPr>
              <a:t>chuẩn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bị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hình</a:t>
            </a:r>
            <a:r>
              <a:rPr lang="vi-VN" sz="3600" dirty="0">
                <a:latin typeface="+mj-lt"/>
              </a:rPr>
              <a:t> minh </a:t>
            </a:r>
            <a:r>
              <a:rPr lang="vi-VN" sz="3600" dirty="0" err="1">
                <a:latin typeface="+mj-lt"/>
              </a:rPr>
              <a:t>họa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và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tìm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kiếm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hình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ảnh</a:t>
            </a:r>
            <a:r>
              <a:rPr lang="vi-VN" sz="3600" dirty="0">
                <a:latin typeface="+mj-lt"/>
              </a:rPr>
              <a:t> trong </a:t>
            </a:r>
            <a:r>
              <a:rPr lang="vi-VN" sz="3600" dirty="0" err="1">
                <a:latin typeface="+mj-lt"/>
              </a:rPr>
              <a:t>một</a:t>
            </a:r>
            <a:r>
              <a:rPr lang="vi-VN" sz="3600" dirty="0">
                <a:latin typeface="+mj-lt"/>
              </a:rPr>
              <a:t> thư </a:t>
            </a:r>
            <a:r>
              <a:rPr lang="vi-VN" sz="3600" dirty="0" err="1">
                <a:latin typeface="+mj-lt"/>
              </a:rPr>
              <a:t>mục</a:t>
            </a:r>
            <a:r>
              <a:rPr lang="vi-VN" sz="3600" dirty="0">
                <a:latin typeface="+mj-lt"/>
              </a:rPr>
              <a:t> trên </a:t>
            </a:r>
            <a:r>
              <a:rPr lang="vi-VN" sz="3600" dirty="0" err="1">
                <a:latin typeface="+mj-lt"/>
              </a:rPr>
              <a:t>máy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tính</a:t>
            </a:r>
            <a:r>
              <a:rPr lang="vi-VN" sz="3600" dirty="0">
                <a:latin typeface="+mj-lt"/>
              </a:rPr>
              <a:t>.</a:t>
            </a:r>
          </a:p>
          <a:p>
            <a:pPr algn="just"/>
            <a:endParaRPr lang="vi-VN" sz="3600" dirty="0">
              <a:latin typeface="+mj-lt"/>
            </a:endParaRPr>
          </a:p>
          <a:p>
            <a:pPr algn="just"/>
            <a:r>
              <a:rPr lang="vi-VN" sz="3600" b="1" dirty="0" err="1">
                <a:latin typeface="+mj-lt"/>
              </a:rPr>
              <a:t>Để</a:t>
            </a:r>
            <a:r>
              <a:rPr lang="vi-VN" sz="3600" b="1" dirty="0">
                <a:latin typeface="+mj-lt"/>
              </a:rPr>
              <a:t> thu </a:t>
            </a:r>
            <a:r>
              <a:rPr lang="vi-VN" sz="3600" b="1" dirty="0" err="1">
                <a:latin typeface="+mj-lt"/>
              </a:rPr>
              <a:t>thập</a:t>
            </a:r>
            <a:r>
              <a:rPr lang="vi-VN" sz="3600" b="1" dirty="0">
                <a:latin typeface="+mj-lt"/>
              </a:rPr>
              <a:t> thông tin </a:t>
            </a:r>
            <a:r>
              <a:rPr lang="vi-VN" sz="3600" b="1" dirty="0" err="1">
                <a:latin typeface="+mj-lt"/>
              </a:rPr>
              <a:t>từ</a:t>
            </a:r>
            <a:r>
              <a:rPr lang="vi-VN" sz="3600" b="1" dirty="0">
                <a:latin typeface="+mj-lt"/>
              </a:rPr>
              <a:t> An </a:t>
            </a:r>
            <a:r>
              <a:rPr lang="vi-VN" sz="3600" b="1" dirty="0" err="1">
                <a:latin typeface="+mj-lt"/>
              </a:rPr>
              <a:t>và</a:t>
            </a:r>
            <a:r>
              <a:rPr lang="vi-VN" sz="3600" b="1" dirty="0">
                <a:latin typeface="+mj-lt"/>
              </a:rPr>
              <a:t> Minh, theo em Khoa </a:t>
            </a:r>
            <a:r>
              <a:rPr lang="vi-VN" sz="3600" b="1" dirty="0" err="1">
                <a:latin typeface="+mj-lt"/>
              </a:rPr>
              <a:t>cần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làm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gì</a:t>
            </a:r>
            <a:r>
              <a:rPr lang="vi-VN" sz="3600" b="1" dirty="0">
                <a:latin typeface="+mj-lt"/>
              </a:rPr>
              <a:t> ?</a:t>
            </a:r>
            <a:endParaRPr lang="en-US" sz="3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173076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353291" y="0"/>
            <a:ext cx="17539853" cy="10024487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390358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-228599" y="168467"/>
            <a:ext cx="17519072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1229908" y="1712279"/>
            <a:ext cx="10658222" cy="57246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3200" dirty="0">
              <a:latin typeface="+mj-lt"/>
            </a:endParaRPr>
          </a:p>
          <a:p>
            <a:pPr marL="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j-lt"/>
              </a:rPr>
              <a:t>	</a:t>
            </a:r>
            <a:r>
              <a:rPr lang="vi-VN" sz="3600" dirty="0" smtClean="0">
                <a:latin typeface="+mj-lt"/>
              </a:rPr>
              <a:t>Các </a:t>
            </a:r>
            <a:r>
              <a:rPr lang="vi-VN" sz="3600" dirty="0">
                <a:latin typeface="+mj-lt"/>
              </a:rPr>
              <a:t>bạn có thể chia sẻ thông tin bằng cách sao chép và gửi qua thiết bị lưu trữ di động hoặc mạng máy tính. </a:t>
            </a:r>
          </a:p>
          <a:p>
            <a:pPr marL="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+mj-lt"/>
              </a:rPr>
              <a:t>	</a:t>
            </a:r>
            <a:r>
              <a:rPr lang="vi-VN" sz="3600" dirty="0" smtClean="0">
                <a:latin typeface="+mj-lt"/>
              </a:rPr>
              <a:t>An </a:t>
            </a:r>
            <a:r>
              <a:rPr lang="vi-VN" sz="3600" dirty="0">
                <a:latin typeface="+mj-lt"/>
              </a:rPr>
              <a:t>có thể gửi thông tin cho Khoa qua thư điện tử, trong khi Minh có thể mang tệp đến nhà Khoa. Khoa sau </a:t>
            </a:r>
            <a:r>
              <a:rPr lang="vi-VN" sz="3600" dirty="0" err="1">
                <a:latin typeface="+mj-lt"/>
              </a:rPr>
              <a:t>đó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sử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dụng</a:t>
            </a:r>
            <a:r>
              <a:rPr lang="vi-VN" sz="3600" dirty="0">
                <a:latin typeface="+mj-lt"/>
              </a:rPr>
              <a:t> thông tin </a:t>
            </a:r>
            <a:r>
              <a:rPr lang="vi-VN" sz="3600" dirty="0" err="1">
                <a:latin typeface="+mj-lt"/>
              </a:rPr>
              <a:t>này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để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tạo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bài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trình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chiếu</a:t>
            </a:r>
            <a:r>
              <a:rPr lang="vi-VN" sz="3600" dirty="0">
                <a:latin typeface="+mj-lt"/>
              </a:rPr>
              <a:t>, </a:t>
            </a:r>
            <a:r>
              <a:rPr lang="vi-VN" sz="3600" dirty="0" err="1">
                <a:latin typeface="+mj-lt"/>
              </a:rPr>
              <a:t>giúp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đội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nhóm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hoàn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thành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nhiệm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vụ</a:t>
            </a:r>
            <a:r>
              <a:rPr lang="vi-VN" sz="3600" dirty="0">
                <a:latin typeface="+mj-lt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3291" y="151681"/>
            <a:ext cx="1493778" cy="13443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FE3657-F64B-4C55-B5AC-FBB89A5FD54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192000" y="911488"/>
            <a:ext cx="5154926" cy="5181844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11489413" y="6847047"/>
            <a:ext cx="5228393" cy="57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6. Chia </a:t>
            </a:r>
            <a:r>
              <a:rPr lang="vi-VN" sz="2800" b="1" i="1" dirty="0" err="1">
                <a:solidFill>
                  <a:srgbClr val="FF0000"/>
                </a:solidFill>
                <a:latin typeface="+mj-lt"/>
              </a:rPr>
              <a:t>sẻ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thông tin</a:t>
            </a:r>
            <a:endParaRPr sz="2800" b="1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 animBg="1"/>
      <p:bldP spid="2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788</Words>
  <Application>Microsoft Office PowerPoint</Application>
  <PresentationFormat>Custom</PresentationFormat>
  <Paragraphs>80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Calibri</vt:lpstr>
      <vt:lpstr>Wingdings</vt:lpstr>
      <vt:lpstr>Arial</vt:lpstr>
      <vt:lpstr>Lato</vt:lpstr>
      <vt:lpstr>DengXian</vt:lpstr>
      <vt:lpstr>Times New Roman</vt:lpstr>
      <vt:lpstr>Franklin Gothic Medium</vt:lpstr>
      <vt:lpstr>Paytone One</vt:lpstr>
      <vt:lpstr>Tahoma</vt:lpstr>
      <vt:lpstr>Franklin Gothic Book</vt:lpstr>
      <vt:lpstr>#9Slide02 Noi dung rat dai</vt:lpstr>
      <vt:lpstr>Tunga</vt:lpstr>
      <vt:lpstr>Verdana</vt:lpstr>
      <vt:lpstr>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“AI NHANH AI ĐÚNG”</vt:lpstr>
      <vt:lpstr>“AI NHANH AI ĐÚNG”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56</cp:revision>
  <dcterms:modified xsi:type="dcterms:W3CDTF">2025-10-08T02:48:27Z</dcterms:modified>
</cp:coreProperties>
</file>