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2" r:id="rId2"/>
  </p:sldMasterIdLst>
  <p:notesMasterIdLst>
    <p:notesMasterId r:id="rId15"/>
  </p:notesMasterIdLst>
  <p:sldIdLst>
    <p:sldId id="301" r:id="rId3"/>
    <p:sldId id="313" r:id="rId4"/>
    <p:sldId id="311" r:id="rId5"/>
    <p:sldId id="312" r:id="rId6"/>
    <p:sldId id="270" r:id="rId7"/>
    <p:sldId id="271" r:id="rId8"/>
    <p:sldId id="275" r:id="rId9"/>
    <p:sldId id="282" r:id="rId10"/>
    <p:sldId id="284" r:id="rId11"/>
    <p:sldId id="314" r:id="rId12"/>
    <p:sldId id="276" r:id="rId13"/>
    <p:sldId id="29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</p:embeddedFont>
    <p:embeddedFont>
      <p:font typeface="DengXian" panose="020B0604020202020204" charset="0"/>
      <p:regular r:id="rId22"/>
      <p:bold r:id="rId23"/>
    </p:embeddedFont>
    <p:embeddedFont>
      <p:font typeface="Franklin Gothic Medium" panose="020B0603020102020204" pitchFamily="3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Franklin Gothic Book" panose="020B0604020202020204" charset="0"/>
      <p:regular r:id="rId28"/>
      <p:italic r:id="rId29"/>
    </p:embeddedFont>
    <p:embeddedFont>
      <p:font typeface="Paytone One" panose="020B0604020202020204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3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831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55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6" y="2595604"/>
            <a:ext cx="11297246" cy="1806459"/>
          </a:xfrm>
        </p:spPr>
        <p:txBody>
          <a:bodyPr bIns="13709"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97"/>
            <a:ext cx="13022262" cy="493889"/>
          </a:xfrm>
        </p:spPr>
        <p:txBody>
          <a:bodyPr tIns="13709">
            <a:normAutofit/>
          </a:bodyPr>
          <a:lstStyle>
            <a:lvl1pPr marL="0" indent="0" algn="l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3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15"/>
            <a:ext cx="11301984" cy="1811264"/>
          </a:xfrm>
        </p:spPr>
        <p:txBody>
          <a:bodyPr bIns="13709" anchor="b"/>
          <a:lstStyle>
            <a:lvl1pPr algn="l">
              <a:def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0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1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7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2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8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3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2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689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458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54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69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64"/>
            <a:ext cx="10424160" cy="1634141"/>
          </a:xfrm>
        </p:spPr>
        <p:txBody>
          <a:bodyPr bIns="0" anchor="b"/>
          <a:lstStyle>
            <a:lvl1pPr algn="l">
              <a:defRPr kumimoji="0" lang="en-US" sz="4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14" y="3928378"/>
            <a:ext cx="7615559" cy="498703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16" y="3380079"/>
            <a:ext cx="11589521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1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4D49D-BA11-4B6B-A289-DD4E08DBC43C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507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2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74185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7" y="3270794"/>
            <a:ext cx="12193091" cy="111099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16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62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2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079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7576948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37093" tIns="68549" rIns="137093" bIns="6854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52"/>
            <a:ext cx="15041880" cy="5369774"/>
          </a:xfrm>
          <a:prstGeom prst="rect">
            <a:avLst/>
          </a:prstGeom>
        </p:spPr>
        <p:txBody>
          <a:bodyPr vert="horz" lIns="137093" tIns="68549" rIns="137093" bIns="68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62B1B13E-D5AF-485E-81A1-82A140076526}" type="datetime4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October 8, 2025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9" y="9427683"/>
            <a:ext cx="9448800" cy="411480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r">
              <a:defRPr sz="1500" cap="all" spc="300" baseline="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3709" tIns="13709" rIns="13709" bIns="13709" rtlCol="0" anchor="ctr">
            <a:norm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2754ED01-E2A0-4C1E-8E21-014B99041579}" type="slidenum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‹#›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2406997"/>
            <a:ext cx="18288000" cy="692498"/>
          </a:xfrm>
          <a:prstGeom prst="rect">
            <a:avLst/>
          </a:prstGeom>
          <a:noFill/>
        </p:spPr>
        <p:txBody>
          <a:bodyPr vert="horz" lIns="137093" tIns="68549" rIns="137093" bIns="68549" rtlCol="0">
            <a:spAutoFit/>
          </a:bodyPr>
          <a:lstStyle/>
          <a:p>
            <a:pPr algn="ctr" defTabSz="1370918">
              <a:buClrTx/>
              <a:buFontTx/>
              <a:buNone/>
            </a:pPr>
            <a:r>
              <a:rPr lang="en-US" sz="3600" kern="1200">
                <a:solidFill>
                  <a:srgbClr val="CFCFCF"/>
                </a:solidFill>
                <a:latin typeface="Franklin Gothic Book"/>
                <a:ea typeface="+mn-ea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4374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fade/>
  </p:transition>
  <p:txStyles>
    <p:titleStyle>
      <a:lvl1pPr algn="l" defTabSz="1370918" rtl="0" eaLnBrk="1" latinLnBrk="0" hangingPunct="1"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095" indent="-514095" algn="l" defTabSz="1370918" rtl="0" eaLnBrk="1" latinLnBrk="0" hangingPunct="1"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0477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0320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45932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8659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95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28956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71683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68699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18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373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1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289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74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0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6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243997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UBNS XÃ AN KHÁNH</a:t>
            </a:r>
            <a:endParaRPr lang="en-US" sz="4200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0029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786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3"/>
          <p:cNvSpPr txBox="1"/>
          <p:nvPr/>
        </p:nvSpPr>
        <p:spPr>
          <a:xfrm>
            <a:off x="2028403" y="2439068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rgbClr val="FF0000"/>
                </a:solidFill>
                <a:latin typeface="+mj-lt"/>
                <a:ea typeface="Lato"/>
                <a:cs typeface="Lato"/>
                <a:sym typeface="Lato"/>
              </a:rPr>
              <a:t>Luyện</a:t>
            </a:r>
            <a:r>
              <a:rPr lang="vi-VN" sz="3600" b="1" i="0" u="none" strike="noStrike" cap="none" dirty="0">
                <a:solidFill>
                  <a:srgbClr val="FF0000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rgbClr val="FF0000"/>
                </a:solidFill>
                <a:latin typeface="+mj-lt"/>
                <a:ea typeface="Lato"/>
                <a:cs typeface="Lato"/>
                <a:sym typeface="Lato"/>
              </a:rPr>
              <a:t>tập</a:t>
            </a:r>
            <a:endParaRPr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686" y="497923"/>
            <a:ext cx="10615612" cy="18795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A45277-1FA7-4B31-A193-AAFC03D98D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2187" y="2446009"/>
            <a:ext cx="1065213" cy="909638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814160" y="2406996"/>
            <a:ext cx="6663339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err="1">
                <a:latin typeface="+mj-lt"/>
              </a:rPr>
              <a:t>Hình</a:t>
            </a:r>
            <a:r>
              <a:rPr lang="vi-VN" sz="3200" b="1" i="1" dirty="0">
                <a:latin typeface="+mj-lt"/>
              </a:rPr>
              <a:t> 14. </a:t>
            </a:r>
            <a:r>
              <a:rPr lang="vi-VN" sz="3200" b="1" i="1" dirty="0" err="1">
                <a:latin typeface="+mj-lt"/>
              </a:rPr>
              <a:t>Một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phần</a:t>
            </a:r>
            <a:r>
              <a:rPr lang="vi-VN" sz="3200" b="1" i="1" dirty="0">
                <a:latin typeface="+mj-lt"/>
              </a:rPr>
              <a:t> giao </a:t>
            </a:r>
            <a:r>
              <a:rPr lang="vi-VN" sz="3200" b="1" i="1" dirty="0" err="1">
                <a:latin typeface="+mj-lt"/>
              </a:rPr>
              <a:t>diện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Website</a:t>
            </a:r>
            <a:endParaRPr lang="en-US" sz="3200" b="1" i="1" dirty="0">
              <a:latin typeface="+mj-lt"/>
            </a:endParaRPr>
          </a:p>
        </p:txBody>
      </p:sp>
      <p:sp>
        <p:nvSpPr>
          <p:cNvPr id="50" name="Google Shape;635;p32">
            <a:extLst>
              <a:ext uri="{FF2B5EF4-FFF2-40B4-BE49-F238E27FC236}">
                <a16:creationId xmlns:a16="http://schemas.microsoft.com/office/drawing/2014/main" id="{DD4730F0-CC6F-4D73-93EF-590E8B134FA1}"/>
              </a:ext>
            </a:extLst>
          </p:cNvPr>
          <p:cNvSpPr txBox="1"/>
          <p:nvPr/>
        </p:nvSpPr>
        <p:spPr>
          <a:xfrm>
            <a:off x="2028403" y="3306142"/>
            <a:ext cx="15111730" cy="296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Em </a:t>
            </a:r>
            <a:r>
              <a:rPr lang="vi-VN" sz="3600" dirty="0" err="1">
                <a:latin typeface="+mj-lt"/>
              </a:rPr>
              <a:t>hãy</a:t>
            </a:r>
            <a:r>
              <a:rPr lang="vi-VN" sz="3600" dirty="0">
                <a:latin typeface="+mj-lt"/>
              </a:rPr>
              <a:t> quan </a:t>
            </a:r>
            <a:r>
              <a:rPr lang="vi-VN" sz="3600" dirty="0" err="1">
                <a:latin typeface="+mj-lt"/>
              </a:rPr>
              <a:t>sát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Hình</a:t>
            </a:r>
            <a:r>
              <a:rPr lang="vi-VN" sz="3600" dirty="0">
                <a:latin typeface="+mj-lt"/>
              </a:rPr>
              <a:t> 14 </a:t>
            </a:r>
            <a:r>
              <a:rPr lang="vi-VN" sz="3600" dirty="0" err="1">
                <a:latin typeface="+mj-lt"/>
              </a:rPr>
              <a:t>và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thực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hiện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các</a:t>
            </a:r>
            <a:r>
              <a:rPr lang="vi-VN" sz="3600" dirty="0">
                <a:latin typeface="+mj-lt"/>
              </a:rPr>
              <a:t> yêu </a:t>
            </a:r>
            <a:r>
              <a:rPr lang="vi-VN" sz="3600" dirty="0" err="1">
                <a:latin typeface="+mj-lt"/>
              </a:rPr>
              <a:t>cầu</a:t>
            </a:r>
            <a:r>
              <a:rPr lang="vi-VN" sz="3600" dirty="0">
                <a:latin typeface="+mj-lt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a) Nêu </a:t>
            </a:r>
            <a:r>
              <a:rPr lang="vi-VN" sz="3600" dirty="0" err="1">
                <a:latin typeface="+mj-lt"/>
              </a:rPr>
              <a:t>địa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chỉ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website</a:t>
            </a:r>
            <a:r>
              <a:rPr lang="vi-VN" sz="36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b) Nêu tên </a:t>
            </a:r>
            <a:r>
              <a:rPr lang="vi-VN" sz="3600" dirty="0" err="1">
                <a:latin typeface="+mj-lt"/>
              </a:rPr>
              <a:t>các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chủ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đề</a:t>
            </a:r>
            <a:r>
              <a:rPr lang="vi-VN" sz="3600" dirty="0">
                <a:latin typeface="+mj-lt"/>
              </a:rPr>
              <a:t> thông tin trong </a:t>
            </a:r>
            <a:r>
              <a:rPr lang="vi-VN" sz="3600" dirty="0" err="1">
                <a:latin typeface="+mj-lt"/>
              </a:rPr>
              <a:t>website</a:t>
            </a:r>
            <a:r>
              <a:rPr lang="vi-VN" sz="36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c) </a:t>
            </a:r>
            <a:r>
              <a:rPr lang="vi-VN" sz="3600" dirty="0" err="1">
                <a:latin typeface="+mj-lt"/>
              </a:rPr>
              <a:t>Chỉ</a:t>
            </a:r>
            <a:r>
              <a:rPr lang="vi-VN" sz="3600" dirty="0">
                <a:latin typeface="+mj-lt"/>
              </a:rPr>
              <a:t> ra </a:t>
            </a:r>
            <a:r>
              <a:rPr lang="vi-VN" sz="3600" dirty="0" err="1">
                <a:latin typeface="+mj-lt"/>
              </a:rPr>
              <a:t>vị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trí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công </a:t>
            </a:r>
            <a:r>
              <a:rPr lang="vi-VN" sz="3600" dirty="0" err="1">
                <a:latin typeface="+mj-lt"/>
              </a:rPr>
              <a:t>cụ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tìm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kiếm</a:t>
            </a:r>
            <a:r>
              <a:rPr lang="vi-VN" sz="3600" dirty="0">
                <a:latin typeface="+mj-lt"/>
              </a:rPr>
              <a:t> thông tin.</a:t>
            </a: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1994405" y="6275673"/>
            <a:ext cx="1097130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vi-VN" sz="3200" i="1" dirty="0">
                <a:latin typeface="+mj-lt"/>
              </a:rPr>
              <a:t>a</a:t>
            </a:r>
            <a:r>
              <a:rPr lang="vi-VN" sz="3600" i="1" dirty="0">
                <a:latin typeface="+mj-lt"/>
              </a:rPr>
              <a:t>, Địa chỉ website: nchmf.gov.vn</a:t>
            </a:r>
          </a:p>
          <a:p>
            <a:r>
              <a:rPr lang="vi-VN" sz="3600" i="1" dirty="0">
                <a:latin typeface="+mj-lt"/>
              </a:rPr>
              <a:t>b, Các chủ đề chính: Giới thiệu, Thời tiết, Khí hậu, Thuỷ văn, Hải văn, Phân vùng rủi ro thiên tai, Khoa học và công nghệ, Kiến thức KTTV, Dịch vụ KTTV</a:t>
            </a:r>
          </a:p>
          <a:p>
            <a:r>
              <a:rPr lang="vi-VN" sz="3600" i="1" dirty="0">
                <a:latin typeface="+mj-lt"/>
              </a:rPr>
              <a:t>c, Vị trí của công cụ tìm kiếm thông tin: góc trên bên phải màn hình, có hình kính </a:t>
            </a:r>
            <a:r>
              <a:rPr lang="vi-VN" sz="3600" i="1" dirty="0" smtClean="0">
                <a:latin typeface="+mj-lt"/>
              </a:rPr>
              <a:t>lúp</a:t>
            </a:r>
            <a:endParaRPr lang="vi-VN" sz="36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499" y="7032154"/>
            <a:ext cx="4422710" cy="241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4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786" y="-1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44F624-0FC7-4BEE-BA85-5999D10D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686" y="497923"/>
            <a:ext cx="10615612" cy="2369284"/>
          </a:xfrm>
          <a:prstGeom prst="rect">
            <a:avLst/>
          </a:prstGeom>
        </p:spPr>
      </p:pic>
      <p:sp>
        <p:nvSpPr>
          <p:cNvPr id="49" name="Google Shape;525;p28">
            <a:extLst>
              <a:ext uri="{FF2B5EF4-FFF2-40B4-BE49-F238E27FC236}">
                <a16:creationId xmlns:a16="http://schemas.microsoft.com/office/drawing/2014/main" id="{9B5FBAD3-2781-4FA8-8F93-C509E55EF9DE}"/>
              </a:ext>
            </a:extLst>
          </p:cNvPr>
          <p:cNvSpPr txBox="1"/>
          <p:nvPr/>
        </p:nvSpPr>
        <p:spPr>
          <a:xfrm>
            <a:off x="6678587" y="3019492"/>
            <a:ext cx="7999711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dirty="0" err="1">
                <a:latin typeface="+mj-lt"/>
              </a:rPr>
              <a:t>Hình</a:t>
            </a:r>
            <a:r>
              <a:rPr lang="vi-VN" sz="3600" b="1" i="1" dirty="0">
                <a:latin typeface="+mj-lt"/>
              </a:rPr>
              <a:t> 14. </a:t>
            </a:r>
            <a:r>
              <a:rPr lang="vi-VN" sz="3600" b="1" i="1" dirty="0" err="1">
                <a:latin typeface="+mj-lt"/>
              </a:rPr>
              <a:t>Một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phần</a:t>
            </a:r>
            <a:r>
              <a:rPr lang="vi-VN" sz="3600" b="1" i="1" dirty="0">
                <a:latin typeface="+mj-lt"/>
              </a:rPr>
              <a:t> giao </a:t>
            </a:r>
            <a:r>
              <a:rPr lang="vi-VN" sz="3600" b="1" i="1" dirty="0" err="1">
                <a:latin typeface="+mj-lt"/>
              </a:rPr>
              <a:t>diện</a:t>
            </a:r>
            <a:r>
              <a:rPr lang="vi-VN" sz="3600" b="1" i="1" dirty="0">
                <a:latin typeface="+mj-lt"/>
              </a:rPr>
              <a:t> </a:t>
            </a:r>
            <a:r>
              <a:rPr lang="vi-VN" sz="3600" b="1" i="1" dirty="0" err="1">
                <a:latin typeface="+mj-lt"/>
              </a:rPr>
              <a:t>Website</a:t>
            </a:r>
            <a:endParaRPr lang="en-US" sz="3600" b="1" i="1" dirty="0">
              <a:latin typeface="+mj-lt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AA0E9E2-7A43-4973-8E06-AFE8969D57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33394" y="3793826"/>
            <a:ext cx="1019666" cy="1044258"/>
          </a:xfrm>
          <a:prstGeom prst="rect">
            <a:avLst/>
          </a:prstGeom>
        </p:spPr>
      </p:pic>
      <p:sp>
        <p:nvSpPr>
          <p:cNvPr id="52" name="Google Shape;682;p33">
            <a:extLst>
              <a:ext uri="{FF2B5EF4-FFF2-40B4-BE49-F238E27FC236}">
                <a16:creationId xmlns:a16="http://schemas.microsoft.com/office/drawing/2014/main" id="{9DE515A9-5ED9-44EF-9A62-BC3F212ECFAA}"/>
              </a:ext>
            </a:extLst>
          </p:cNvPr>
          <p:cNvSpPr txBox="1"/>
          <p:nvPr/>
        </p:nvSpPr>
        <p:spPr>
          <a:xfrm>
            <a:off x="3183326" y="3988370"/>
            <a:ext cx="2562356" cy="9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i="0" u="none" strike="noStrike" cap="none" dirty="0" err="1">
                <a:solidFill>
                  <a:srgbClr val="FF0000"/>
                </a:solidFill>
                <a:latin typeface="+mn-lt"/>
                <a:ea typeface="Lato"/>
                <a:cs typeface="Lato"/>
                <a:sym typeface="Lato"/>
              </a:rPr>
              <a:t>Vận</a:t>
            </a:r>
            <a:r>
              <a:rPr lang="vi-VN" sz="4400" b="1" i="0" u="none" strike="noStrike" cap="none" dirty="0">
                <a:solidFill>
                  <a:srgbClr val="FF0000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vi-VN" sz="4400" b="1" i="0" u="none" strike="noStrike" cap="none" dirty="0" err="1">
                <a:solidFill>
                  <a:srgbClr val="FF0000"/>
                </a:solidFill>
                <a:latin typeface="+mn-lt"/>
                <a:ea typeface="Lato"/>
                <a:cs typeface="Lato"/>
                <a:sym typeface="Lato"/>
              </a:rPr>
              <a:t>dụng</a:t>
            </a:r>
            <a:endParaRPr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" name="Google Shape;635;p32">
            <a:extLst>
              <a:ext uri="{FF2B5EF4-FFF2-40B4-BE49-F238E27FC236}">
                <a16:creationId xmlns:a16="http://schemas.microsoft.com/office/drawing/2014/main" id="{3F1ED359-2AD4-475C-9624-D2520C46C140}"/>
              </a:ext>
            </a:extLst>
          </p:cNvPr>
          <p:cNvSpPr txBox="1"/>
          <p:nvPr/>
        </p:nvSpPr>
        <p:spPr>
          <a:xfrm>
            <a:off x="2184693" y="5267560"/>
            <a:ext cx="13950170" cy="24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latin typeface="+mj-lt"/>
              </a:rPr>
              <a:t>Em </a:t>
            </a:r>
            <a:r>
              <a:rPr lang="vi-VN" sz="4000" b="1" dirty="0" err="1">
                <a:latin typeface="+mj-lt"/>
              </a:rPr>
              <a:t>hãy</a:t>
            </a:r>
            <a:r>
              <a:rPr lang="vi-VN" sz="4000" b="1" dirty="0">
                <a:latin typeface="+mj-lt"/>
              </a:rPr>
              <a:t> truy </a:t>
            </a:r>
            <a:r>
              <a:rPr lang="vi-VN" sz="4000" b="1" dirty="0" err="1">
                <a:latin typeface="+mj-lt"/>
              </a:rPr>
              <a:t>cập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vào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website</a:t>
            </a:r>
            <a:r>
              <a:rPr lang="vi-VN" sz="4000" b="1" dirty="0">
                <a:latin typeface="+mj-lt"/>
              </a:rPr>
              <a:t> ở </a:t>
            </a:r>
            <a:r>
              <a:rPr lang="vi-VN" sz="4000" b="1" dirty="0" err="1">
                <a:latin typeface="+mj-lt"/>
              </a:rPr>
              <a:t>Hình</a:t>
            </a:r>
            <a:r>
              <a:rPr lang="vi-VN" sz="4000" b="1" dirty="0">
                <a:latin typeface="+mj-lt"/>
              </a:rPr>
              <a:t> 14, xem thông tin theo </a:t>
            </a:r>
            <a:r>
              <a:rPr lang="vi-VN" sz="4000" b="1" dirty="0" err="1">
                <a:latin typeface="+mj-lt"/>
              </a:rPr>
              <a:t>các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chủ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đề</a:t>
            </a:r>
            <a:r>
              <a:rPr lang="vi-VN" sz="4000" b="1" dirty="0">
                <a:latin typeface="+mj-lt"/>
              </a:rPr>
              <a:t>, </a:t>
            </a:r>
            <a:r>
              <a:rPr lang="vi-VN" sz="4000" b="1" dirty="0" err="1">
                <a:latin typeface="+mj-lt"/>
              </a:rPr>
              <a:t>sử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dụng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chức</a:t>
            </a:r>
            <a:r>
              <a:rPr lang="vi-VN" sz="4000" b="1" dirty="0">
                <a:latin typeface="+mj-lt"/>
              </a:rPr>
              <a:t> năng </a:t>
            </a:r>
            <a:r>
              <a:rPr lang="vi-VN" sz="4000" b="1" dirty="0" err="1">
                <a:latin typeface="+mj-lt"/>
              </a:rPr>
              <a:t>tìm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kiếm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của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website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để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tìm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kiếm</a:t>
            </a:r>
            <a:r>
              <a:rPr lang="vi-VN" sz="4000" b="1" dirty="0">
                <a:latin typeface="+mj-lt"/>
              </a:rPr>
              <a:t> thông tin </a:t>
            </a:r>
            <a:r>
              <a:rPr lang="vi-VN" sz="4000" b="1" dirty="0" err="1">
                <a:latin typeface="+mj-lt"/>
              </a:rPr>
              <a:t>về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thời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tiết</a:t>
            </a:r>
            <a:r>
              <a:rPr lang="vi-VN" sz="4000" b="1" dirty="0">
                <a:latin typeface="+mj-lt"/>
              </a:rPr>
              <a:t> ở </a:t>
            </a:r>
            <a:r>
              <a:rPr lang="vi-VN" sz="4000" b="1" dirty="0" err="1">
                <a:latin typeface="+mj-lt"/>
              </a:rPr>
              <a:t>địa</a:t>
            </a:r>
            <a:r>
              <a:rPr lang="vi-VN" sz="4000" b="1" dirty="0">
                <a:latin typeface="+mj-lt"/>
              </a:rPr>
              <a:t>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7152758"/>
            <a:ext cx="13760302" cy="27024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2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6616" y="637952"/>
            <a:ext cx="13912702" cy="21601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5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22" y="3921989"/>
            <a:ext cx="5270206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21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815533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186" y="1643764"/>
            <a:ext cx="9258300" cy="8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852055" y="3880854"/>
            <a:ext cx="17186563" cy="2077417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MẠNG MÁY TÍNH VÀ INTERNET</a:t>
            </a:r>
            <a:endParaRPr lang="en-US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5169608"/>
            <a:ext cx="16116300" cy="224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lvl="0" algn="ctr">
              <a:lnSpc>
                <a:spcPct val="119003"/>
              </a:lnSpc>
            </a:pPr>
            <a:r>
              <a:rPr lang="vi-VN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Tìm kiếm thông tin trên </a:t>
            </a:r>
            <a:r>
              <a:rPr lang="vi-VN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Website</a:t>
            </a:r>
            <a:endParaRPr lang="en-US" sz="6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9003"/>
              </a:lnSpc>
            </a:pP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1" y="5785802"/>
            <a:ext cx="4561618" cy="30131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41" y="5416978"/>
            <a:ext cx="4752998" cy="3467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01" y="7292394"/>
            <a:ext cx="3434842" cy="170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" y="1285892"/>
            <a:ext cx="2016224" cy="1542676"/>
          </a:xfrm>
          <a:prstGeom prst="rect">
            <a:avLst/>
          </a:prstGeom>
        </p:spPr>
      </p:pic>
      <p:pic>
        <p:nvPicPr>
          <p:cNvPr id="25" name="Broccoli_On_My_Pl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14224" y="-973236"/>
            <a:ext cx="1219200" cy="9144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473440" y="223520"/>
            <a:ext cx="9611360" cy="4379920"/>
          </a:xfrm>
          <a:prstGeom prst="cloudCallout">
            <a:avLst>
              <a:gd name="adj1" fmla="val -73273"/>
              <a:gd name="adj2" fmla="val 875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7714" tIns="108856" rIns="217714" bIns="108856" rtlCol="0" anchor="ctr"/>
          <a:lstStyle/>
          <a:p>
            <a:pPr algn="ctr" defTabSz="2177140"/>
            <a:r>
              <a:rPr lang="en-US" sz="5800" dirty="0">
                <a:solidFill>
                  <a:prstClr val="black"/>
                </a:solidFill>
                <a:latin typeface="Times New Roman" pitchFamily="18" charset="0"/>
              </a:rPr>
              <a:t>Yeah!!!</a:t>
            </a:r>
          </a:p>
          <a:p>
            <a:pPr algn="ctr" defTabSz="2177140"/>
            <a:r>
              <a:rPr lang="en-US" sz="5800" dirty="0" err="1">
                <a:solidFill>
                  <a:prstClr val="black"/>
                </a:solidFill>
                <a:latin typeface="Times New Roman" pitchFamily="18" charset="0"/>
              </a:rPr>
              <a:t>Bãi</a:t>
            </a:r>
            <a:r>
              <a:rPr lang="en-US" sz="5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5800" dirty="0" err="1">
                <a:solidFill>
                  <a:prstClr val="black"/>
                </a:solidFill>
                <a:latin typeface="Times New Roman" pitchFamily="18" charset="0"/>
              </a:rPr>
              <a:t>biển</a:t>
            </a:r>
            <a:r>
              <a:rPr lang="en-US" sz="5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5800" dirty="0" err="1">
                <a:solidFill>
                  <a:prstClr val="black"/>
                </a:solidFill>
                <a:latin typeface="Times New Roman" pitchFamily="18" charset="0"/>
              </a:rPr>
              <a:t>đẹp</a:t>
            </a:r>
            <a:r>
              <a:rPr lang="en-US" sz="5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5800" dirty="0" err="1">
                <a:solidFill>
                  <a:prstClr val="black"/>
                </a:solidFill>
                <a:latin typeface="Times New Roman" pitchFamily="18" charset="0"/>
              </a:rPr>
              <a:t>quá</a:t>
            </a:r>
            <a:r>
              <a:rPr lang="en-US" sz="5800" dirty="0">
                <a:solidFill>
                  <a:prstClr val="black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412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4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4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3" y="-57149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3657616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532" y="6172206"/>
            <a:ext cx="13499621" cy="2046350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654954"/>
            <a:ext cx="13799125" cy="146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TÌM KIẾM THÔNG TIN TRÊN WEBSITE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altLang="en-US" sz="4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815533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400" b="1" dirty="0">
                <a:latin typeface="Times New Roman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vi-VN" sz="4400" b="1" dirty="0" smtClean="0">
                <a:latin typeface="Times New Roman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400" b="1" dirty="0" smtClean="0"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400" b="1" dirty="0">
                <a:latin typeface="Times New Roman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400" b="1" dirty="0"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400" b="1" dirty="0">
                <a:latin typeface="Times New Roman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379374" y="4000516"/>
            <a:ext cx="11337128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en-US" sz="4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vi-VN" sz="4200" dirty="0" smtClean="0">
                <a:latin typeface="Times New Roman"/>
              </a:rPr>
              <a:t>ìm </a:t>
            </a:r>
            <a:r>
              <a:rPr lang="vi-VN" sz="4200" dirty="0">
                <a:latin typeface="Times New Roman"/>
              </a:rPr>
              <a:t>được trên website cho trước những thông tin phù hợp và có ích cho nhiệm vụ đặt </a:t>
            </a:r>
            <a:r>
              <a:rPr lang="vi-VN" sz="4200" dirty="0" smtClean="0">
                <a:latin typeface="Times New Roman"/>
              </a:rPr>
              <a:t>ra</a:t>
            </a:r>
            <a:r>
              <a:rPr lang="en-US" sz="4200" dirty="0" smtClean="0"/>
              <a:t>.</a:t>
            </a:r>
            <a:endParaRPr lang="en-US" sz="4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6450173" y="6479809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200" dirty="0" smtClean="0">
                <a:latin typeface="Times New Roman"/>
              </a:rPr>
              <a:t>ợp </a:t>
            </a:r>
            <a:r>
              <a:rPr lang="vi-VN" sz="4200" dirty="0">
                <a:latin typeface="Times New Roman"/>
              </a:rPr>
              <a:t>tác chia sẻ được thông tin với các bạn trong nhóm để hoàn thành công việc được giao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2194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7"/>
          <p:cNvSpPr txBox="1"/>
          <p:nvPr/>
        </p:nvSpPr>
        <p:spPr>
          <a:xfrm>
            <a:off x="371565" y="265452"/>
            <a:ext cx="3085741" cy="319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1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Google Shape;4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56394" y="172793"/>
            <a:ext cx="2559635" cy="198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91531">
            <a:off x="-437249" y="265913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0943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3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.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Thực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hành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thông tin trên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website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chia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sẻ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thông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tin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1125860" y="3522170"/>
            <a:ext cx="16635536" cy="6048549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251607" y="4198809"/>
            <a:ext cx="39500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NHIỆM VỤ 1: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371174" y="4136801"/>
            <a:ext cx="113789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Ngày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hội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Trạng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Nguyên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nhỏ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rgbClr val="00B050"/>
                </a:solidFill>
                <a:latin typeface="+mj-lt"/>
              </a:rPr>
              <a:t>tuổi</a:t>
            </a:r>
            <a:r>
              <a:rPr lang="vi-VN" sz="4400" dirty="0">
                <a:latin typeface="+mj-lt"/>
              </a:rPr>
              <a:t> trên </a:t>
            </a:r>
            <a:r>
              <a:rPr lang="vi-VN" sz="4400" dirty="0" err="1">
                <a:latin typeface="+mj-lt"/>
              </a:rPr>
              <a:t>website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báo</a:t>
            </a:r>
            <a:r>
              <a:rPr lang="vi-VN" sz="4400" dirty="0">
                <a:latin typeface="+mj-lt"/>
              </a:rPr>
              <a:t> </a:t>
            </a:r>
            <a:r>
              <a:rPr lang="vi-VN" sz="4400" i="1" dirty="0" err="1">
                <a:latin typeface="+mj-lt"/>
              </a:rPr>
              <a:t>Thiếu</a:t>
            </a:r>
            <a:r>
              <a:rPr lang="vi-VN" sz="4400" i="1" dirty="0">
                <a:latin typeface="+mj-lt"/>
              </a:rPr>
              <a:t> niên </a:t>
            </a:r>
            <a:r>
              <a:rPr lang="vi-VN" sz="4400" i="1" dirty="0" err="1">
                <a:latin typeface="+mj-lt"/>
              </a:rPr>
              <a:t>Tiền</a:t>
            </a:r>
            <a:r>
              <a:rPr lang="vi-VN" sz="4400" i="1" dirty="0">
                <a:latin typeface="+mj-lt"/>
              </a:rPr>
              <a:t> phong </a:t>
            </a:r>
            <a:r>
              <a:rPr lang="vi-VN" sz="4400" i="1" dirty="0" err="1">
                <a:latin typeface="+mj-lt"/>
              </a:rPr>
              <a:t>và</a:t>
            </a:r>
            <a:r>
              <a:rPr lang="vi-VN" sz="4400" i="1" dirty="0">
                <a:latin typeface="+mj-lt"/>
              </a:rPr>
              <a:t> Nhi </a:t>
            </a:r>
            <a:r>
              <a:rPr lang="vi-VN" sz="4400" i="1" dirty="0" err="1">
                <a:latin typeface="+mj-lt"/>
              </a:rPr>
              <a:t>đồng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tại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địa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chỉ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>
                <a:solidFill>
                  <a:srgbClr val="00B050"/>
                </a:solidFill>
                <a:latin typeface="+mj-lt"/>
              </a:rPr>
              <a:t>thieunien.vn </a:t>
            </a:r>
            <a:r>
              <a:rPr lang="vi-VN" sz="4400" dirty="0" err="1">
                <a:latin typeface="+mj-lt"/>
              </a:rPr>
              <a:t>bằng</a:t>
            </a:r>
            <a:r>
              <a:rPr lang="vi-VN" sz="4400" dirty="0">
                <a:latin typeface="+mj-lt"/>
              </a:rPr>
              <a:t> công </a:t>
            </a:r>
            <a:r>
              <a:rPr lang="vi-VN" sz="4400" dirty="0" err="1">
                <a:latin typeface="+mj-lt"/>
              </a:rPr>
              <a:t>cụ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kiếm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của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website</a:t>
            </a:r>
            <a:r>
              <a:rPr lang="vi-VN" sz="4400" dirty="0">
                <a:latin typeface="+mj-lt"/>
              </a:rPr>
              <a:t>. Sao </a:t>
            </a:r>
            <a:r>
              <a:rPr lang="vi-VN" sz="4400" dirty="0" err="1">
                <a:latin typeface="+mj-lt"/>
              </a:rPr>
              <a:t>chép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hoặc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trình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bày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lại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được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vào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tệp</a:t>
            </a:r>
            <a:r>
              <a:rPr lang="vi-VN" sz="4400" dirty="0">
                <a:latin typeface="+mj-lt"/>
              </a:rPr>
              <a:t> văn </a:t>
            </a:r>
            <a:r>
              <a:rPr lang="vi-VN" sz="4400" dirty="0" err="1">
                <a:latin typeface="+mj-lt"/>
              </a:rPr>
              <a:t>bản</a:t>
            </a:r>
            <a:r>
              <a:rPr lang="vi-VN" sz="4400" dirty="0">
                <a:latin typeface="+mj-lt"/>
              </a:rPr>
              <a:t>, </a:t>
            </a:r>
            <a:r>
              <a:rPr lang="vi-VN" sz="4400" dirty="0" err="1">
                <a:latin typeface="+mj-lt"/>
              </a:rPr>
              <a:t>tệp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hình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ảnh</a:t>
            </a:r>
            <a:r>
              <a:rPr lang="vi-VN" sz="4400" dirty="0">
                <a:latin typeface="+mj-lt"/>
              </a:rPr>
              <a:t> trên </a:t>
            </a:r>
            <a:r>
              <a:rPr lang="vi-VN" sz="4400" dirty="0" err="1">
                <a:latin typeface="+mj-lt"/>
              </a:rPr>
              <a:t>máy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tính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278000" y="203825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rgbClr val="00B050"/>
                </a:solidFill>
                <a:latin typeface="+mj-lt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b="1" i="0" u="none" strike="noStrike" cap="none" dirty="0">
                <a:solidFill>
                  <a:srgbClr val="00B050"/>
                </a:solidFill>
                <a:latin typeface="+mj-lt"/>
                <a:ea typeface="Paytone One"/>
                <a:cs typeface="Paytone One"/>
                <a:sym typeface="Paytone One"/>
              </a:rPr>
              <a:t> </a:t>
            </a:r>
            <a:r>
              <a:rPr lang="vi-VN" sz="3600" b="1" i="0" u="none" strike="noStrike" cap="none" dirty="0" err="1">
                <a:solidFill>
                  <a:srgbClr val="00B050"/>
                </a:solidFill>
                <a:latin typeface="+mj-lt"/>
                <a:ea typeface="Paytone One"/>
                <a:cs typeface="Paytone One"/>
                <a:sym typeface="Paytone One"/>
              </a:rPr>
              <a:t>dẫn</a:t>
            </a:r>
            <a:endParaRPr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5355387" y="461434"/>
            <a:ext cx="9796366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1: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Khởi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động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trình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duyệt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web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,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nhập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địa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chỉ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thieunien.vn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thanh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địa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chỉ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rồi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nhấn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phím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Enter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. Trang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chủ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website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00CC"/>
                </a:solidFill>
                <a:latin typeface="+mj-lt"/>
              </a:rPr>
              <a:t>mở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 ra.</a:t>
            </a:r>
            <a:endParaRPr lang="en-US" sz="32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832534" y="2659416"/>
            <a:ext cx="15520284" cy="148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0000CC"/>
                </a:solidFill>
                <a:latin typeface="+mj-lt"/>
              </a:rPr>
              <a:t>Bước 2: Thực hiện các thao tác như hướng dẫn trong Hình 7 và kết quả tìm kiếm </a:t>
            </a:r>
            <a:endParaRPr lang="en-US" sz="3200" b="1" dirty="0" smtClean="0">
              <a:solidFill>
                <a:srgbClr val="0000CC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0000CC"/>
                </a:solidFill>
                <a:latin typeface="+mj-lt"/>
              </a:rPr>
              <a:t>được </a:t>
            </a:r>
            <a:r>
              <a:rPr lang="vi-VN" sz="3200" b="1" dirty="0">
                <a:solidFill>
                  <a:srgbClr val="0000CC"/>
                </a:solidFill>
                <a:latin typeface="+mj-lt"/>
              </a:rPr>
              <a:t>hiển thị như Hình 8</a:t>
            </a:r>
            <a:r>
              <a:rPr lang="vi-VN" sz="4000" b="1" dirty="0">
                <a:solidFill>
                  <a:srgbClr val="0000CC"/>
                </a:solidFill>
              </a:rPr>
              <a:t>.</a:t>
            </a:r>
            <a:endParaRPr lang="en-US" sz="3200" b="1" dirty="0">
              <a:solidFill>
                <a:srgbClr val="0000CC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C8A7DD-D34D-4652-BF19-B53584665D3A}"/>
              </a:ext>
            </a:extLst>
          </p:cNvPr>
          <p:cNvGrpSpPr/>
          <p:nvPr/>
        </p:nvGrpSpPr>
        <p:grpSpPr>
          <a:xfrm>
            <a:off x="736298" y="4362519"/>
            <a:ext cx="7963829" cy="4694117"/>
            <a:chOff x="0" y="0"/>
            <a:chExt cx="5443182" cy="11007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5D4F92-B809-4879-AE1F-264746FAE193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01"/>
              <a:ext cx="2498547" cy="726017"/>
            </a:xfrm>
            <a:prstGeom prst="rect">
              <a:avLst/>
            </a:prstGeom>
          </p:spPr>
        </p:pic>
        <p:sp>
          <p:nvSpPr>
            <p:cNvPr id="24" name="Shape 1178">
              <a:extLst>
                <a:ext uri="{FF2B5EF4-FFF2-40B4-BE49-F238E27FC236}">
                  <a16:creationId xmlns:a16="http://schemas.microsoft.com/office/drawing/2014/main" id="{269B14EB-8E2C-473D-997A-B48710688775}"/>
                </a:ext>
              </a:extLst>
            </p:cNvPr>
            <p:cNvSpPr/>
            <p:nvPr/>
          </p:nvSpPr>
          <p:spPr>
            <a:xfrm>
              <a:off x="6" y="2299"/>
              <a:ext cx="2498547" cy="726021"/>
            </a:xfrm>
            <a:custGeom>
              <a:avLst/>
              <a:gdLst/>
              <a:ahLst/>
              <a:cxnLst/>
              <a:rect l="0" t="0" r="0" b="0"/>
              <a:pathLst>
                <a:path w="2498547" h="726021">
                  <a:moveTo>
                    <a:pt x="0" y="726021"/>
                  </a:moveTo>
                  <a:lnTo>
                    <a:pt x="2498547" y="726021"/>
                  </a:lnTo>
                  <a:lnTo>
                    <a:pt x="2498547" y="0"/>
                  </a:lnTo>
                  <a:lnTo>
                    <a:pt x="0" y="0"/>
                  </a:lnTo>
                  <a:close/>
                </a:path>
              </a:pathLst>
            </a:custGeom>
            <a:ln w="595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179">
              <a:extLst>
                <a:ext uri="{FF2B5EF4-FFF2-40B4-BE49-F238E27FC236}">
                  <a16:creationId xmlns:a16="http://schemas.microsoft.com/office/drawing/2014/main" id="{C6CDD151-E75C-4A79-9890-2170A0DEB719}"/>
                </a:ext>
              </a:extLst>
            </p:cNvPr>
            <p:cNvSpPr/>
            <p:nvPr/>
          </p:nvSpPr>
          <p:spPr>
            <a:xfrm>
              <a:off x="296322" y="822160"/>
              <a:ext cx="1139304" cy="263296"/>
            </a:xfrm>
            <a:custGeom>
              <a:avLst/>
              <a:gdLst/>
              <a:ahLst/>
              <a:cxnLst/>
              <a:rect l="0" t="0" r="0" b="0"/>
              <a:pathLst>
                <a:path w="1139304" h="263296">
                  <a:moveTo>
                    <a:pt x="0" y="263296"/>
                  </a:moveTo>
                  <a:lnTo>
                    <a:pt x="1139304" y="263296"/>
                  </a:lnTo>
                  <a:lnTo>
                    <a:pt x="11393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FA871D-45CA-4721-81EE-D3A61E499E5C}"/>
                </a:ext>
              </a:extLst>
            </p:cNvPr>
            <p:cNvSpPr/>
            <p:nvPr/>
          </p:nvSpPr>
          <p:spPr>
            <a:xfrm>
              <a:off x="377818" y="856865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2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264800-7BB3-4920-AB98-293F91F75C05}"/>
                </a:ext>
              </a:extLst>
            </p:cNvPr>
            <p:cNvSpPr/>
            <p:nvPr/>
          </p:nvSpPr>
          <p:spPr>
            <a:xfrm>
              <a:off x="452799" y="856865"/>
              <a:ext cx="1187552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Nhập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từ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khoá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Shape 1181">
              <a:extLst>
                <a:ext uri="{FF2B5EF4-FFF2-40B4-BE49-F238E27FC236}">
                  <a16:creationId xmlns:a16="http://schemas.microsoft.com/office/drawing/2014/main" id="{C5024CC3-B565-4C82-AA9F-40E0D62A2971}"/>
                </a:ext>
              </a:extLst>
            </p:cNvPr>
            <p:cNvSpPr/>
            <p:nvPr/>
          </p:nvSpPr>
          <p:spPr>
            <a:xfrm>
              <a:off x="2888316" y="394754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DAFBB7-D38C-4947-B1BA-A91A8193A26B}"/>
                </a:ext>
              </a:extLst>
            </p:cNvPr>
            <p:cNvSpPr/>
            <p:nvPr/>
          </p:nvSpPr>
          <p:spPr>
            <a:xfrm>
              <a:off x="3029764" y="429459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60CB-8ABB-43CC-9F45-C40D0AA04F62}"/>
                </a:ext>
              </a:extLst>
            </p:cNvPr>
            <p:cNvSpPr/>
            <p:nvPr/>
          </p:nvSpPr>
          <p:spPr>
            <a:xfrm>
              <a:off x="3104744" y="429459"/>
              <a:ext cx="1391055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00E93D8-3168-4048-A108-7DAAE689CE29}"/>
                </a:ext>
              </a:extLst>
            </p:cNvPr>
            <p:cNvSpPr/>
            <p:nvPr/>
          </p:nvSpPr>
          <p:spPr>
            <a:xfrm>
              <a:off x="4150651" y="423973"/>
              <a:ext cx="825970" cy="2511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b="1" spc="-30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b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Shape 1184">
              <a:extLst>
                <a:ext uri="{FF2B5EF4-FFF2-40B4-BE49-F238E27FC236}">
                  <a16:creationId xmlns:a16="http://schemas.microsoft.com/office/drawing/2014/main" id="{69CFCA81-1CF3-4656-ACBA-1DB4823C2629}"/>
                </a:ext>
              </a:extLst>
            </p:cNvPr>
            <p:cNvSpPr/>
            <p:nvPr/>
          </p:nvSpPr>
          <p:spPr>
            <a:xfrm>
              <a:off x="2429342" y="526397"/>
              <a:ext cx="452628" cy="0"/>
            </a:xfrm>
            <a:custGeom>
              <a:avLst/>
              <a:gdLst/>
              <a:ahLst/>
              <a:cxnLst/>
              <a:rect l="0" t="0" r="0" b="0"/>
              <a:pathLst>
                <a:path w="452628">
                  <a:moveTo>
                    <a:pt x="452628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185">
              <a:extLst>
                <a:ext uri="{FF2B5EF4-FFF2-40B4-BE49-F238E27FC236}">
                  <a16:creationId xmlns:a16="http://schemas.microsoft.com/office/drawing/2014/main" id="{436C9FA8-ECB0-4D91-93AA-807D4043572D}"/>
                </a:ext>
              </a:extLst>
            </p:cNvPr>
            <p:cNvSpPr/>
            <p:nvPr/>
          </p:nvSpPr>
          <p:spPr>
            <a:xfrm>
              <a:off x="2359968" y="493987"/>
              <a:ext cx="89065" cy="64821"/>
            </a:xfrm>
            <a:custGeom>
              <a:avLst/>
              <a:gdLst/>
              <a:ahLst/>
              <a:cxnLst/>
              <a:rect l="0" t="0" r="0" b="0"/>
              <a:pathLst>
                <a:path w="89065" h="64821">
                  <a:moveTo>
                    <a:pt x="89065" y="0"/>
                  </a:moveTo>
                  <a:cubicBezTo>
                    <a:pt x="69367" y="32410"/>
                    <a:pt x="89065" y="64821"/>
                    <a:pt x="89065" y="64821"/>
                  </a:cubicBezTo>
                  <a:lnTo>
                    <a:pt x="0" y="32410"/>
                  </a:lnTo>
                  <a:lnTo>
                    <a:pt x="8906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186">
              <a:extLst>
                <a:ext uri="{FF2B5EF4-FFF2-40B4-BE49-F238E27FC236}">
                  <a16:creationId xmlns:a16="http://schemas.microsoft.com/office/drawing/2014/main" id="{23F46733-8CFE-4B76-B53F-CF3B345ABE54}"/>
                </a:ext>
              </a:extLst>
            </p:cNvPr>
            <p:cNvSpPr/>
            <p:nvPr/>
          </p:nvSpPr>
          <p:spPr>
            <a:xfrm>
              <a:off x="865975" y="626665"/>
              <a:ext cx="0" cy="189141"/>
            </a:xfrm>
            <a:custGeom>
              <a:avLst/>
              <a:gdLst/>
              <a:ahLst/>
              <a:cxnLst/>
              <a:rect l="0" t="0" r="0" b="0"/>
              <a:pathLst>
                <a:path h="189141">
                  <a:moveTo>
                    <a:pt x="0" y="189141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187">
              <a:extLst>
                <a:ext uri="{FF2B5EF4-FFF2-40B4-BE49-F238E27FC236}">
                  <a16:creationId xmlns:a16="http://schemas.microsoft.com/office/drawing/2014/main" id="{E7E45CEB-2193-4E0A-AC4C-FF74E756B06A}"/>
                </a:ext>
              </a:extLst>
            </p:cNvPr>
            <p:cNvSpPr/>
            <p:nvPr/>
          </p:nvSpPr>
          <p:spPr>
            <a:xfrm>
              <a:off x="833565" y="557297"/>
              <a:ext cx="64821" cy="89065"/>
            </a:xfrm>
            <a:custGeom>
              <a:avLst/>
              <a:gdLst/>
              <a:ahLst/>
              <a:cxnLst/>
              <a:rect l="0" t="0" r="0" b="0"/>
              <a:pathLst>
                <a:path w="64821" h="89065">
                  <a:moveTo>
                    <a:pt x="32410" y="0"/>
                  </a:moveTo>
                  <a:lnTo>
                    <a:pt x="64821" y="89065"/>
                  </a:lnTo>
                  <a:cubicBezTo>
                    <a:pt x="32410" y="69367"/>
                    <a:pt x="0" y="89065"/>
                    <a:pt x="0" y="89065"/>
                  </a:cubicBezTo>
                  <a:lnTo>
                    <a:pt x="3241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188">
              <a:extLst>
                <a:ext uri="{FF2B5EF4-FFF2-40B4-BE49-F238E27FC236}">
                  <a16:creationId xmlns:a16="http://schemas.microsoft.com/office/drawing/2014/main" id="{CB4E5962-4FFD-4CAE-9D4A-10616F88D7DF}"/>
                </a:ext>
              </a:extLst>
            </p:cNvPr>
            <p:cNvSpPr/>
            <p:nvPr/>
          </p:nvSpPr>
          <p:spPr>
            <a:xfrm>
              <a:off x="2888316" y="0"/>
              <a:ext cx="2039303" cy="263296"/>
            </a:xfrm>
            <a:custGeom>
              <a:avLst/>
              <a:gdLst/>
              <a:ahLst/>
              <a:cxnLst/>
              <a:rect l="0" t="0" r="0" b="0"/>
              <a:pathLst>
                <a:path w="2039303" h="263296">
                  <a:moveTo>
                    <a:pt x="0" y="263296"/>
                  </a:moveTo>
                  <a:lnTo>
                    <a:pt x="2039303" y="263296"/>
                  </a:lnTo>
                  <a:lnTo>
                    <a:pt x="2039303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F8AB16-5012-4C4C-98FC-D5F6B58F1455}"/>
                </a:ext>
              </a:extLst>
            </p:cNvPr>
            <p:cNvSpPr/>
            <p:nvPr/>
          </p:nvSpPr>
          <p:spPr>
            <a:xfrm>
              <a:off x="2956613" y="34711"/>
              <a:ext cx="99724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A55B00-BE2B-49F9-AB6D-4532C990001C}"/>
                </a:ext>
              </a:extLst>
            </p:cNvPr>
            <p:cNvSpPr/>
            <p:nvPr/>
          </p:nvSpPr>
          <p:spPr>
            <a:xfrm>
              <a:off x="3031593" y="34711"/>
              <a:ext cx="2411589" cy="2438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Nháy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chuột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vào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nút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tìm</a:t>
              </a:r>
              <a:r>
                <a:rPr lang="en-US" sz="1200" i="1" spc="-55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200" i="1">
                  <a:solidFill>
                    <a:srgbClr val="57585B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kiếm</a:t>
              </a:r>
              <a:endParaRPr lang="en-US" sz="13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Shape 1190">
              <a:extLst>
                <a:ext uri="{FF2B5EF4-FFF2-40B4-BE49-F238E27FC236}">
                  <a16:creationId xmlns:a16="http://schemas.microsoft.com/office/drawing/2014/main" id="{1E7E040D-8505-4F17-BB2F-20C07EB6F4B4}"/>
                </a:ext>
              </a:extLst>
            </p:cNvPr>
            <p:cNvSpPr/>
            <p:nvPr/>
          </p:nvSpPr>
          <p:spPr>
            <a:xfrm>
              <a:off x="2576344" y="99242"/>
              <a:ext cx="305626" cy="0"/>
            </a:xfrm>
            <a:custGeom>
              <a:avLst/>
              <a:gdLst/>
              <a:ahLst/>
              <a:cxnLst/>
              <a:rect l="0" t="0" r="0" b="0"/>
              <a:pathLst>
                <a:path w="305626">
                  <a:moveTo>
                    <a:pt x="305626" y="0"/>
                  </a:move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D1222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191">
              <a:extLst>
                <a:ext uri="{FF2B5EF4-FFF2-40B4-BE49-F238E27FC236}">
                  <a16:creationId xmlns:a16="http://schemas.microsoft.com/office/drawing/2014/main" id="{35B0888F-862C-4776-995B-D4225A5AD4EE}"/>
                </a:ext>
              </a:extLst>
            </p:cNvPr>
            <p:cNvSpPr/>
            <p:nvPr/>
          </p:nvSpPr>
          <p:spPr>
            <a:xfrm>
              <a:off x="2506967" y="66831"/>
              <a:ext cx="89052" cy="64821"/>
            </a:xfrm>
            <a:custGeom>
              <a:avLst/>
              <a:gdLst/>
              <a:ahLst/>
              <a:cxnLst/>
              <a:rect l="0" t="0" r="0" b="0"/>
              <a:pathLst>
                <a:path w="89052" h="64821">
                  <a:moveTo>
                    <a:pt x="89052" y="0"/>
                  </a:moveTo>
                  <a:cubicBezTo>
                    <a:pt x="69367" y="32410"/>
                    <a:pt x="89052" y="64821"/>
                    <a:pt x="89052" y="64821"/>
                  </a:cubicBezTo>
                  <a:lnTo>
                    <a:pt x="0" y="32410"/>
                  </a:lnTo>
                  <a:lnTo>
                    <a:pt x="8905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1222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192">
              <a:extLst>
                <a:ext uri="{FF2B5EF4-FFF2-40B4-BE49-F238E27FC236}">
                  <a16:creationId xmlns:a16="http://schemas.microsoft.com/office/drawing/2014/main" id="{7AE9E6C9-C460-4307-9BCB-E025CCD2ECAB}"/>
                </a:ext>
              </a:extLst>
            </p:cNvPr>
            <p:cNvSpPr/>
            <p:nvPr/>
          </p:nvSpPr>
          <p:spPr>
            <a:xfrm>
              <a:off x="2243918" y="2997"/>
              <a:ext cx="256705" cy="215112"/>
            </a:xfrm>
            <a:custGeom>
              <a:avLst/>
              <a:gdLst/>
              <a:ahLst/>
              <a:cxnLst/>
              <a:rect l="0" t="0" r="0" b="0"/>
              <a:pathLst>
                <a:path w="256705" h="215112">
                  <a:moveTo>
                    <a:pt x="0" y="215112"/>
                  </a:moveTo>
                  <a:lnTo>
                    <a:pt x="256705" y="215112"/>
                  </a:lnTo>
                  <a:lnTo>
                    <a:pt x="256705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4" name="Google Shape;525;p28">
            <a:extLst>
              <a:ext uri="{FF2B5EF4-FFF2-40B4-BE49-F238E27FC236}">
                <a16:creationId xmlns:a16="http://schemas.microsoft.com/office/drawing/2014/main" id="{49ADAEB7-3F73-4AEB-94B1-3EF92C48D8B1}"/>
              </a:ext>
            </a:extLst>
          </p:cNvPr>
          <p:cNvSpPr txBox="1"/>
          <p:nvPr/>
        </p:nvSpPr>
        <p:spPr>
          <a:xfrm>
            <a:off x="973341" y="9160078"/>
            <a:ext cx="6091991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dirty="0" err="1">
                <a:latin typeface="+mj-lt"/>
              </a:rPr>
              <a:t>Hình</a:t>
            </a:r>
            <a:r>
              <a:rPr lang="vi-VN" sz="2800" b="1" i="1" dirty="0">
                <a:latin typeface="+mj-lt"/>
              </a:rPr>
              <a:t> 7. </a:t>
            </a:r>
            <a:r>
              <a:rPr lang="vi-VN" sz="2800" b="1" i="1" dirty="0" err="1">
                <a:latin typeface="+mj-lt"/>
              </a:rPr>
              <a:t>Tìm</a:t>
            </a:r>
            <a:r>
              <a:rPr lang="vi-VN" sz="2800" b="1" i="1" dirty="0">
                <a:latin typeface="+mj-lt"/>
              </a:rPr>
              <a:t> </a:t>
            </a:r>
            <a:r>
              <a:rPr lang="vi-VN" sz="2800" b="1" i="1" dirty="0" err="1">
                <a:latin typeface="+mj-lt"/>
              </a:rPr>
              <a:t>kiếm</a:t>
            </a:r>
            <a:r>
              <a:rPr lang="vi-VN" sz="2800" b="1" i="1" dirty="0">
                <a:latin typeface="+mj-lt"/>
              </a:rPr>
              <a:t> thông tin trên </a:t>
            </a:r>
            <a:r>
              <a:rPr lang="vi-VN" sz="2800" b="1" i="1" dirty="0" err="1">
                <a:latin typeface="+mj-lt"/>
              </a:rPr>
              <a:t>Website</a:t>
            </a:r>
            <a:endParaRPr lang="en-US" sz="2800" b="1" i="1" dirty="0"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976D54-474F-4074-B40C-C268299956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749795" y="3452783"/>
            <a:ext cx="8934429" cy="5667454"/>
          </a:xfrm>
          <a:prstGeom prst="rect">
            <a:avLst/>
          </a:prstGeom>
        </p:spPr>
      </p:pic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298844" y="9096260"/>
            <a:ext cx="4920615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err="1">
                <a:latin typeface="+mj-lt"/>
              </a:rPr>
              <a:t>Hình</a:t>
            </a:r>
            <a:r>
              <a:rPr lang="vi-VN" sz="3200" b="1" i="1" dirty="0">
                <a:latin typeface="+mj-lt"/>
              </a:rPr>
              <a:t> 8. </a:t>
            </a:r>
            <a:r>
              <a:rPr lang="vi-VN" sz="3200" b="1" i="1" dirty="0" err="1">
                <a:latin typeface="+mj-lt"/>
              </a:rPr>
              <a:t>Kết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quả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tìm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kiếm</a:t>
            </a:r>
            <a:endParaRPr lang="en-US" sz="32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436" y="971623"/>
            <a:ext cx="4798323" cy="11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65" y="4941397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4936175"/>
            <a:ext cx="4531960" cy="113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6087" y="1048302"/>
            <a:ext cx="4531960" cy="113711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576046" y="2396167"/>
            <a:ext cx="5255679" cy="197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chi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6566087" y="2431579"/>
            <a:ext cx="4963927" cy="231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635" name="Google Shape;635;p32"/>
          <p:cNvSpPr txBox="1"/>
          <p:nvPr/>
        </p:nvSpPr>
        <p:spPr>
          <a:xfrm>
            <a:off x="490180" y="6161540"/>
            <a:ext cx="5155393" cy="40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solidFill>
                  <a:schemeClr val="tx1"/>
                </a:solidFill>
                <a:latin typeface="+mj-lt"/>
              </a:rPr>
              <a:t>Đ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ể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sao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chép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biểu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tượng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bạn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nháy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phải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chuột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chọn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1" i="0" dirty="0" err="1">
                <a:solidFill>
                  <a:schemeClr val="tx1"/>
                </a:solidFill>
                <a:effectLst/>
                <a:latin typeface="+mj-lt"/>
              </a:rPr>
              <a:t>Save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1" i="0" dirty="0" err="1">
                <a:solidFill>
                  <a:schemeClr val="tx1"/>
                </a:solidFill>
                <a:effectLst/>
                <a:latin typeface="+mj-lt"/>
              </a:rPr>
              <a:t>image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1" i="0" dirty="0" err="1">
                <a:solidFill>
                  <a:schemeClr val="tx1"/>
                </a:solidFill>
                <a:effectLst/>
                <a:latin typeface="+mj-lt"/>
              </a:rPr>
              <a:t>as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9).  trong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cửa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sổ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1" i="0" dirty="0" err="1">
                <a:solidFill>
                  <a:schemeClr val="tx1"/>
                </a:solidFill>
                <a:effectLst/>
                <a:latin typeface="+mj-lt"/>
              </a:rPr>
              <a:t>Save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1" i="0" dirty="0" err="1">
                <a:solidFill>
                  <a:schemeClr val="tx1"/>
                </a:solidFill>
                <a:effectLst/>
                <a:latin typeface="+mj-lt"/>
              </a:rPr>
              <a:t>As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chọn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thư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mục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lưu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tệp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nhập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tên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tệp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logo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và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nhấn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nút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1" i="0" dirty="0" err="1">
                <a:solidFill>
                  <a:schemeClr val="tx1"/>
                </a:solidFill>
                <a:effectLst/>
                <a:latin typeface="+mj-lt"/>
              </a:rPr>
              <a:t>Save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hoàn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thành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quá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trình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 lưu </a:t>
            </a:r>
            <a:r>
              <a:rPr lang="vi-VN" sz="2800" b="0" i="0" dirty="0" err="1">
                <a:solidFill>
                  <a:schemeClr val="tx1"/>
                </a:solidFill>
                <a:effectLst/>
                <a:latin typeface="+mj-lt"/>
              </a:rPr>
              <a:t>trữ</a:t>
            </a:r>
            <a:r>
              <a:rPr lang="vi-VN" sz="28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6135753" y="5937283"/>
            <a:ext cx="5437067" cy="45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8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thông tin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em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đoạn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muốn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sao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chép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mở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nhấn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giữ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+mj-lt"/>
              </a:rPr>
              <a:t>Ctrl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gõ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phím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V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dán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 Lưu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tên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ThongtinCuocthi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2799630" y="981261"/>
            <a:ext cx="1729510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3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2794510" y="4941397"/>
            <a:ext cx="1734630" cy="164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5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Google Shape;629;p32">
            <a:extLst>
              <a:ext uri="{FF2B5EF4-FFF2-40B4-BE49-F238E27FC236}">
                <a16:creationId xmlns:a16="http://schemas.microsoft.com/office/drawing/2014/main" id="{0AD712AF-0419-48CC-8178-840F38BB6E68}"/>
              </a:ext>
            </a:extLst>
          </p:cNvPr>
          <p:cNvSpPr txBox="1"/>
          <p:nvPr/>
        </p:nvSpPr>
        <p:spPr>
          <a:xfrm>
            <a:off x="8052343" y="1081454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4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Google Shape;629;p32">
            <a:extLst>
              <a:ext uri="{FF2B5EF4-FFF2-40B4-BE49-F238E27FC236}">
                <a16:creationId xmlns:a16="http://schemas.microsoft.com/office/drawing/2014/main" id="{3C0FA945-0F0F-4BBF-878C-9F9496639C07}"/>
              </a:ext>
            </a:extLst>
          </p:cNvPr>
          <p:cNvSpPr txBox="1"/>
          <p:nvPr/>
        </p:nvSpPr>
        <p:spPr>
          <a:xfrm>
            <a:off x="8052343" y="4941397"/>
            <a:ext cx="2085247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 6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739255" y="7522585"/>
            <a:ext cx="5128947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err="1">
                <a:latin typeface="+mj-lt"/>
              </a:rPr>
              <a:t>Hình</a:t>
            </a:r>
            <a:r>
              <a:rPr lang="vi-VN" sz="3200" b="1" i="1" dirty="0">
                <a:latin typeface="+mj-lt"/>
              </a:rPr>
              <a:t> 9. Lưu </a:t>
            </a:r>
            <a:r>
              <a:rPr lang="vi-VN" sz="3200" b="1" i="1" dirty="0" err="1">
                <a:latin typeface="+mj-lt"/>
              </a:rPr>
              <a:t>tệp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về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máy</a:t>
            </a:r>
            <a:r>
              <a:rPr lang="vi-VN" sz="3200" b="1" i="1" dirty="0">
                <a:latin typeface="+mj-lt"/>
              </a:rPr>
              <a:t> </a:t>
            </a:r>
            <a:r>
              <a:rPr lang="vi-VN" sz="3200" b="1" i="1" dirty="0" err="1">
                <a:latin typeface="+mj-lt"/>
              </a:rPr>
              <a:t>tính</a:t>
            </a:r>
            <a:endParaRPr lang="en-US" sz="3200" b="1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B65-28FE-4F2E-B03C-C93CD5A96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0891" y="624434"/>
            <a:ext cx="5431016" cy="583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/>
      <p:bldP spid="32" grpId="0"/>
      <p:bldP spid="34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1" name="Google Shape;6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2"/>
          <p:cNvSpPr txBox="1"/>
          <p:nvPr/>
        </p:nvSpPr>
        <p:spPr>
          <a:xfrm>
            <a:off x="755981" y="3570031"/>
            <a:ext cx="1094064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Cắm</a:t>
            </a:r>
            <a:r>
              <a:rPr lang="vi-VN" sz="3200" dirty="0">
                <a:latin typeface="+mj-lt"/>
              </a:rPr>
              <a:t> USB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cổng</a:t>
            </a:r>
            <a:r>
              <a:rPr lang="vi-VN" sz="3200" dirty="0">
                <a:latin typeface="+mj-lt"/>
              </a:rPr>
              <a:t> USB trên thân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Chú</a:t>
            </a:r>
            <a:r>
              <a:rPr lang="vi-VN" sz="3200" dirty="0">
                <a:latin typeface="+mj-lt"/>
              </a:rPr>
              <a:t> ý quan </a:t>
            </a:r>
            <a:r>
              <a:rPr lang="vi-VN" sz="3200" dirty="0" err="1">
                <a:latin typeface="+mj-lt"/>
              </a:rPr>
              <a:t>sát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cắm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đúng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chiều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nhẹ</a:t>
            </a:r>
            <a:r>
              <a:rPr lang="vi-VN" sz="3200" dirty="0">
                <a:latin typeface="+mj-lt"/>
              </a:rPr>
              <a:t> tay (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10,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11).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nhờ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người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lớn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trợ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giúp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sz="3200" dirty="0"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– Khi </a:t>
            </a:r>
            <a:r>
              <a:rPr lang="vi-VN" sz="3200" dirty="0" err="1">
                <a:latin typeface="+mj-lt"/>
              </a:rPr>
              <a:t>cắm</a:t>
            </a:r>
            <a:r>
              <a:rPr lang="vi-VN" sz="3200" dirty="0">
                <a:latin typeface="+mj-lt"/>
              </a:rPr>
              <a:t> USB,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sẽ</a:t>
            </a:r>
            <a:r>
              <a:rPr lang="vi-VN" sz="3200" dirty="0">
                <a:latin typeface="+mj-lt"/>
              </a:rPr>
              <a:t> coi USB như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ổ </a:t>
            </a:r>
            <a:r>
              <a:rPr lang="vi-VN" sz="3200" dirty="0" err="1">
                <a:latin typeface="+mj-lt"/>
              </a:rPr>
              <a:t>đĩa</a:t>
            </a:r>
            <a:r>
              <a:rPr lang="vi-VN" sz="3200" dirty="0">
                <a:latin typeface="+mj-lt"/>
              </a:rPr>
              <a:t> tương </a:t>
            </a:r>
            <a:r>
              <a:rPr lang="vi-VN" sz="3200" dirty="0" err="1">
                <a:latin typeface="+mj-lt"/>
              </a:rPr>
              <a:t>tự</a:t>
            </a:r>
            <a:r>
              <a:rPr lang="vi-VN" sz="3200" dirty="0">
                <a:latin typeface="+mj-lt"/>
              </a:rPr>
              <a:t> như minh </a:t>
            </a:r>
            <a:r>
              <a:rPr lang="vi-VN" sz="3200" dirty="0" err="1">
                <a:latin typeface="+mj-lt"/>
              </a:rPr>
              <a:t>hoạ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12. </a:t>
            </a:r>
            <a:r>
              <a:rPr lang="vi-VN" sz="3200" dirty="0" err="1">
                <a:latin typeface="+mj-lt"/>
              </a:rPr>
              <a:t>Việc</a:t>
            </a:r>
            <a:r>
              <a:rPr lang="vi-VN" sz="3200" dirty="0">
                <a:latin typeface="+mj-lt"/>
              </a:rPr>
              <a:t> sao </a:t>
            </a:r>
            <a:r>
              <a:rPr lang="vi-VN" sz="3200" dirty="0" err="1">
                <a:latin typeface="+mj-lt"/>
              </a:rPr>
              <a:t>chép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 trong USB tương </a:t>
            </a:r>
            <a:r>
              <a:rPr lang="vi-VN" sz="3200" dirty="0" err="1">
                <a:latin typeface="+mj-lt"/>
              </a:rPr>
              <a:t>tự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việc</a:t>
            </a:r>
            <a:r>
              <a:rPr lang="vi-VN" sz="3200" dirty="0">
                <a:latin typeface="+mj-lt"/>
              </a:rPr>
              <a:t> sao </a:t>
            </a:r>
            <a:r>
              <a:rPr lang="vi-VN" sz="3200" dirty="0" err="1">
                <a:latin typeface="+mj-lt"/>
              </a:rPr>
              <a:t>chép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 trong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mà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đã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biết</a:t>
            </a:r>
            <a:r>
              <a:rPr lang="vi-VN" sz="3200" dirty="0">
                <a:latin typeface="+mj-lt"/>
              </a:rPr>
              <a:t>.</a:t>
            </a:r>
            <a:endParaRPr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Google Shape;629;p32">
            <a:extLst>
              <a:ext uri="{FF2B5EF4-FFF2-40B4-BE49-F238E27FC236}">
                <a16:creationId xmlns:a16="http://schemas.microsoft.com/office/drawing/2014/main" id="{D1646930-24A9-4822-8C3D-08B7820DDF34}"/>
              </a:ext>
            </a:extLst>
          </p:cNvPr>
          <p:cNvSpPr txBox="1"/>
          <p:nvPr/>
        </p:nvSpPr>
        <p:spPr>
          <a:xfrm>
            <a:off x="1289078" y="2376240"/>
            <a:ext cx="7948085" cy="111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1:</a:t>
            </a:r>
            <a:r>
              <a:rPr lang="vi-VN" sz="3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+mj-lt"/>
              </a:rPr>
              <a:t>tính</a:t>
            </a:r>
            <a:r>
              <a:rPr lang="en-US" sz="5400" dirty="0"/>
              <a:t>.</a:t>
            </a:r>
            <a:endParaRPr sz="4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12202861" y="8866134"/>
            <a:ext cx="5537196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j-lt"/>
              </a:rPr>
              <a:t>Hình11</a:t>
            </a:r>
            <a:r>
              <a:rPr lang="vi-VN" sz="2800" b="1" dirty="0">
                <a:latin typeface="+mj-lt"/>
              </a:rPr>
              <a:t>. USB </a:t>
            </a:r>
            <a:r>
              <a:rPr lang="vi-VN" sz="2800" b="1" dirty="0" err="1">
                <a:latin typeface="+mj-lt"/>
              </a:rPr>
              <a:t>đã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được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cắm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vào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cổng</a:t>
            </a:r>
            <a:endParaRPr lang="en-US" sz="2800" b="1" dirty="0"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8"/>
            <a:ext cx="9733447" cy="1611638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99569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NHIỆM VỤ 2</a:t>
            </a:r>
            <a:r>
              <a:rPr lang="vi-VN" sz="4000" dirty="0">
                <a:solidFill>
                  <a:srgbClr val="00B050"/>
                </a:solidFill>
                <a:latin typeface="+mj-lt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525;p28">
            <a:extLst>
              <a:ext uri="{FF2B5EF4-FFF2-40B4-BE49-F238E27FC236}">
                <a16:creationId xmlns:a16="http://schemas.microsoft.com/office/drawing/2014/main" id="{AB2FF209-273F-484D-ADA5-E3126D6474B7}"/>
              </a:ext>
            </a:extLst>
          </p:cNvPr>
          <p:cNvSpPr txBox="1"/>
          <p:nvPr/>
        </p:nvSpPr>
        <p:spPr>
          <a:xfrm>
            <a:off x="3537454" y="9130165"/>
            <a:ext cx="6114545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err="1">
                <a:latin typeface="+mj-lt"/>
              </a:rPr>
              <a:t>Hình</a:t>
            </a:r>
            <a:r>
              <a:rPr lang="vi-VN" sz="3200" b="1" dirty="0">
                <a:latin typeface="+mj-lt"/>
              </a:rPr>
              <a:t> 12. Lưu </a:t>
            </a:r>
            <a:r>
              <a:rPr lang="vi-VN" sz="3200" b="1" dirty="0" err="1">
                <a:latin typeface="+mj-lt"/>
              </a:rPr>
              <a:t>tệp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về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máy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tính</a:t>
            </a:r>
            <a:endParaRPr lang="en-US" sz="3200" b="1" dirty="0">
              <a:latin typeface="+mj-lt"/>
            </a:endParaRPr>
          </a:p>
        </p:txBody>
      </p:sp>
      <p:sp>
        <p:nvSpPr>
          <p:cNvPr id="62" name="Google Shape;525;p28">
            <a:extLst>
              <a:ext uri="{FF2B5EF4-FFF2-40B4-BE49-F238E27FC236}">
                <a16:creationId xmlns:a16="http://schemas.microsoft.com/office/drawing/2014/main" id="{705DBB8A-DD4C-4F0B-B5A9-FAFD656A1178}"/>
              </a:ext>
            </a:extLst>
          </p:cNvPr>
          <p:cNvSpPr txBox="1"/>
          <p:nvPr/>
        </p:nvSpPr>
        <p:spPr>
          <a:xfrm>
            <a:off x="12235260" y="4513882"/>
            <a:ext cx="5632941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latin typeface="+mj-lt"/>
              </a:rPr>
              <a:t>Hình10</a:t>
            </a:r>
            <a:r>
              <a:rPr lang="vi-VN" sz="2800" b="1" dirty="0">
                <a:latin typeface="+mj-lt"/>
              </a:rPr>
              <a:t>. </a:t>
            </a:r>
            <a:r>
              <a:rPr lang="vi-VN" sz="2800" b="1" dirty="0" err="1">
                <a:latin typeface="+mj-lt"/>
              </a:rPr>
              <a:t>Cổng</a:t>
            </a:r>
            <a:r>
              <a:rPr lang="vi-VN" sz="2800" b="1" dirty="0">
                <a:latin typeface="+mj-lt"/>
              </a:rPr>
              <a:t> USB trên </a:t>
            </a:r>
            <a:r>
              <a:rPr lang="vi-VN" sz="2800" b="1" dirty="0" err="1">
                <a:latin typeface="+mj-lt"/>
              </a:rPr>
              <a:t>máy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tính</a:t>
            </a:r>
            <a:endParaRPr lang="en-US" sz="2800" b="1" dirty="0">
              <a:latin typeface="+mj-lt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49B33B1-1D93-40B6-8207-8E744AA191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87951" y="7052077"/>
            <a:ext cx="8662955" cy="2061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052E3-F18E-4DBB-A17B-393DAE6C4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4345" y="739032"/>
            <a:ext cx="5205711" cy="3713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7C508-C26F-4EBB-91A1-62711D6FF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4345" y="5363956"/>
            <a:ext cx="5205711" cy="34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8170821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836646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5" name="Google Shape;635;p32"/>
          <p:cNvSpPr txBox="1"/>
          <p:nvPr/>
        </p:nvSpPr>
        <p:spPr>
          <a:xfrm>
            <a:off x="1060290" y="1569161"/>
            <a:ext cx="16599868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Sau khi sao </a:t>
            </a:r>
            <a:r>
              <a:rPr lang="vi-VN" sz="3200" dirty="0" err="1">
                <a:latin typeface="+mj-lt"/>
              </a:rPr>
              <a:t>chép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, em </a:t>
            </a:r>
            <a:r>
              <a:rPr lang="vi-VN" sz="3200" dirty="0" err="1">
                <a:latin typeface="+mj-lt"/>
              </a:rPr>
              <a:t>cần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ngắt</a:t>
            </a:r>
            <a:r>
              <a:rPr lang="vi-VN" sz="3200" dirty="0">
                <a:latin typeface="+mj-lt"/>
              </a:rPr>
              <a:t> USB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đúng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tránh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hỏng</a:t>
            </a:r>
            <a:r>
              <a:rPr lang="vi-VN" sz="3200" dirty="0">
                <a:latin typeface="+mj-lt"/>
              </a:rPr>
              <a:t> USB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tệp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bằng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bước</a:t>
            </a:r>
            <a:r>
              <a:rPr lang="vi-VN" sz="3200" dirty="0">
                <a:latin typeface="+mj-lt"/>
              </a:rPr>
              <a:t> sau :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 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Nháy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mũi</a:t>
            </a:r>
            <a:r>
              <a:rPr lang="vi-VN" sz="3200" dirty="0">
                <a:latin typeface="+mj-lt"/>
              </a:rPr>
              <a:t> tên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phía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dưới</a:t>
            </a:r>
            <a:r>
              <a:rPr lang="vi-VN" sz="3200" dirty="0">
                <a:latin typeface="+mj-lt"/>
              </a:rPr>
              <a:t>, bên </a:t>
            </a:r>
            <a:r>
              <a:rPr lang="vi-VN" sz="3200" dirty="0" err="1">
                <a:latin typeface="+mj-lt"/>
              </a:rPr>
              <a:t>phải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màn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nền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sz="3200" dirty="0"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Chọn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biểu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tượng</a:t>
            </a:r>
            <a:r>
              <a:rPr lang="vi-VN" sz="3200" dirty="0">
                <a:latin typeface="+mj-lt"/>
              </a:rPr>
              <a:t> USB, </a:t>
            </a:r>
            <a:r>
              <a:rPr lang="vi-VN" sz="3200" dirty="0" err="1">
                <a:latin typeface="+mj-lt"/>
              </a:rPr>
              <a:t>chọn</a:t>
            </a:r>
            <a:r>
              <a:rPr lang="vi-VN" sz="3200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Eject</a:t>
            </a:r>
            <a:r>
              <a:rPr lang="vi-VN" sz="3200" dirty="0">
                <a:latin typeface="+mj-lt"/>
              </a:rPr>
              <a:t> trong </a:t>
            </a:r>
            <a:r>
              <a:rPr lang="vi-VN" sz="3200" dirty="0" err="1">
                <a:latin typeface="+mj-lt"/>
              </a:rPr>
              <a:t>hộp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thoại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vừa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được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mở</a:t>
            </a:r>
            <a:r>
              <a:rPr lang="vi-VN" sz="3200" dirty="0">
                <a:latin typeface="+mj-lt"/>
              </a:rPr>
              <a:t>.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sz="3200" dirty="0"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hiện</a:t>
            </a:r>
            <a:r>
              <a:rPr lang="vi-VN" sz="3200" dirty="0">
                <a:latin typeface="+mj-lt"/>
              </a:rPr>
              <a:t> thông </a:t>
            </a:r>
            <a:r>
              <a:rPr lang="vi-VN" sz="3200" dirty="0" err="1">
                <a:latin typeface="+mj-lt"/>
              </a:rPr>
              <a:t>báo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Hình</a:t>
            </a:r>
            <a:r>
              <a:rPr lang="vi-VN" sz="3200" dirty="0">
                <a:latin typeface="+mj-lt"/>
              </a:rPr>
              <a:t> 13 cho </a:t>
            </a:r>
            <a:r>
              <a:rPr lang="vi-VN" sz="3200" dirty="0" err="1">
                <a:latin typeface="+mj-lt"/>
              </a:rPr>
              <a:t>biết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thể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rút</a:t>
            </a:r>
            <a:r>
              <a:rPr lang="vi-VN" sz="3200" dirty="0">
                <a:latin typeface="+mj-lt"/>
              </a:rPr>
              <a:t> USB ra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máy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tính</a:t>
            </a:r>
            <a:r>
              <a:rPr lang="vi-VN" sz="3200" dirty="0">
                <a:latin typeface="+mj-lt"/>
              </a:rPr>
              <a:t> an </a:t>
            </a:r>
            <a:r>
              <a:rPr lang="vi-VN" sz="3200" dirty="0" err="1">
                <a:latin typeface="+mj-lt"/>
              </a:rPr>
              <a:t>toàn</a:t>
            </a:r>
            <a:r>
              <a:rPr lang="vi-VN" sz="3200" dirty="0">
                <a:latin typeface="+mj-lt"/>
              </a:rPr>
              <a:t>. </a:t>
            </a: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vi-VN" sz="3200" dirty="0">
              <a:latin typeface="+mj-lt"/>
            </a:endParaRPr>
          </a:p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– </a:t>
            </a:r>
            <a:r>
              <a:rPr lang="vi-VN" sz="3200" dirty="0" err="1">
                <a:latin typeface="+mj-lt"/>
              </a:rPr>
              <a:t>Rút</a:t>
            </a:r>
            <a:r>
              <a:rPr lang="vi-VN" sz="3200" dirty="0">
                <a:latin typeface="+mj-lt"/>
              </a:rPr>
              <a:t> USB ra </a:t>
            </a:r>
            <a:r>
              <a:rPr lang="vi-VN" sz="3200" dirty="0" err="1">
                <a:latin typeface="+mj-lt"/>
              </a:rPr>
              <a:t>khỏi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cổng</a:t>
            </a:r>
            <a:r>
              <a:rPr lang="vi-VN" sz="3200" dirty="0">
                <a:latin typeface="+mj-lt"/>
              </a:rPr>
              <a:t> USB</a:t>
            </a:r>
            <a:endParaRPr sz="3200" dirty="0">
              <a:latin typeface="+mj-lt"/>
            </a:endParaRPr>
          </a:p>
        </p:txBody>
      </p:sp>
      <p:sp>
        <p:nvSpPr>
          <p:cNvPr id="33" name="Google Shape;629;p32">
            <a:extLst>
              <a:ext uri="{FF2B5EF4-FFF2-40B4-BE49-F238E27FC236}">
                <a16:creationId xmlns:a16="http://schemas.microsoft.com/office/drawing/2014/main" id="{164E8EBE-5CF4-4BCE-A654-B99C0DD37CAC}"/>
              </a:ext>
            </a:extLst>
          </p:cNvPr>
          <p:cNvSpPr txBox="1"/>
          <p:nvPr/>
        </p:nvSpPr>
        <p:spPr>
          <a:xfrm>
            <a:off x="1611096" y="539369"/>
            <a:ext cx="6394984" cy="82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	</a:t>
            </a:r>
            <a:endParaRPr sz="4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0" name="Google Shape;525;p28">
            <a:extLst>
              <a:ext uri="{FF2B5EF4-FFF2-40B4-BE49-F238E27FC236}">
                <a16:creationId xmlns:a16="http://schemas.microsoft.com/office/drawing/2014/main" id="{7D1083FD-3E20-4966-9B32-E271AD2BA6B2}"/>
              </a:ext>
            </a:extLst>
          </p:cNvPr>
          <p:cNvSpPr txBox="1"/>
          <p:nvPr/>
        </p:nvSpPr>
        <p:spPr>
          <a:xfrm>
            <a:off x="5309300" y="8986612"/>
            <a:ext cx="10438699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1" dirty="0" err="1">
                <a:latin typeface="+mj-lt"/>
              </a:rPr>
              <a:t>Hình</a:t>
            </a:r>
            <a:r>
              <a:rPr lang="vi-VN" sz="3200" b="1" i="1" dirty="0">
                <a:latin typeface="+mj-lt"/>
              </a:rPr>
              <a:t> 13. Thông báo có thể rút USB ra khỏi máy </a:t>
            </a:r>
            <a:r>
              <a:rPr lang="vi-VN" sz="3200" b="1" i="1" dirty="0" smtClean="0">
                <a:latin typeface="+mj-lt"/>
              </a:rPr>
              <a:t>t</a:t>
            </a:r>
            <a:r>
              <a:rPr lang="en-US" sz="3200" b="1" i="1" dirty="0">
                <a:latin typeface="+mj-lt"/>
              </a:rPr>
              <a:t>í</a:t>
            </a:r>
            <a:r>
              <a:rPr lang="vi-VN" sz="3200" b="1" i="1" dirty="0" smtClean="0">
                <a:latin typeface="+mj-lt"/>
              </a:rPr>
              <a:t>nh </a:t>
            </a:r>
            <a:r>
              <a:rPr lang="vi-VN" sz="3200" b="1" i="1" dirty="0">
                <a:latin typeface="+mj-lt"/>
              </a:rPr>
              <a:t>an toàn</a:t>
            </a:r>
            <a:endParaRPr lang="en-US" sz="3200" b="1" i="1" dirty="0">
              <a:latin typeface="+mj-l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EE2F453-1363-4647-BB84-267BDEADD23D}"/>
              </a:ext>
            </a:extLst>
          </p:cNvPr>
          <p:cNvGrpSpPr/>
          <p:nvPr/>
        </p:nvGrpSpPr>
        <p:grpSpPr>
          <a:xfrm>
            <a:off x="8406591" y="5939205"/>
            <a:ext cx="6796887" cy="2745034"/>
            <a:chOff x="-4330" y="-2628"/>
            <a:chExt cx="2933357" cy="10576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B054704-836B-487B-AF6B-81FCAD08BC1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4330" y="-2628"/>
              <a:ext cx="2932176" cy="1057656"/>
            </a:xfrm>
            <a:prstGeom prst="rect">
              <a:avLst/>
            </a:prstGeom>
          </p:spPr>
        </p:pic>
        <p:sp>
          <p:nvSpPr>
            <p:cNvPr id="63" name="Shape 1329">
              <a:extLst>
                <a:ext uri="{FF2B5EF4-FFF2-40B4-BE49-F238E27FC236}">
                  <a16:creationId xmlns:a16="http://schemas.microsoft.com/office/drawing/2014/main" id="{1D439A9C-78F9-4931-A51A-E006E134FDF0}"/>
                </a:ext>
              </a:extLst>
            </p:cNvPr>
            <p:cNvSpPr/>
            <p:nvPr/>
          </p:nvSpPr>
          <p:spPr>
            <a:xfrm>
              <a:off x="0" y="0"/>
              <a:ext cx="2929027" cy="1053770"/>
            </a:xfrm>
            <a:custGeom>
              <a:avLst/>
              <a:gdLst/>
              <a:ahLst/>
              <a:cxnLst/>
              <a:rect l="0" t="0" r="0" b="0"/>
              <a:pathLst>
                <a:path w="2929027" h="1053770">
                  <a:moveTo>
                    <a:pt x="0" y="1053770"/>
                  </a:moveTo>
                  <a:lnTo>
                    <a:pt x="2929027" y="1053770"/>
                  </a:lnTo>
                  <a:lnTo>
                    <a:pt x="2929027" y="0"/>
                  </a:lnTo>
                  <a:lnTo>
                    <a:pt x="0" y="0"/>
                  </a:lnTo>
                  <a:close/>
                </a:path>
              </a:pathLst>
            </a:custGeom>
            <a:ln w="4636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" grpId="0"/>
      <p:bldP spid="4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935</Words>
  <Application>Microsoft Office PowerPoint</Application>
  <PresentationFormat>Custom</PresentationFormat>
  <Paragraphs>79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Calibri</vt:lpstr>
      <vt:lpstr>Wingdings</vt:lpstr>
      <vt:lpstr>Arial</vt:lpstr>
      <vt:lpstr>Lato</vt:lpstr>
      <vt:lpstr>DengXian</vt:lpstr>
      <vt:lpstr>Times New Roman</vt:lpstr>
      <vt:lpstr>Franklin Gothic Medium</vt:lpstr>
      <vt:lpstr>Tahoma</vt:lpstr>
      <vt:lpstr>Franklin Gothic Book</vt:lpstr>
      <vt:lpstr>#9Slide02 Noi dung rat dai</vt:lpstr>
      <vt:lpstr>Paytone One</vt:lpstr>
      <vt:lpstr>Tunga</vt:lpstr>
      <vt:lpstr>Verdana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54</cp:revision>
  <dcterms:modified xsi:type="dcterms:W3CDTF">2025-10-08T02:52:34Z</dcterms:modified>
</cp:coreProperties>
</file>