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86" r:id="rId2"/>
    <p:sldId id="300" r:id="rId3"/>
    <p:sldId id="291" r:id="rId4"/>
    <p:sldId id="288" r:id="rId5"/>
    <p:sldId id="289" r:id="rId6"/>
    <p:sldId id="257" r:id="rId7"/>
    <p:sldId id="264" r:id="rId8"/>
    <p:sldId id="281" r:id="rId9"/>
    <p:sldId id="267" r:id="rId10"/>
    <p:sldId id="268" r:id="rId11"/>
    <p:sldId id="272" r:id="rId12"/>
    <p:sldId id="269" r:id="rId13"/>
    <p:sldId id="312" r:id="rId14"/>
  </p:sldIdLst>
  <p:sldSz cx="18288000" cy="10287000"/>
  <p:notesSz cx="6858000" cy="9144000"/>
  <p:embeddedFontLst>
    <p:embeddedFont>
      <p:font typeface="Verdana" panose="020B0604030504040204" pitchFamily="34" charset="0"/>
      <p:regular r:id="rId16"/>
      <p:bold r:id="rId17"/>
      <p:italic r:id="rId18"/>
      <p:boldItalic r:id="rId19"/>
    </p:embeddedFont>
    <p:embeddedFont>
      <p:font typeface="Paytone One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Lato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730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7422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E59324A-3CEA-4854-AD43-9F1464096E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91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8" y="-30957"/>
            <a:ext cx="18288000" cy="1031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B2BA37-17C4-4552-9FC4-5BF272E1495C}"/>
              </a:ext>
            </a:extLst>
          </p:cNvPr>
          <p:cNvSpPr txBox="1"/>
          <p:nvPr/>
        </p:nvSpPr>
        <p:spPr>
          <a:xfrm>
            <a:off x="4000503" y="601041"/>
            <a:ext cx="12439970" cy="784830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ctr">
              <a:defRPr/>
            </a:pPr>
            <a:r>
              <a:rPr lang="en-US" sz="4200" dirty="0" smtClean="0">
                <a:solidFill>
                  <a:srgbClr val="0000CC"/>
                </a:solidFill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UBND XÃ AN KHÁNH</a:t>
            </a:r>
            <a:endParaRPr lang="en-US" sz="4200" dirty="0">
              <a:solidFill>
                <a:srgbClr val="0000CC"/>
              </a:solidFill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1257303"/>
            <a:ext cx="92583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4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TÂN VIÊN</a:t>
            </a:r>
            <a:endParaRPr lang="en-US" altLang="en-US" sz="4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457200" y="3780468"/>
            <a:ext cx="17830800" cy="2169825"/>
          </a:xfrm>
          <a:prstGeom prst="rect">
            <a:avLst/>
          </a:prstGeom>
          <a:noFill/>
        </p:spPr>
        <p:txBody>
          <a:bodyPr wrap="square" lIns="137079" tIns="68543" rIns="137079" bIns="68543">
            <a:spAutoFit/>
          </a:bodyPr>
          <a:lstStyle/>
          <a:p>
            <a:pPr algn="ctr">
              <a:defRPr/>
            </a:pP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r>
              <a:rPr lang="en-US" sz="6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TIN HỌC LỚP 5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3F36DA1-BF7F-4E43-924C-B8D1AE6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4731" y="7009083"/>
            <a:ext cx="1413574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 i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6000" b="1" i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i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6000" b="1" i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6000" b="1" i="1" dirty="0" err="1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6000" b="1" i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i="1" dirty="0" err="1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6000" b="1" i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i="1" dirty="0" err="1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endParaRPr lang="en-US" altLang="en-US" sz="7200" b="1" i="1" dirty="0">
              <a:solidFill>
                <a:srgbClr val="1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179D390A-E1FC-4330-902B-0FBEB616C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3" y="8176749"/>
            <a:ext cx="1413574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b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6000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6000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6000" b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en-US" altLang="en-US" sz="6000" b="1" dirty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6000" b="1" dirty="0" smtClean="0">
                <a:solidFill>
                  <a:srgbClr val="1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en-US" altLang="en-US" sz="7200" b="1" i="1" dirty="0">
              <a:solidFill>
                <a:srgbClr val="1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5FBD90-9FF3-4CE0-94C3-6E830887528B}"/>
              </a:ext>
            </a:extLst>
          </p:cNvPr>
          <p:cNvCxnSpPr/>
          <p:nvPr/>
        </p:nvCxnSpPr>
        <p:spPr>
          <a:xfrm>
            <a:off x="8300294" y="2032463"/>
            <a:ext cx="33147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3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7783" y="-23434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74203" y="373948"/>
            <a:ext cx="17655956" cy="958597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:a16="http://schemas.microsoft.com/office/drawing/2014/main" id="{C5AA367F-71CB-4304-9414-D96C8BCE1EC4}"/>
              </a:ext>
            </a:extLst>
          </p:cNvPr>
          <p:cNvSpPr txBox="1"/>
          <p:nvPr/>
        </p:nvSpPr>
        <p:spPr>
          <a:xfrm>
            <a:off x="3804982" y="1135766"/>
            <a:ext cx="10759349" cy="101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b="1" dirty="0">
                <a:solidFill>
                  <a:srgbClr val="00B050"/>
                </a:solidFill>
                <a:latin typeface="+mj-lt"/>
                <a:sym typeface="Paytone One"/>
              </a:rPr>
              <a:t>2. </a:t>
            </a:r>
            <a:r>
              <a:rPr lang="vi-VN" sz="4800" b="1" dirty="0" err="1">
                <a:solidFill>
                  <a:srgbClr val="00B050"/>
                </a:solidFill>
                <a:latin typeface="+mj-lt"/>
                <a:sym typeface="Paytone One"/>
              </a:rPr>
              <a:t>Hợp</a:t>
            </a:r>
            <a:r>
              <a:rPr lang="vi-VN" sz="4800" b="1" dirty="0">
                <a:solidFill>
                  <a:srgbClr val="00B050"/>
                </a:solidFill>
                <a:latin typeface="+mj-lt"/>
                <a:sym typeface="Paytone One"/>
              </a:rPr>
              <a:t> </a:t>
            </a:r>
            <a:r>
              <a:rPr lang="vi-VN" sz="4800" b="1" dirty="0" err="1">
                <a:solidFill>
                  <a:srgbClr val="00B050"/>
                </a:solidFill>
                <a:latin typeface="+mj-lt"/>
                <a:sym typeface="Paytone One"/>
              </a:rPr>
              <a:t>tác</a:t>
            </a:r>
            <a:r>
              <a:rPr lang="vi-VN" sz="4800" b="1" dirty="0">
                <a:solidFill>
                  <a:srgbClr val="00B050"/>
                </a:solidFill>
                <a:latin typeface="+mj-lt"/>
                <a:sym typeface="Paytone One"/>
              </a:rPr>
              <a:t> </a:t>
            </a:r>
            <a:r>
              <a:rPr lang="vi-VN" sz="4800" b="1" dirty="0" err="1">
                <a:solidFill>
                  <a:srgbClr val="00B050"/>
                </a:solidFill>
                <a:latin typeface="+mj-lt"/>
                <a:sym typeface="Paytone One"/>
              </a:rPr>
              <a:t>để</a:t>
            </a:r>
            <a:r>
              <a:rPr lang="vi-VN" sz="4800" b="1" dirty="0">
                <a:solidFill>
                  <a:srgbClr val="00B050"/>
                </a:solidFill>
                <a:latin typeface="+mj-lt"/>
                <a:sym typeface="Paytone One"/>
              </a:rPr>
              <a:t> </a:t>
            </a:r>
            <a:r>
              <a:rPr lang="vi-VN" sz="4800" b="1" dirty="0" err="1">
                <a:solidFill>
                  <a:srgbClr val="00B050"/>
                </a:solidFill>
                <a:latin typeface="+mj-lt"/>
                <a:sym typeface="Paytone One"/>
              </a:rPr>
              <a:t>giải</a:t>
            </a:r>
            <a:r>
              <a:rPr lang="vi-VN" sz="4800" b="1" dirty="0">
                <a:solidFill>
                  <a:srgbClr val="00B050"/>
                </a:solidFill>
                <a:latin typeface="+mj-lt"/>
                <a:sym typeface="Paytone One"/>
              </a:rPr>
              <a:t> </a:t>
            </a:r>
            <a:r>
              <a:rPr lang="vi-VN" sz="4800" b="1" dirty="0" err="1">
                <a:solidFill>
                  <a:srgbClr val="00B050"/>
                </a:solidFill>
                <a:latin typeface="+mj-lt"/>
                <a:sym typeface="Paytone One"/>
              </a:rPr>
              <a:t>quyết</a:t>
            </a:r>
            <a:r>
              <a:rPr lang="vi-VN" sz="4800" b="1" dirty="0">
                <a:solidFill>
                  <a:srgbClr val="00B050"/>
                </a:solidFill>
                <a:latin typeface="+mj-lt"/>
                <a:sym typeface="Paytone One"/>
              </a:rPr>
              <a:t> </a:t>
            </a:r>
            <a:r>
              <a:rPr lang="vi-VN" sz="4800" b="1" dirty="0" err="1">
                <a:solidFill>
                  <a:srgbClr val="00B050"/>
                </a:solidFill>
                <a:latin typeface="+mj-lt"/>
                <a:sym typeface="Paytone One"/>
              </a:rPr>
              <a:t>vấn</a:t>
            </a:r>
            <a:r>
              <a:rPr lang="vi-VN" sz="4800" b="1" dirty="0">
                <a:solidFill>
                  <a:srgbClr val="00B050"/>
                </a:solidFill>
                <a:latin typeface="+mj-lt"/>
                <a:sym typeface="Paytone One"/>
              </a:rPr>
              <a:t> </a:t>
            </a:r>
            <a:r>
              <a:rPr lang="vi-VN" sz="4800" b="1" dirty="0" err="1">
                <a:solidFill>
                  <a:srgbClr val="00B050"/>
                </a:solidFill>
                <a:latin typeface="+mj-lt"/>
                <a:sym typeface="Paytone One"/>
              </a:rPr>
              <a:t>đề</a:t>
            </a:r>
            <a:endParaRPr sz="4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1B296A-EE27-4D07-B802-AC2F7D124F38}"/>
              </a:ext>
            </a:extLst>
          </p:cNvPr>
          <p:cNvSpPr txBox="1"/>
          <p:nvPr/>
        </p:nvSpPr>
        <p:spPr>
          <a:xfrm>
            <a:off x="11711783" y="2581453"/>
            <a:ext cx="9687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A63606-39FB-4C21-A048-151FE9D20B35}"/>
              </a:ext>
            </a:extLst>
          </p:cNvPr>
          <p:cNvSpPr txBox="1"/>
          <p:nvPr/>
        </p:nvSpPr>
        <p:spPr>
          <a:xfrm>
            <a:off x="6002264" y="2341213"/>
            <a:ext cx="7266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5F4F6B-C757-4A82-BCFF-125D1B953E1A}"/>
              </a:ext>
            </a:extLst>
          </p:cNvPr>
          <p:cNvSpPr txBox="1"/>
          <p:nvPr/>
        </p:nvSpPr>
        <p:spPr>
          <a:xfrm>
            <a:off x="1743902" y="2272220"/>
            <a:ext cx="3098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E0C340-EF9B-4185-9B5E-C55DF44DBD5D}"/>
              </a:ext>
            </a:extLst>
          </p:cNvPr>
          <p:cNvSpPr txBox="1"/>
          <p:nvPr/>
        </p:nvSpPr>
        <p:spPr>
          <a:xfrm>
            <a:off x="1930393" y="3312920"/>
            <a:ext cx="13931648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+mj-lt"/>
              </a:rPr>
              <a:t>	</a:t>
            </a:r>
            <a:r>
              <a:rPr lang="vi-VN" sz="3600" b="1" dirty="0" smtClean="0">
                <a:latin typeface="+mj-lt"/>
              </a:rPr>
              <a:t>Theo </a:t>
            </a:r>
            <a:r>
              <a:rPr lang="vi-VN" sz="3600" b="1" dirty="0">
                <a:latin typeface="+mj-lt"/>
              </a:rPr>
              <a:t>em các bạn An, Minh, Khoa nên thực hiện theo phương án nào để hoàn thành bài trinh chiếu? Tại sao</a:t>
            </a:r>
            <a:r>
              <a:rPr lang="vi-VN" sz="3600" b="1" dirty="0" smtClean="0">
                <a:latin typeface="+mj-lt"/>
              </a:rPr>
              <a:t>?</a:t>
            </a:r>
            <a:endParaRPr lang="vi-VN" sz="3600" b="1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B050"/>
                </a:solidFill>
                <a:latin typeface="+mj-lt"/>
              </a:rPr>
              <a:t>A. </a:t>
            </a:r>
            <a:r>
              <a:rPr lang="vi-VN" sz="3200" dirty="0">
                <a:latin typeface="+mj-lt"/>
              </a:rPr>
              <a:t>Ai có khả năng và thích làm thì làm </a:t>
            </a:r>
            <a:r>
              <a:rPr lang="vi-VN" sz="3200" dirty="0" smtClean="0">
                <a:latin typeface="+mj-lt"/>
              </a:rPr>
              <a:t>hộ</a:t>
            </a:r>
            <a:r>
              <a:rPr lang="en-US" sz="3200" dirty="0" smtClean="0">
                <a:latin typeface="+mj-lt"/>
              </a:rPr>
              <a:t> </a:t>
            </a:r>
            <a:r>
              <a:rPr lang="vi-VN" sz="3200" dirty="0" smtClean="0">
                <a:latin typeface="+mj-lt"/>
              </a:rPr>
              <a:t>cả </a:t>
            </a:r>
            <a:r>
              <a:rPr lang="vi-VN" sz="3200" dirty="0">
                <a:latin typeface="+mj-lt"/>
              </a:rPr>
              <a:t>nhóm, các bạn khác đỡ phải làm</a:t>
            </a:r>
            <a:r>
              <a:rPr lang="vi-VN" sz="3200" dirty="0" smtClean="0">
                <a:latin typeface="+mj-lt"/>
              </a:rPr>
              <a:t>.</a:t>
            </a:r>
            <a:endParaRPr lang="vi-VN" sz="32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B050"/>
                </a:solidFill>
                <a:latin typeface="+mj-lt"/>
              </a:rPr>
              <a:t>B. </a:t>
            </a:r>
            <a:r>
              <a:rPr lang="vi-VN" sz="3200" dirty="0">
                <a:latin typeface="+mj-lt"/>
              </a:rPr>
              <a:t>Mỗi bạn làm một bài trình chiếu của riêng mình, rồi chọn bài nào hay nhất trình bày</a:t>
            </a:r>
            <a:r>
              <a:rPr lang="vi-VN" sz="3200" dirty="0" smtClean="0">
                <a:latin typeface="+mj-lt"/>
              </a:rPr>
              <a:t>.</a:t>
            </a:r>
            <a:endParaRPr lang="vi-VN" sz="32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B050"/>
                </a:solidFill>
                <a:latin typeface="+mj-lt"/>
              </a:rPr>
              <a:t>C. </a:t>
            </a:r>
            <a:r>
              <a:rPr lang="vi-VN" sz="3200" dirty="0">
                <a:latin typeface="+mj-lt"/>
              </a:rPr>
              <a:t>Chia công </a:t>
            </a:r>
            <a:r>
              <a:rPr lang="vi-VN" sz="3200" dirty="0" err="1">
                <a:latin typeface="+mj-lt"/>
              </a:rPr>
              <a:t>việc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thành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nhiều</a:t>
            </a:r>
            <a:r>
              <a:rPr lang="vi-VN" sz="3200" dirty="0">
                <a:latin typeface="+mj-lt"/>
              </a:rPr>
              <a:t> công </a:t>
            </a:r>
            <a:r>
              <a:rPr lang="vi-VN" sz="3200" dirty="0" err="1">
                <a:latin typeface="+mj-lt"/>
              </a:rPr>
              <a:t>việc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nhỏ</a:t>
            </a:r>
            <a:r>
              <a:rPr lang="vi-VN" sz="3200" dirty="0">
                <a:latin typeface="+mj-lt"/>
              </a:rPr>
              <a:t> hơn, phân công </a:t>
            </a:r>
            <a:r>
              <a:rPr lang="vi-VN" sz="3200" dirty="0" err="1">
                <a:latin typeface="+mj-lt"/>
              </a:rPr>
              <a:t>mỗi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bạn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làm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một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việc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tuỳ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vào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điểm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mạnh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của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từng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người</a:t>
            </a:r>
            <a:r>
              <a:rPr lang="vi-VN" sz="3200" dirty="0">
                <a:latin typeface="+mj-lt"/>
              </a:rPr>
              <a:t>.</a:t>
            </a:r>
            <a:endParaRPr lang="en-US" sz="32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B846C09-D5C6-472B-97D0-FBCD3346FD0D}"/>
              </a:ext>
            </a:extLst>
          </p:cNvPr>
          <p:cNvSpPr/>
          <p:nvPr/>
        </p:nvSpPr>
        <p:spPr>
          <a:xfrm>
            <a:off x="1743902" y="5864278"/>
            <a:ext cx="708745" cy="5344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6875162" y="442028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1936195" y="463978"/>
            <a:ext cx="16090547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6334068" y="23806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0" y="168467"/>
            <a:ext cx="18007573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2418081" y="393874"/>
            <a:ext cx="15035668" cy="20387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 err="1">
                <a:latin typeface="+mj-lt"/>
              </a:rPr>
              <a:t>Có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nhiều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cách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khác</a:t>
            </a:r>
            <a:r>
              <a:rPr lang="vi-VN" sz="3600" b="1" dirty="0">
                <a:latin typeface="+mj-lt"/>
              </a:rPr>
              <a:t> nhau </a:t>
            </a:r>
            <a:r>
              <a:rPr lang="vi-VN" sz="3600" b="1" dirty="0" err="1">
                <a:latin typeface="+mj-lt"/>
              </a:rPr>
              <a:t>để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tạo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bài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trình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chiếu</a:t>
            </a:r>
            <a:r>
              <a:rPr lang="vi-VN" sz="3600" b="1" dirty="0">
                <a:latin typeface="+mj-lt"/>
              </a:rPr>
              <a:t>. Tuy nhiên, </a:t>
            </a:r>
            <a:r>
              <a:rPr lang="vi-VN" sz="3600" b="1" dirty="0" err="1">
                <a:latin typeface="+mj-lt"/>
              </a:rPr>
              <a:t>cách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hợp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lí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nhất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là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cả</a:t>
            </a:r>
            <a:r>
              <a:rPr lang="vi-VN" sz="3600" b="1" dirty="0">
                <a:latin typeface="+mj-lt"/>
              </a:rPr>
              <a:t> ba </a:t>
            </a:r>
            <a:r>
              <a:rPr lang="vi-VN" sz="3600" b="1" dirty="0" err="1">
                <a:latin typeface="+mj-lt"/>
              </a:rPr>
              <a:t>bạn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cùng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đóng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góp</a:t>
            </a:r>
            <a:r>
              <a:rPr lang="vi-VN" sz="3600" b="1" dirty="0">
                <a:latin typeface="+mj-lt"/>
              </a:rPr>
              <a:t> công </a:t>
            </a:r>
            <a:r>
              <a:rPr lang="vi-VN" sz="3600" b="1" dirty="0" err="1">
                <a:latin typeface="+mj-lt"/>
              </a:rPr>
              <a:t>sức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để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hoàn</a:t>
            </a:r>
            <a:r>
              <a:rPr lang="vi-VN" sz="3600" b="1" dirty="0">
                <a:latin typeface="+mj-lt"/>
              </a:rPr>
              <a:t> </a:t>
            </a:r>
            <a:r>
              <a:rPr lang="vi-VN" sz="3600" b="1" dirty="0" err="1">
                <a:latin typeface="+mj-lt"/>
              </a:rPr>
              <a:t>thành</a:t>
            </a:r>
            <a:r>
              <a:rPr lang="vi-VN" sz="3600" b="1" dirty="0">
                <a:latin typeface="+mj-lt"/>
              </a:rPr>
              <a:t> công </a:t>
            </a:r>
            <a:r>
              <a:rPr lang="vi-VN" sz="3600" b="1" dirty="0" err="1">
                <a:latin typeface="+mj-lt"/>
              </a:rPr>
              <a:t>việc</a:t>
            </a:r>
            <a:r>
              <a:rPr lang="vi-VN" sz="3600" b="1" dirty="0">
                <a:latin typeface="+mj-lt"/>
              </a:rPr>
              <a:t> chung.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A7AA35E-8BCE-41E2-B39B-31FA6B6A3E7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6283" y="608639"/>
            <a:ext cx="1543630" cy="1233158"/>
          </a:xfrm>
          <a:prstGeom prst="rect">
            <a:avLst/>
          </a:prstGeom>
        </p:spPr>
      </p:pic>
      <p:sp>
        <p:nvSpPr>
          <p:cNvPr id="23" name="Google Shape;338;p21">
            <a:extLst>
              <a:ext uri="{FF2B5EF4-FFF2-40B4-BE49-F238E27FC236}">
                <a16:creationId xmlns:a16="http://schemas.microsoft.com/office/drawing/2014/main" id="{8853F8B3-E1F0-4C5B-82B6-BD12EFC16293}"/>
              </a:ext>
            </a:extLst>
          </p:cNvPr>
          <p:cNvSpPr txBox="1"/>
          <p:nvPr/>
        </p:nvSpPr>
        <p:spPr>
          <a:xfrm>
            <a:off x="2202372" y="2432637"/>
            <a:ext cx="15824370" cy="659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chemeClr val="tx1"/>
                </a:solidFill>
                <a:latin typeface="+mj-lt"/>
              </a:rPr>
              <a:t/>
            </a:r>
            <a:br>
              <a:rPr lang="vi-VN" sz="3200" dirty="0">
                <a:solidFill>
                  <a:schemeClr val="tx1"/>
                </a:solidFill>
                <a:latin typeface="+mj-lt"/>
              </a:rPr>
            </a:b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Trong nhóm giải quyết vấn đề, mỗi thành viên dựa vào điểm mạnh của mình. </a:t>
            </a:r>
            <a:endParaRPr lang="en-US" sz="3600" b="0" i="0" dirty="0" smtClean="0">
              <a:solidFill>
                <a:schemeClr val="tx1"/>
              </a:solidFill>
              <a:effectLst/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0" i="0" dirty="0" smtClean="0">
                <a:solidFill>
                  <a:schemeClr val="tx1"/>
                </a:solidFill>
                <a:effectLst/>
                <a:latin typeface="+mj-lt"/>
              </a:rPr>
              <a:t>Ví 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dụ, cho bài trình chiếu, An, Minh, và Khoa được phân công công việc dựa trên kỹ năng và sở thích của mỗi người: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- An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+mj-lt"/>
              </a:rPr>
              <a:t>chịu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+mj-lt"/>
              </a:rPr>
              <a:t>trách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+mj-lt"/>
              </a:rPr>
              <a:t>nhiệm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+mj-lt"/>
              </a:rPr>
              <a:t>chỉnh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+mj-lt"/>
              </a:rPr>
              <a:t>sửa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 văn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+mj-lt"/>
              </a:rPr>
              <a:t>bản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- Minh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+mj-lt"/>
              </a:rPr>
              <a:t>tập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 trung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+mj-lt"/>
              </a:rPr>
              <a:t>vào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+mj-lt"/>
              </a:rPr>
              <a:t>chỉnh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+mj-lt"/>
              </a:rPr>
              <a:t>sửa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+mj-lt"/>
              </a:rPr>
              <a:t>hình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+mj-lt"/>
              </a:rPr>
              <a:t>ảnh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- Khoa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+mj-lt"/>
              </a:rPr>
              <a:t>là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+mj-lt"/>
              </a:rPr>
              <a:t>người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+mj-lt"/>
              </a:rPr>
              <a:t>ghép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 trang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+mj-lt"/>
              </a:rPr>
              <a:t>chiếu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0" i="0" dirty="0" err="1">
                <a:solidFill>
                  <a:schemeClr val="tx1"/>
                </a:solidFill>
                <a:effectLst/>
                <a:latin typeface="+mj-lt"/>
              </a:rPr>
              <a:t>Mỗi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+mj-lt"/>
              </a:rPr>
              <a:t>thành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 viên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+mj-lt"/>
              </a:rPr>
              <a:t>đều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+mj-lt"/>
              </a:rPr>
              <a:t>có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 ý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+mj-lt"/>
              </a:rPr>
              <a:t>thức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+mj-lt"/>
              </a:rPr>
              <a:t>và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 tinh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+mj-lt"/>
              </a:rPr>
              <a:t>thần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+mj-lt"/>
              </a:rPr>
              <a:t>trách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+mj-lt"/>
              </a:rPr>
              <a:t>nhiệm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,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+mj-lt"/>
              </a:rPr>
              <a:t>hợp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+mj-lt"/>
              </a:rPr>
              <a:t>tác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+mj-lt"/>
              </a:rPr>
              <a:t>để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+mj-lt"/>
              </a:rPr>
              <a:t>hoàn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+mj-lt"/>
              </a:rPr>
              <a:t>thành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 công </a:t>
            </a:r>
            <a:r>
              <a:rPr lang="vi-VN" sz="3600" b="0" i="0" dirty="0" err="1">
                <a:solidFill>
                  <a:schemeClr val="tx1"/>
                </a:solidFill>
                <a:effectLst/>
                <a:latin typeface="+mj-lt"/>
              </a:rPr>
              <a:t>việc</a:t>
            </a:r>
            <a:r>
              <a:rPr lang="vi-VN" sz="3600" b="0" i="0" dirty="0">
                <a:solidFill>
                  <a:schemeClr val="tx1"/>
                </a:solidFill>
                <a:effectLst/>
                <a:latin typeface="+mj-lt"/>
              </a:rPr>
              <a:t> chung</a:t>
            </a:r>
            <a:endParaRPr sz="3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849075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B9CC7-CEF9-4A06-AAFC-379DC55C8881}"/>
              </a:ext>
            </a:extLst>
          </p:cNvPr>
          <p:cNvGrpSpPr/>
          <p:nvPr/>
        </p:nvGrpSpPr>
        <p:grpSpPr>
          <a:xfrm>
            <a:off x="1039802" y="722052"/>
            <a:ext cx="16091201" cy="3694275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:a16="http://schemas.microsoft.com/office/drawing/2014/main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000"/>
            </a:p>
          </p:txBody>
        </p:sp>
        <p:sp>
          <p:nvSpPr>
            <p:cNvPr id="25" name="Shape 1030">
              <a:extLst>
                <a:ext uri="{FF2B5EF4-FFF2-40B4-BE49-F238E27FC236}">
                  <a16:creationId xmlns:a16="http://schemas.microsoft.com/office/drawing/2014/main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000" dirty="0"/>
            </a:p>
          </p:txBody>
        </p:sp>
        <p:sp>
          <p:nvSpPr>
            <p:cNvPr id="26" name="Shape 1031">
              <a:extLst>
                <a:ext uri="{FF2B5EF4-FFF2-40B4-BE49-F238E27FC236}">
                  <a16:creationId xmlns:a16="http://schemas.microsoft.com/office/drawing/2014/main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000"/>
            </a:p>
          </p:txBody>
        </p:sp>
        <p:sp>
          <p:nvSpPr>
            <p:cNvPr id="27" name="Shape 1032">
              <a:extLst>
                <a:ext uri="{FF2B5EF4-FFF2-40B4-BE49-F238E27FC236}">
                  <a16:creationId xmlns:a16="http://schemas.microsoft.com/office/drawing/2014/main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000"/>
            </a:p>
          </p:txBody>
        </p:sp>
        <p:sp>
          <p:nvSpPr>
            <p:cNvPr id="28" name="Shape 1033">
              <a:extLst>
                <a:ext uri="{FF2B5EF4-FFF2-40B4-BE49-F238E27FC236}">
                  <a16:creationId xmlns:a16="http://schemas.microsoft.com/office/drawing/2014/main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000"/>
            </a:p>
          </p:txBody>
        </p:sp>
        <p:sp>
          <p:nvSpPr>
            <p:cNvPr id="29" name="Shape 1034">
              <a:extLst>
                <a:ext uri="{FF2B5EF4-FFF2-40B4-BE49-F238E27FC236}">
                  <a16:creationId xmlns:a16="http://schemas.microsoft.com/office/drawing/2014/main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000"/>
            </a:p>
          </p:txBody>
        </p:sp>
        <p:sp>
          <p:nvSpPr>
            <p:cNvPr id="30" name="Shape 1035">
              <a:extLst>
                <a:ext uri="{FF2B5EF4-FFF2-40B4-BE49-F238E27FC236}">
                  <a16:creationId xmlns:a16="http://schemas.microsoft.com/office/drawing/2014/main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000"/>
            </a:p>
          </p:txBody>
        </p:sp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000"/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000"/>
            </a:p>
          </p:txBody>
        </p:sp>
        <p:sp>
          <p:nvSpPr>
            <p:cNvPr id="33" name="Shape 1038">
              <a:extLst>
                <a:ext uri="{FF2B5EF4-FFF2-40B4-BE49-F238E27FC236}">
                  <a16:creationId xmlns:a16="http://schemas.microsoft.com/office/drawing/2014/main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000"/>
            </a:p>
          </p:txBody>
        </p:sp>
        <p:sp>
          <p:nvSpPr>
            <p:cNvPr id="34" name="Shape 1039">
              <a:extLst>
                <a:ext uri="{FF2B5EF4-FFF2-40B4-BE49-F238E27FC236}">
                  <a16:creationId xmlns:a16="http://schemas.microsoft.com/office/drawing/2014/main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000"/>
            </a:p>
          </p:txBody>
        </p:sp>
        <p:sp>
          <p:nvSpPr>
            <p:cNvPr id="35" name="Shape 1040">
              <a:extLst>
                <a:ext uri="{FF2B5EF4-FFF2-40B4-BE49-F238E27FC236}">
                  <a16:creationId xmlns:a16="http://schemas.microsoft.com/office/drawing/2014/main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000"/>
            </a:p>
          </p:txBody>
        </p:sp>
        <p:sp>
          <p:nvSpPr>
            <p:cNvPr id="36" name="Shape 1041">
              <a:extLst>
                <a:ext uri="{FF2B5EF4-FFF2-40B4-BE49-F238E27FC236}">
                  <a16:creationId xmlns:a16="http://schemas.microsoft.com/office/drawing/2014/main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000"/>
            </a:p>
          </p:txBody>
        </p:sp>
        <p:sp>
          <p:nvSpPr>
            <p:cNvPr id="37" name="Shape 1042">
              <a:extLst>
                <a:ext uri="{FF2B5EF4-FFF2-40B4-BE49-F238E27FC236}">
                  <a16:creationId xmlns:a16="http://schemas.microsoft.com/office/drawing/2014/main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000"/>
            </a:p>
          </p:txBody>
        </p:sp>
        <p:sp>
          <p:nvSpPr>
            <p:cNvPr id="38" name="Shape 1043">
              <a:extLst>
                <a:ext uri="{FF2B5EF4-FFF2-40B4-BE49-F238E27FC236}">
                  <a16:creationId xmlns:a16="http://schemas.microsoft.com/office/drawing/2014/main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000"/>
            </a:p>
          </p:txBody>
        </p:sp>
        <p:sp>
          <p:nvSpPr>
            <p:cNvPr id="39" name="Shape 1044">
              <a:extLst>
                <a:ext uri="{FF2B5EF4-FFF2-40B4-BE49-F238E27FC236}">
                  <a16:creationId xmlns:a16="http://schemas.microsoft.com/office/drawing/2014/main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000"/>
            </a:p>
          </p:txBody>
        </p:sp>
        <p:sp>
          <p:nvSpPr>
            <p:cNvPr id="40" name="Shape 1045">
              <a:extLst>
                <a:ext uri="{FF2B5EF4-FFF2-40B4-BE49-F238E27FC236}">
                  <a16:creationId xmlns:a16="http://schemas.microsoft.com/office/drawing/2014/main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000"/>
            </a:p>
          </p:txBody>
        </p:sp>
        <p:sp>
          <p:nvSpPr>
            <p:cNvPr id="41" name="Shape 1046">
              <a:extLst>
                <a:ext uri="{FF2B5EF4-FFF2-40B4-BE49-F238E27FC236}">
                  <a16:creationId xmlns:a16="http://schemas.microsoft.com/office/drawing/2014/main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20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8EF08A0-FEC6-442B-B9D1-C493FC943149}"/>
              </a:ext>
            </a:extLst>
          </p:cNvPr>
          <p:cNvSpPr txBox="1"/>
          <p:nvPr/>
        </p:nvSpPr>
        <p:spPr>
          <a:xfrm>
            <a:off x="2253164" y="973330"/>
            <a:ext cx="14691823" cy="30618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• Khi </a:t>
            </a:r>
            <a:r>
              <a:rPr lang="vi-VN" sz="36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làm</a:t>
            </a:r>
            <a:r>
              <a:rPr lang="vi-VN" sz="36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việc</a:t>
            </a:r>
            <a:r>
              <a:rPr lang="vi-VN" sz="36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nhóm</a:t>
            </a:r>
            <a:r>
              <a:rPr lang="vi-VN" sz="36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36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cần</a:t>
            </a:r>
            <a:r>
              <a:rPr lang="vi-VN" sz="36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thảo</a:t>
            </a:r>
            <a:r>
              <a:rPr lang="vi-VN" sz="36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luận</a:t>
            </a:r>
            <a:r>
              <a:rPr lang="vi-VN" sz="36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phân công </a:t>
            </a:r>
            <a:r>
              <a:rPr lang="vi-VN" sz="36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công</a:t>
            </a:r>
            <a:r>
              <a:rPr lang="vi-VN" sz="36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việc</a:t>
            </a:r>
            <a:r>
              <a:rPr lang="vi-VN" sz="36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dựa</a:t>
            </a:r>
            <a:r>
              <a:rPr lang="vi-VN" sz="36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vào</a:t>
            </a:r>
            <a:r>
              <a:rPr lang="vi-VN" sz="36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điểm</a:t>
            </a:r>
            <a:r>
              <a:rPr lang="vi-VN" sz="36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mạnh</a:t>
            </a:r>
            <a:r>
              <a:rPr lang="vi-VN" sz="36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của</a:t>
            </a:r>
            <a:r>
              <a:rPr lang="vi-VN" sz="36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mỗi</a:t>
            </a:r>
            <a:r>
              <a:rPr lang="vi-VN" sz="36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người</a:t>
            </a:r>
            <a:r>
              <a:rPr lang="vi-VN" sz="36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 </a:t>
            </a:r>
          </a:p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• Khi </a:t>
            </a:r>
            <a:r>
              <a:rPr lang="vi-VN" sz="36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được</a:t>
            </a:r>
            <a:r>
              <a:rPr lang="vi-VN" sz="36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phân công, </a:t>
            </a:r>
            <a:r>
              <a:rPr lang="vi-VN" sz="36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cần</a:t>
            </a:r>
            <a:r>
              <a:rPr lang="vi-VN" sz="36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36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ý </a:t>
            </a:r>
            <a:r>
              <a:rPr lang="vi-VN" sz="36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thức</a:t>
            </a:r>
            <a:r>
              <a:rPr lang="vi-VN" sz="36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tinh </a:t>
            </a:r>
            <a:r>
              <a:rPr lang="vi-VN" sz="36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thần</a:t>
            </a:r>
            <a:r>
              <a:rPr lang="vi-VN" sz="36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trách</a:t>
            </a:r>
            <a:r>
              <a:rPr lang="vi-VN" sz="36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nhiệm</a:t>
            </a:r>
            <a:r>
              <a:rPr lang="vi-VN" sz="36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; </a:t>
            </a:r>
            <a:r>
              <a:rPr lang="vi-VN" sz="36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hợp</a:t>
            </a:r>
            <a:r>
              <a:rPr lang="vi-VN" sz="36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tác</a:t>
            </a:r>
            <a:r>
              <a:rPr lang="vi-VN" sz="36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lang="vi-VN" sz="36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giúp</a:t>
            </a:r>
            <a:r>
              <a:rPr lang="vi-VN" sz="36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3600" b="0" i="0" u="none" strike="noStrike" cap="none" dirty="0" err="1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đỡ</a:t>
            </a:r>
            <a:r>
              <a:rPr lang="vi-VN" sz="3600" b="0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nhau.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128640D-8F1E-4E7E-86A7-FF2E711A009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6633" y="1087295"/>
            <a:ext cx="1172498" cy="1016784"/>
          </a:xfrm>
          <a:prstGeom prst="rect">
            <a:avLst/>
          </a:prstGeom>
        </p:spPr>
      </p:pic>
      <p:pic>
        <p:nvPicPr>
          <p:cNvPr id="51" name="Google Shape;437;p25">
            <a:extLst>
              <a:ext uri="{FF2B5EF4-FFF2-40B4-BE49-F238E27FC236}">
                <a16:creationId xmlns:a16="http://schemas.microsoft.com/office/drawing/2014/main" id="{CEC771EE-4864-4772-A801-7D43BC11288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355" y="3797859"/>
            <a:ext cx="18192242" cy="6012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FF258C5-D2F6-43ED-ACA1-D4481453A87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252860" y="4779292"/>
            <a:ext cx="1979475" cy="786271"/>
          </a:xfrm>
          <a:prstGeom prst="rect">
            <a:avLst/>
          </a:prstGeom>
        </p:spPr>
      </p:pic>
      <p:sp>
        <p:nvSpPr>
          <p:cNvPr id="46" name="Google Shape;124;p14">
            <a:extLst>
              <a:ext uri="{FF2B5EF4-FFF2-40B4-BE49-F238E27FC236}">
                <a16:creationId xmlns:a16="http://schemas.microsoft.com/office/drawing/2014/main" id="{9119EF01-B859-4D5A-8EAC-C69B9B87A0FC}"/>
              </a:ext>
            </a:extLst>
          </p:cNvPr>
          <p:cNvSpPr txBox="1"/>
          <p:nvPr/>
        </p:nvSpPr>
        <p:spPr>
          <a:xfrm>
            <a:off x="2605564" y="5527285"/>
            <a:ext cx="9456164" cy="67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30E38A-224B-4FFD-A316-1A697E44B42F}"/>
              </a:ext>
            </a:extLst>
          </p:cNvPr>
          <p:cNvSpPr txBox="1"/>
          <p:nvPr/>
        </p:nvSpPr>
        <p:spPr>
          <a:xfrm>
            <a:off x="2353969" y="6240237"/>
            <a:ext cx="14413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tinh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D322C4-BA6D-498E-ABBD-941F3B6C62B6}"/>
              </a:ext>
            </a:extLst>
          </p:cNvPr>
          <p:cNvSpPr txBox="1"/>
          <p:nvPr/>
        </p:nvSpPr>
        <p:spPr>
          <a:xfrm>
            <a:off x="2353970" y="7333613"/>
            <a:ext cx="14962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D16139-308D-4EF7-8410-ACC376CDA03A}"/>
              </a:ext>
            </a:extLst>
          </p:cNvPr>
          <p:cNvSpPr txBox="1"/>
          <p:nvPr/>
        </p:nvSpPr>
        <p:spPr>
          <a:xfrm>
            <a:off x="2353969" y="8385765"/>
            <a:ext cx="130956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nên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49524A-4CCC-45BE-9857-02590B4EE60D}"/>
              </a:ext>
            </a:extLst>
          </p:cNvPr>
          <p:cNvSpPr/>
          <p:nvPr/>
        </p:nvSpPr>
        <p:spPr>
          <a:xfrm>
            <a:off x="2016874" y="7226465"/>
            <a:ext cx="809806" cy="8055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6" grpId="0"/>
      <p:bldP spid="47" grpId="0"/>
      <p:bldP spid="48" grpId="0"/>
      <p:bldP spid="49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1">
            <a:extLst>
              <a:ext uri="{FF2B5EF4-FFF2-40B4-BE49-F238E27FC236}">
                <a16:creationId xmlns:a16="http://schemas.microsoft.com/office/drawing/2014/main" id="{A3EF7070-6B10-9AFC-1B47-C1EB26D2EE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8288001" cy="1046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34E48-DFC0-012D-EA29-AD5FEF409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167" y="1437736"/>
            <a:ext cx="10617104" cy="555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4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0E0628-638C-4687-BD6D-632F9A028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17558" y="476812"/>
            <a:ext cx="15773400" cy="198834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“AI NHANH AI ĐÚNG”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690722C-D547-47D0-B170-5460B608BD7D}"/>
              </a:ext>
            </a:extLst>
          </p:cNvPr>
          <p:cNvSpPr txBox="1">
            <a:spLocks/>
          </p:cNvSpPr>
          <p:nvPr/>
        </p:nvSpPr>
        <p:spPr bwMode="auto">
          <a:xfrm>
            <a:off x="457200" y="2160064"/>
            <a:ext cx="18070644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68580" rIns="137160" bIns="68580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20000"/>
              </a:spcBef>
              <a:buClr>
                <a:srgbClr val="4472C4"/>
              </a:buClr>
              <a:buSzPct val="100000"/>
            </a:pPr>
            <a:r>
              <a:rPr lang="vi-VN" altLang="en-US" sz="4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biểu nào sau đây </a:t>
            </a:r>
            <a:r>
              <a:rPr lang="en-US" altLang="en-US" sz="4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4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4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2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D46014-3ECA-4A7F-945F-2811A24EF870}"/>
              </a:ext>
            </a:extLst>
          </p:cNvPr>
          <p:cNvSpPr txBox="1"/>
          <p:nvPr/>
        </p:nvSpPr>
        <p:spPr>
          <a:xfrm>
            <a:off x="730946" y="3341164"/>
            <a:ext cx="16661314" cy="1431161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lvl="0" algn="just"/>
            <a:r>
              <a:rPr lang="en-US" sz="4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</a:t>
            </a:r>
            <a:r>
              <a:rPr lang="vi-VN" sz="4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vi-VN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chia sẻ thông tin bằng cách sao chép tệp vào usb rồi chuyển cho người cần</a:t>
            </a:r>
            <a:endParaRPr lang="en-US" sz="4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D46014-3ECA-4A7F-945F-2811A24EF870}"/>
              </a:ext>
            </a:extLst>
          </p:cNvPr>
          <p:cNvSpPr txBox="1"/>
          <p:nvPr/>
        </p:nvSpPr>
        <p:spPr>
          <a:xfrm>
            <a:off x="730946" y="4772325"/>
            <a:ext cx="16661314" cy="1431161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lvl="0"/>
            <a:r>
              <a:rPr lang="en-US" sz="4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4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vi-VN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kết nối USB vào </a:t>
            </a:r>
            <a:r>
              <a:rPr lang="vi-VN" sz="4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4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</a:t>
            </a:r>
            <a:r>
              <a:rPr lang="en-US" sz="4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sẽ coi </a:t>
            </a:r>
            <a:r>
              <a:rPr lang="en-US" sz="4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vi-VN" sz="4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vi-VN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một ổ </a:t>
            </a:r>
            <a:r>
              <a:rPr lang="vi-VN" sz="4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4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D46014-3ECA-4A7F-945F-2811A24EF870}"/>
              </a:ext>
            </a:extLst>
          </p:cNvPr>
          <p:cNvSpPr txBox="1"/>
          <p:nvPr/>
        </p:nvSpPr>
        <p:spPr>
          <a:xfrm>
            <a:off x="730946" y="6188431"/>
            <a:ext cx="16661314" cy="784830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lvl="0"/>
            <a:r>
              <a:rPr lang="en-US" sz="4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</a:t>
            </a:r>
            <a:r>
              <a:rPr lang="vi-VN" sz="4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vi-VN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sao chép </a:t>
            </a:r>
            <a:r>
              <a:rPr lang="vi-VN" sz="4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4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4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ngắt kết nối USB khỏi máy tính đúng </a:t>
            </a:r>
            <a:r>
              <a:rPr lang="vi-VN" sz="4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D46014-3ECA-4A7F-945F-2811A24EF870}"/>
              </a:ext>
            </a:extLst>
          </p:cNvPr>
          <p:cNvSpPr txBox="1"/>
          <p:nvPr/>
        </p:nvSpPr>
        <p:spPr>
          <a:xfrm>
            <a:off x="730946" y="7046945"/>
            <a:ext cx="16661314" cy="784830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lvl="0"/>
            <a:r>
              <a:rPr lang="en-US" sz="4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en-US" sz="4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4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USB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53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1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0E0628-638C-4687-BD6D-632F9A028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917558" y="476812"/>
            <a:ext cx="15773400" cy="1988344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“AI NHANH AI ĐÚNG”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690722C-D547-47D0-B170-5460B608BD7D}"/>
              </a:ext>
            </a:extLst>
          </p:cNvPr>
          <p:cNvSpPr txBox="1">
            <a:spLocks/>
          </p:cNvSpPr>
          <p:nvPr/>
        </p:nvSpPr>
        <p:spPr bwMode="auto">
          <a:xfrm>
            <a:off x="457200" y="2160064"/>
            <a:ext cx="18070644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68580" rIns="137160" bIns="68580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20000"/>
              </a:spcBef>
              <a:buClr>
                <a:srgbClr val="4472C4"/>
              </a:buClr>
              <a:buSzPct val="100000"/>
            </a:pPr>
            <a:r>
              <a:rPr lang="vi-VN" altLang="en-US" sz="4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điền các cụm từ </a:t>
            </a:r>
            <a:r>
              <a:rPr lang="vi-VN" altLang="en-US" sz="4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4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4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vi-VN" altLang="en-US" sz="4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4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4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altLang="en-US" sz="4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4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trữ </a:t>
            </a:r>
            <a:r>
              <a:rPr lang="vi-VN" altLang="en-US" sz="4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chỗ chấm cho đúng</a:t>
            </a:r>
            <a:endParaRPr lang="en-US" altLang="en-US" sz="42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D46014-3ECA-4A7F-945F-2811A24EF870}"/>
              </a:ext>
            </a:extLst>
          </p:cNvPr>
          <p:cNvSpPr txBox="1"/>
          <p:nvPr/>
        </p:nvSpPr>
        <p:spPr>
          <a:xfrm>
            <a:off x="730946" y="3341164"/>
            <a:ext cx="16661314" cy="1615827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lvl="0" algn="just"/>
            <a:r>
              <a:rPr lang="en-US" sz="4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cần 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r>
              <a:rPr lang="vi-VN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vi-VN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</a:t>
            </a:r>
            <a:r>
              <a:rPr lang="vi-VN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để hoàn thành công việc </a:t>
            </a:r>
            <a:r>
              <a:rPr lang="vi-VN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D46014-3ECA-4A7F-945F-2811A24EF870}"/>
              </a:ext>
            </a:extLst>
          </p:cNvPr>
          <p:cNvSpPr txBox="1"/>
          <p:nvPr/>
        </p:nvSpPr>
        <p:spPr>
          <a:xfrm>
            <a:off x="730946" y="5582481"/>
            <a:ext cx="16661314" cy="1492716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lvl="0"/>
            <a:r>
              <a:rPr lang="en-US" sz="4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nhiều cách để chia sẻ thông </a:t>
            </a:r>
            <a:r>
              <a:rPr lang="vi-VN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v</a:t>
            </a:r>
            <a:r>
              <a:rPr lang="vi-VN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 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 gửi qua 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r>
              <a:rPr lang="vi-VN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các thiết bị 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</a:t>
            </a:r>
            <a:r>
              <a:rPr lang="vi-VN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động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690722C-D547-47D0-B170-5460B608BD7D}"/>
              </a:ext>
            </a:extLst>
          </p:cNvPr>
          <p:cNvSpPr txBox="1">
            <a:spLocks/>
          </p:cNvSpPr>
          <p:nvPr/>
        </p:nvSpPr>
        <p:spPr bwMode="auto">
          <a:xfrm>
            <a:off x="5061857" y="3341164"/>
            <a:ext cx="2211355" cy="83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68580" rIns="137160" bIns="68580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20000"/>
              </a:spcBef>
              <a:buClr>
                <a:srgbClr val="4472C4"/>
              </a:buClr>
              <a:buSzPct val="100000"/>
            </a:pPr>
            <a:r>
              <a:rPr lang="vi-VN" altLang="en-US" sz="4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tác</a:t>
            </a:r>
            <a:endParaRPr lang="en-US" altLang="en-US" sz="42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690722C-D547-47D0-B170-5460B608BD7D}"/>
              </a:ext>
            </a:extLst>
          </p:cNvPr>
          <p:cNvSpPr txBox="1">
            <a:spLocks/>
          </p:cNvSpPr>
          <p:nvPr/>
        </p:nvSpPr>
        <p:spPr bwMode="auto">
          <a:xfrm>
            <a:off x="8536134" y="3380779"/>
            <a:ext cx="19127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68580" rIns="137160" bIns="68580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20000"/>
              </a:spcBef>
              <a:buClr>
                <a:srgbClr val="4472C4"/>
              </a:buClr>
              <a:buSzPct val="100000"/>
            </a:pPr>
            <a:r>
              <a:rPr lang="vi-VN" altLang="en-US" sz="4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</a:t>
            </a:r>
            <a:endParaRPr lang="en-US" altLang="en-US" sz="42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690722C-D547-47D0-B170-5460B608BD7D}"/>
              </a:ext>
            </a:extLst>
          </p:cNvPr>
          <p:cNvSpPr txBox="1">
            <a:spLocks/>
          </p:cNvSpPr>
          <p:nvPr/>
        </p:nvSpPr>
        <p:spPr bwMode="auto">
          <a:xfrm>
            <a:off x="12910043" y="5486284"/>
            <a:ext cx="163285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68580" rIns="137160" bIns="68580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20000"/>
              </a:spcBef>
              <a:buClr>
                <a:srgbClr val="4472C4"/>
              </a:buClr>
              <a:buSzPct val="100000"/>
            </a:pPr>
            <a:r>
              <a:rPr lang="vi-VN" altLang="en-US" sz="4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endParaRPr lang="en-US" altLang="en-US" sz="42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690722C-D547-47D0-B170-5460B608BD7D}"/>
              </a:ext>
            </a:extLst>
          </p:cNvPr>
          <p:cNvSpPr txBox="1">
            <a:spLocks/>
          </p:cNvSpPr>
          <p:nvPr/>
        </p:nvSpPr>
        <p:spPr bwMode="auto">
          <a:xfrm>
            <a:off x="5207648" y="6173031"/>
            <a:ext cx="208072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60" tIns="68580" rIns="137160" bIns="68580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20000"/>
              </a:spcBef>
              <a:buClr>
                <a:srgbClr val="4472C4"/>
              </a:buClr>
              <a:buSzPct val="100000"/>
            </a:pPr>
            <a:r>
              <a:rPr lang="vi-VN" altLang="en-US" sz="4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trữ</a:t>
            </a:r>
            <a:endParaRPr lang="en-US" altLang="en-US" sz="42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69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B9D5E-5DAA-4ED8-A477-9FC3FF3D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31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B2BA37-17C4-4552-9FC4-5BF272E1495C}"/>
              </a:ext>
            </a:extLst>
          </p:cNvPr>
          <p:cNvSpPr txBox="1"/>
          <p:nvPr/>
        </p:nvSpPr>
        <p:spPr>
          <a:xfrm>
            <a:off x="4114800" y="473378"/>
            <a:ext cx="12001500" cy="784830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ctr">
              <a:defRPr/>
            </a:pPr>
            <a:r>
              <a:rPr lang="vi-VN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</a:t>
            </a:r>
            <a:r>
              <a:rPr lang="vi-VN" sz="4200" b="1" dirty="0" smtClean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ngày </a:t>
            </a:r>
            <a:r>
              <a:rPr lang="en-US" sz="4200" b="1" dirty="0" smtClean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lang="vi-VN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lang="en-US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lang="vi-VN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236EF04A-1C2B-4ED5-A8F2-A199D3D2E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535" y="1379890"/>
            <a:ext cx="92583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altLang="en-US" sz="4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4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325E99-8D03-402E-8158-E4682241AF5E}"/>
              </a:ext>
            </a:extLst>
          </p:cNvPr>
          <p:cNvSpPr/>
          <p:nvPr/>
        </p:nvSpPr>
        <p:spPr>
          <a:xfrm>
            <a:off x="1885950" y="3366452"/>
            <a:ext cx="16103470" cy="2908414"/>
          </a:xfrm>
          <a:prstGeom prst="rect">
            <a:avLst/>
          </a:prstGeom>
          <a:noFill/>
        </p:spPr>
        <p:txBody>
          <a:bodyPr wrap="square" lIns="137079" tIns="68543" rIns="137079" bIns="68543">
            <a:spAutoFit/>
          </a:bodyPr>
          <a:lstStyle/>
          <a:p>
            <a:pPr lvl="0" algn="ctr"/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CHỦ ĐỀ 3. TỔ CHỨC LƯU TRỮ, </a:t>
            </a:r>
          </a:p>
          <a:p>
            <a:pPr lvl="0" algn="ctr"/>
            <a:r>
              <a:rPr lang="vi-VN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Paytone One"/>
              </a:rPr>
              <a:t>TÌM KIẾM VÀ TRAO ĐỔI THÔNG TIN</a:t>
            </a:r>
            <a:endParaRPr lang="vi-VN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60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B3F36DA1-BF7F-4E43-924C-B8D1AE60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49" y="5569551"/>
            <a:ext cx="16604991" cy="224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79" tIns="68543" rIns="137079" bIns="68543">
            <a:spAutoFit/>
          </a:bodyPr>
          <a:lstStyle/>
          <a:p>
            <a:pPr algn="ctr">
              <a:lnSpc>
                <a:spcPct val="119003"/>
              </a:lnSpc>
            </a:pPr>
            <a:r>
              <a:rPr lang="vi-VN" sz="6000" b="1" dirty="0" smtClean="0">
                <a:solidFill>
                  <a:srgbClr val="0000CC"/>
                </a:solidFill>
                <a:latin typeface="+mj-lt"/>
              </a:rPr>
              <a:t>BÀI 3: TÌM KIẾM THÔNG TIN TRONG GIẢI QUYẾT VẤN ĐỀ</a:t>
            </a:r>
            <a:r>
              <a:rPr lang="en-US" sz="6000" b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(TIẾT 1)</a:t>
            </a:r>
            <a:endParaRPr lang="vi-VN" sz="6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92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>
            <a:extLst>
              <a:ext uri="{FF2B5EF4-FFF2-40B4-BE49-F238E27FC236}">
                <a16:creationId xmlns:a16="http://schemas.microsoft.com/office/drawing/2014/main" id="{5D7FE581-5D6B-AFFA-52EC-D7ADD99B5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883" y="-57149"/>
            <a:ext cx="18288000" cy="1031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-5493546" y="-26194"/>
            <a:ext cx="10891841" cy="10287002"/>
            <a:chOff x="-2222500" y="1600200"/>
            <a:chExt cx="4770438" cy="4824413"/>
          </a:xfrm>
        </p:grpSpPr>
        <p:sp>
          <p:nvSpPr>
            <p:cNvPr id="15" name="AutoShape 41"/>
            <p:cNvSpPr>
              <a:spLocks noChangeArrowheads="1"/>
            </p:cNvSpPr>
            <p:nvPr/>
          </p:nvSpPr>
          <p:spPr bwMode="ltGray">
            <a:xfrm rot="5400000">
              <a:off x="-2249488" y="1627188"/>
              <a:ext cx="4824413" cy="47704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2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0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6" name="AutoShape 42"/>
            <p:cNvSpPr>
              <a:spLocks noChangeArrowheads="1"/>
            </p:cNvSpPr>
            <p:nvPr/>
          </p:nvSpPr>
          <p:spPr bwMode="ltGray">
            <a:xfrm rot="5400000" flipH="1">
              <a:off x="-1844208" y="2062571"/>
              <a:ext cx="4032628" cy="3929823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AutoShape 42"/>
            <p:cNvSpPr>
              <a:spLocks noChangeArrowheads="1"/>
            </p:cNvSpPr>
            <p:nvPr/>
          </p:nvSpPr>
          <p:spPr bwMode="ltGray">
            <a:xfrm rot="5400000" flipH="1">
              <a:off x="-1602907" y="2255488"/>
              <a:ext cx="3506669" cy="3501256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-731043" y="4980551"/>
            <a:ext cx="5874545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079" tIns="68543" rIns="137079" bIns="6854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600" b="1" dirty="0">
                <a:solidFill>
                  <a:srgbClr val="FF0066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MỤC TIÊU</a:t>
            </a:r>
            <a:endParaRPr lang="en-US" altLang="en-US" sz="6600" b="1" dirty="0">
              <a:solidFill>
                <a:srgbClr val="FF0066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343402" y="3657616"/>
            <a:ext cx="13830300" cy="2046350"/>
            <a:chOff x="2904687" y="2243621"/>
            <a:chExt cx="8580963" cy="908655"/>
          </a:xfrm>
        </p:grpSpPr>
        <p:sp>
          <p:nvSpPr>
            <p:cNvPr id="19" name="Oval 18"/>
            <p:cNvSpPr/>
            <p:nvPr/>
          </p:nvSpPr>
          <p:spPr>
            <a:xfrm>
              <a:off x="2904687" y="2374232"/>
              <a:ext cx="687734" cy="6104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48" name="Chevron 47"/>
            <p:cNvSpPr/>
            <p:nvPr/>
          </p:nvSpPr>
          <p:spPr>
            <a:xfrm>
              <a:off x="3542942" y="2392199"/>
              <a:ext cx="299719" cy="610448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AutoShape 47"/>
            <p:cNvSpPr>
              <a:spLocks noChangeArrowheads="1"/>
            </p:cNvSpPr>
            <p:nvPr/>
          </p:nvSpPr>
          <p:spPr bwMode="gray">
            <a:xfrm>
              <a:off x="3810056" y="2243621"/>
              <a:ext cx="7675594" cy="908655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889204" y="5998578"/>
            <a:ext cx="13499621" cy="2046350"/>
            <a:chOff x="3021825" y="2309513"/>
            <a:chExt cx="7755655" cy="716493"/>
          </a:xfrm>
        </p:grpSpPr>
        <p:sp>
          <p:nvSpPr>
            <p:cNvPr id="64" name="Oval 63"/>
            <p:cNvSpPr/>
            <p:nvPr/>
          </p:nvSpPr>
          <p:spPr>
            <a:xfrm>
              <a:off x="3021825" y="2346715"/>
              <a:ext cx="687734" cy="5205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65" name="Chevron 64"/>
            <p:cNvSpPr/>
            <p:nvPr/>
          </p:nvSpPr>
          <p:spPr>
            <a:xfrm>
              <a:off x="3709558" y="2392199"/>
              <a:ext cx="294590" cy="45789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AutoShape 47"/>
            <p:cNvSpPr>
              <a:spLocks noChangeArrowheads="1"/>
            </p:cNvSpPr>
            <p:nvPr/>
          </p:nvSpPr>
          <p:spPr bwMode="gray">
            <a:xfrm>
              <a:off x="3983208" y="2309513"/>
              <a:ext cx="6794272" cy="716493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9">
            <a:extLst>
              <a:ext uri="{FF2B5EF4-FFF2-40B4-BE49-F238E27FC236}">
                <a16:creationId xmlns:a16="http://schemas.microsoft.com/office/drawing/2014/main" id="{FC79FD3C-BC0B-8409-BF68-9AA76702F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1" y="1654954"/>
            <a:ext cx="13799125" cy="149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79" tIns="68543" rIns="137079" bIns="68543">
            <a:spAutoFit/>
          </a:bodyPr>
          <a:lstStyle/>
          <a:p>
            <a:pPr algn="ctr">
              <a:spcBef>
                <a:spcPct val="0"/>
              </a:spcBef>
            </a:pPr>
            <a:r>
              <a:rPr lang="vi-VN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3: TÌM KIẾM THÔNG TIN TRONG GIẢI QUYẾT VẤN ĐỀ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</a:t>
            </a:r>
            <a:r>
              <a:rPr lang="en-US" altLang="en-US" sz="4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en-US" altLang="en-US" sz="4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C873B5-5CCD-2C4C-F00E-192DFF407078}"/>
              </a:ext>
            </a:extLst>
          </p:cNvPr>
          <p:cNvSpPr txBox="1"/>
          <p:nvPr/>
        </p:nvSpPr>
        <p:spPr>
          <a:xfrm>
            <a:off x="4914900" y="114300"/>
            <a:ext cx="12001500" cy="784830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ctr">
              <a:defRPr/>
            </a:pPr>
            <a:r>
              <a:rPr lang="vi-VN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      </a:t>
            </a:r>
            <a:r>
              <a:rPr lang="vi-VN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ngày </a:t>
            </a:r>
            <a:r>
              <a:rPr lang="en-US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lang="vi-VN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tháng </a:t>
            </a:r>
            <a:r>
              <a:rPr lang="en-US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  </a:t>
            </a:r>
            <a:r>
              <a:rPr lang="vi-VN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4200" b="1" dirty="0">
                <a:latin typeface="+mj-lt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AB2B02D3-7DEA-1506-CF20-EC2D68FA8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815370"/>
            <a:ext cx="92583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079" tIns="68543" rIns="137079" bIns="68543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altLang="en-US" sz="4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4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4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B8DA7B-D710-41B0-E62A-166F60A110B2}"/>
              </a:ext>
            </a:extLst>
          </p:cNvPr>
          <p:cNvSpPr txBox="1"/>
          <p:nvPr/>
        </p:nvSpPr>
        <p:spPr>
          <a:xfrm>
            <a:off x="6379374" y="3671858"/>
            <a:ext cx="11337128" cy="2077417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just"/>
            <a:r>
              <a:rPr lang="vi-VN" sz="4200" b="1" dirty="0">
                <a:latin typeface="+mj-lt"/>
              </a:rPr>
              <a:t>Định giải thích được sự cần thiết tầm quan trọng của việc thu thập và tìm kiếm thông tin trong giải quyết vấn </a:t>
            </a:r>
            <a:r>
              <a:rPr lang="vi-VN" sz="4200" b="1" dirty="0" smtClean="0">
                <a:latin typeface="+mj-lt"/>
              </a:rPr>
              <a:t>đề</a:t>
            </a:r>
            <a:r>
              <a:rPr lang="en-US" sz="4200" b="1" dirty="0" smtClean="0">
                <a:latin typeface="+mj-lt"/>
              </a:rPr>
              <a:t>.</a:t>
            </a:r>
            <a:endParaRPr lang="en-US" sz="4200" b="1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26696F-291A-60CA-3B52-E70E4C8276E5}"/>
              </a:ext>
            </a:extLst>
          </p:cNvPr>
          <p:cNvSpPr txBox="1"/>
          <p:nvPr/>
        </p:nvSpPr>
        <p:spPr>
          <a:xfrm>
            <a:off x="6450173" y="6220438"/>
            <a:ext cx="10448520" cy="1431161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just"/>
            <a:r>
              <a:rPr lang="vi-VN" sz="4200" dirty="0" smtClean="0">
                <a:latin typeface="+mj-lt"/>
              </a:rPr>
              <a:t> </a:t>
            </a:r>
            <a:r>
              <a:rPr lang="vi-VN" sz="4200" b="1" dirty="0">
                <a:latin typeface="+mj-lt"/>
              </a:rPr>
              <a:t>Tìm kiếm và chọn được thông tin phù hợp với vấn đề cần giải quyết</a:t>
            </a:r>
            <a:endParaRPr lang="en-US" sz="4200" b="1" dirty="0"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566585" y="8214458"/>
            <a:ext cx="14332108" cy="2046350"/>
            <a:chOff x="3021825" y="2309513"/>
            <a:chExt cx="7755655" cy="716493"/>
          </a:xfrm>
        </p:grpSpPr>
        <p:sp>
          <p:nvSpPr>
            <p:cNvPr id="22" name="Oval 21"/>
            <p:cNvSpPr/>
            <p:nvPr/>
          </p:nvSpPr>
          <p:spPr>
            <a:xfrm>
              <a:off x="3021825" y="2346715"/>
              <a:ext cx="687734" cy="5205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23" name="Chevron 22"/>
            <p:cNvSpPr/>
            <p:nvPr/>
          </p:nvSpPr>
          <p:spPr>
            <a:xfrm>
              <a:off x="3709558" y="2392199"/>
              <a:ext cx="294590" cy="457894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AutoShape 47"/>
            <p:cNvSpPr>
              <a:spLocks noChangeArrowheads="1"/>
            </p:cNvSpPr>
            <p:nvPr/>
          </p:nvSpPr>
          <p:spPr bwMode="gray">
            <a:xfrm>
              <a:off x="3983208" y="2309513"/>
              <a:ext cx="6794272" cy="716493"/>
            </a:xfrm>
            <a:prstGeom prst="roundRect">
              <a:avLst>
                <a:gd name="adj" fmla="val 50000"/>
              </a:avLst>
            </a:prstGeom>
            <a:ln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sz="4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526696F-291A-60CA-3B52-E70E4C8276E5}"/>
              </a:ext>
            </a:extLst>
          </p:cNvPr>
          <p:cNvSpPr txBox="1"/>
          <p:nvPr/>
        </p:nvSpPr>
        <p:spPr>
          <a:xfrm>
            <a:off x="5337623" y="8522052"/>
            <a:ext cx="10448520" cy="1431161"/>
          </a:xfrm>
          <a:prstGeom prst="rect">
            <a:avLst/>
          </a:prstGeom>
          <a:noFill/>
        </p:spPr>
        <p:txBody>
          <a:bodyPr wrap="square" lIns="137079" tIns="68543" rIns="137079" bIns="68543" rtlCol="0">
            <a:spAutoFit/>
          </a:bodyPr>
          <a:lstStyle/>
          <a:p>
            <a:pPr algn="just"/>
            <a:r>
              <a:rPr lang="vi-VN" sz="4200" dirty="0" smtClean="0">
                <a:latin typeface="+mj-lt"/>
              </a:rPr>
              <a:t> </a:t>
            </a:r>
            <a:r>
              <a:rPr lang="vi-VN" sz="4200" b="1" dirty="0">
                <a:latin typeface="+mj-lt"/>
              </a:rPr>
              <a:t>T</a:t>
            </a:r>
            <a:r>
              <a:rPr lang="vi-VN" sz="4200" b="1" dirty="0" smtClean="0">
                <a:latin typeface="+mj-lt"/>
              </a:rPr>
              <a:t>hể </a:t>
            </a:r>
            <a:r>
              <a:rPr lang="vi-VN" sz="4200" b="1" dirty="0">
                <a:latin typeface="+mj-lt"/>
              </a:rPr>
              <a:t>hiện được sự hợp tác với người khác để giải quyết vấn đề cụ thể</a:t>
            </a:r>
            <a:endParaRPr lang="en-US" sz="4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99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5" grpId="0"/>
      <p:bldP spid="6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1133470"/>
            <a:ext cx="17030279" cy="8355926"/>
            <a:chOff x="0" y="329912"/>
            <a:chExt cx="22707039" cy="11141234"/>
          </a:xfrm>
        </p:grpSpPr>
        <p:sp>
          <p:nvSpPr>
            <p:cNvPr id="114" name="Google Shape;114;p14"/>
            <p:cNvSpPr txBox="1"/>
            <p:nvPr/>
          </p:nvSpPr>
          <p:spPr>
            <a:xfrm>
              <a:off x="8494280" y="329912"/>
              <a:ext cx="5718477" cy="60483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" name="Google Shape;115;p14"/>
            <p:cNvGrpSpPr/>
            <p:nvPr/>
          </p:nvGrpSpPr>
          <p:grpSpPr>
            <a:xfrm>
              <a:off x="0" y="412858"/>
              <a:ext cx="22707039" cy="11058288"/>
              <a:chOff x="0" y="-569540"/>
              <a:chExt cx="4485341" cy="218435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-569540"/>
                <a:ext cx="4485341" cy="218435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0" name="Google Shape;120;p14"/>
            <p:cNvSpPr txBox="1"/>
            <p:nvPr/>
          </p:nvSpPr>
          <p:spPr>
            <a:xfrm>
              <a:off x="8568648" y="412860"/>
              <a:ext cx="5569743" cy="58910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4EA92106-EDEF-422A-B685-8C2BD2F117E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71138" y="1721973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id="{E3E8C3B1-4437-4EC8-97B1-0E0FD9B3592C}"/>
              </a:ext>
            </a:extLst>
          </p:cNvPr>
          <p:cNvSpPr txBox="1"/>
          <p:nvPr/>
        </p:nvSpPr>
        <p:spPr>
          <a:xfrm>
            <a:off x="1588702" y="1754859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solidFill>
                  <a:srgbClr val="0000CC"/>
                </a:solidFill>
                <a:latin typeface="Paytone One"/>
                <a:sym typeface="Paytone One"/>
              </a:rPr>
              <a:t>Khởi</a:t>
            </a:r>
            <a:r>
              <a:rPr lang="vi-VN" sz="4500" dirty="0">
                <a:solidFill>
                  <a:srgbClr val="0000CC"/>
                </a:solidFill>
                <a:latin typeface="Paytone One"/>
                <a:sym typeface="Paytone One"/>
              </a:rPr>
              <a:t> </a:t>
            </a:r>
            <a:r>
              <a:rPr lang="vi-VN" sz="4500" dirty="0" err="1">
                <a:solidFill>
                  <a:srgbClr val="0000CC"/>
                </a:solidFill>
                <a:latin typeface="Paytone One"/>
                <a:sym typeface="Paytone One"/>
              </a:rPr>
              <a:t>động</a:t>
            </a:r>
            <a:endParaRPr dirty="0">
              <a:solidFill>
                <a:srgbClr val="0000CC"/>
              </a:solidFill>
            </a:endParaRPr>
          </a:p>
        </p:txBody>
      </p:sp>
      <p:sp>
        <p:nvSpPr>
          <p:cNvPr id="32" name="Google Shape;124;p14">
            <a:extLst>
              <a:ext uri="{FF2B5EF4-FFF2-40B4-BE49-F238E27FC236}">
                <a16:creationId xmlns:a16="http://schemas.microsoft.com/office/drawing/2014/main" id="{95F8C48F-3622-439B-B6EB-7F09ED4F2ADA}"/>
              </a:ext>
            </a:extLst>
          </p:cNvPr>
          <p:cNvSpPr txBox="1"/>
          <p:nvPr/>
        </p:nvSpPr>
        <p:spPr>
          <a:xfrm>
            <a:off x="1447799" y="3044223"/>
            <a:ext cx="15392400" cy="525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4000" dirty="0">
                <a:latin typeface="+mj-lt"/>
              </a:rPr>
              <a:t>Ba </a:t>
            </a:r>
            <a:r>
              <a:rPr lang="vi-VN" sz="4000" dirty="0" err="1">
                <a:latin typeface="+mj-lt"/>
              </a:rPr>
              <a:t>bạn</a:t>
            </a:r>
            <a:r>
              <a:rPr lang="vi-VN" sz="4000" dirty="0">
                <a:latin typeface="+mj-lt"/>
              </a:rPr>
              <a:t> An, Minh, </a:t>
            </a:r>
            <a:r>
              <a:rPr lang="vi-VN" sz="4000" dirty="0" err="1">
                <a:latin typeface="+mj-lt"/>
              </a:rPr>
              <a:t>và</a:t>
            </a:r>
            <a:r>
              <a:rPr lang="vi-VN" sz="4000" dirty="0">
                <a:latin typeface="+mj-lt"/>
              </a:rPr>
              <a:t> Khoa </a:t>
            </a:r>
            <a:r>
              <a:rPr lang="vi-VN" sz="4000" dirty="0" err="1">
                <a:latin typeface="+mj-lt"/>
              </a:rPr>
              <a:t>đều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có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một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kỳ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nghỉ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hè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đáng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nhớ</a:t>
            </a:r>
            <a:r>
              <a:rPr lang="vi-VN" sz="4000" dirty="0">
                <a:latin typeface="+mj-lt"/>
              </a:rPr>
              <a:t>. An </a:t>
            </a:r>
            <a:r>
              <a:rPr lang="vi-VN" sz="4000" dirty="0" err="1">
                <a:latin typeface="+mj-lt"/>
              </a:rPr>
              <a:t>thưởng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thức</a:t>
            </a:r>
            <a:r>
              <a:rPr lang="vi-VN" sz="4000" dirty="0">
                <a:latin typeface="+mj-lt"/>
              </a:rPr>
              <a:t> Nha Trang, Khoa </a:t>
            </a:r>
            <a:r>
              <a:rPr lang="vi-VN" sz="4000" dirty="0" err="1">
                <a:latin typeface="+mj-lt"/>
              </a:rPr>
              <a:t>khám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phá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Đà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Lạt</a:t>
            </a:r>
            <a:r>
              <a:rPr lang="vi-VN" sz="4000" dirty="0">
                <a:latin typeface="+mj-lt"/>
              </a:rPr>
              <a:t>, Minh </a:t>
            </a:r>
            <a:r>
              <a:rPr lang="vi-VN" sz="4000" dirty="0" err="1">
                <a:latin typeface="+mj-lt"/>
              </a:rPr>
              <a:t>trải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nghiệm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cuộc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sống</a:t>
            </a:r>
            <a:r>
              <a:rPr lang="vi-VN" sz="4000" dirty="0">
                <a:latin typeface="+mj-lt"/>
              </a:rPr>
              <a:t> ở </a:t>
            </a:r>
            <a:r>
              <a:rPr lang="vi-VN" sz="4000" dirty="0" err="1">
                <a:latin typeface="+mj-lt"/>
              </a:rPr>
              <a:t>Úc</a:t>
            </a:r>
            <a:r>
              <a:rPr lang="vi-VN" sz="4000" dirty="0">
                <a:latin typeface="+mj-lt"/>
              </a:rPr>
              <a:t>. </a:t>
            </a:r>
            <a:r>
              <a:rPr lang="vi-VN" sz="4000" dirty="0" err="1">
                <a:latin typeface="+mj-lt"/>
              </a:rPr>
              <a:t>Họ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chuẩn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bị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kỹ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lưỡng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với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đầy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đủ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đồ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dùng</a:t>
            </a:r>
            <a:r>
              <a:rPr lang="vi-VN" sz="4000" dirty="0">
                <a:latin typeface="+mj-lt"/>
              </a:rPr>
              <a:t> như </a:t>
            </a:r>
            <a:r>
              <a:rPr lang="vi-VN" sz="4000" dirty="0" err="1">
                <a:latin typeface="+mj-lt"/>
              </a:rPr>
              <a:t>quần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áo</a:t>
            </a:r>
            <a:r>
              <a:rPr lang="vi-VN" sz="4000" dirty="0">
                <a:latin typeface="+mj-lt"/>
              </a:rPr>
              <a:t> bơi, ô, </a:t>
            </a:r>
            <a:r>
              <a:rPr lang="vi-VN" sz="4000" dirty="0" err="1">
                <a:latin typeface="+mj-lt"/>
              </a:rPr>
              <a:t>kính</a:t>
            </a:r>
            <a:r>
              <a:rPr lang="vi-VN" sz="4000" dirty="0">
                <a:latin typeface="+mj-lt"/>
              </a:rPr>
              <a:t> bơi, kem </a:t>
            </a:r>
            <a:r>
              <a:rPr lang="vi-VN" sz="4000" dirty="0" err="1">
                <a:latin typeface="+mj-lt"/>
              </a:rPr>
              <a:t>chống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nắng</a:t>
            </a:r>
            <a:r>
              <a:rPr lang="vi-VN" sz="4000" dirty="0">
                <a:latin typeface="+mj-lt"/>
              </a:rPr>
              <a:t>. </a:t>
            </a:r>
            <a:r>
              <a:rPr lang="vi-VN" sz="4000" dirty="0" err="1">
                <a:latin typeface="+mj-lt"/>
              </a:rPr>
              <a:t>Cả</a:t>
            </a:r>
            <a:r>
              <a:rPr lang="vi-VN" sz="4000" dirty="0">
                <a:latin typeface="+mj-lt"/>
              </a:rPr>
              <a:t> ba </a:t>
            </a:r>
            <a:r>
              <a:rPr lang="vi-VN" sz="4000" dirty="0" err="1">
                <a:latin typeface="+mj-lt"/>
              </a:rPr>
              <a:t>đều</a:t>
            </a:r>
            <a:r>
              <a:rPr lang="vi-VN" sz="4000" dirty="0">
                <a:latin typeface="+mj-lt"/>
              </a:rPr>
              <a:t> hy </a:t>
            </a:r>
            <a:r>
              <a:rPr lang="vi-VN" sz="4000" dirty="0" err="1">
                <a:latin typeface="+mj-lt"/>
              </a:rPr>
              <a:t>vọng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tận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hưởng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chuyến</a:t>
            </a:r>
            <a:r>
              <a:rPr lang="vi-VN" sz="4000" dirty="0">
                <a:latin typeface="+mj-lt"/>
              </a:rPr>
              <a:t> đi </a:t>
            </a:r>
            <a:r>
              <a:rPr lang="vi-VN" sz="4000" dirty="0" err="1">
                <a:latin typeface="+mj-lt"/>
              </a:rPr>
              <a:t>thú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vị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và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học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được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nhiều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bài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học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từ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trải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nghiệm</a:t>
            </a:r>
            <a:r>
              <a:rPr lang="vi-VN" sz="4000" dirty="0">
                <a:latin typeface="+mj-lt"/>
              </a:rPr>
              <a:t> </a:t>
            </a:r>
            <a:r>
              <a:rPr lang="vi-VN" sz="4000" dirty="0" err="1">
                <a:latin typeface="+mj-lt"/>
              </a:rPr>
              <a:t>đó</a:t>
            </a:r>
            <a:r>
              <a:rPr lang="vi-VN" sz="4000" dirty="0">
                <a:latin typeface="+mj-lt"/>
              </a:rPr>
              <a:t>.</a:t>
            </a:r>
          </a:p>
          <a:p>
            <a:pPr lvl="0" algn="just">
              <a:lnSpc>
                <a:spcPct val="122010"/>
              </a:lnSpc>
            </a:pPr>
            <a:endParaRPr lang="vi-VN" sz="4000" dirty="0">
              <a:latin typeface="+mj-lt"/>
            </a:endParaRPr>
          </a:p>
          <a:p>
            <a:pPr lvl="0" algn="just">
              <a:lnSpc>
                <a:spcPct val="122010"/>
              </a:lnSpc>
            </a:pPr>
            <a:r>
              <a:rPr lang="vi-VN" sz="4000" b="1" dirty="0">
                <a:latin typeface="+mj-lt"/>
              </a:rPr>
              <a:t>Em </a:t>
            </a:r>
            <a:r>
              <a:rPr lang="vi-VN" sz="4000" b="1" dirty="0" err="1">
                <a:latin typeface="+mj-lt"/>
              </a:rPr>
              <a:t>hãy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đoán</a:t>
            </a:r>
            <a:r>
              <a:rPr lang="vi-VN" sz="4000" b="1" dirty="0">
                <a:latin typeface="+mj-lt"/>
              </a:rPr>
              <a:t> xem </a:t>
            </a:r>
            <a:r>
              <a:rPr lang="vi-VN" sz="4000" b="1" dirty="0" err="1">
                <a:latin typeface="+mj-lt"/>
              </a:rPr>
              <a:t>kì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nghỉ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hè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của</a:t>
            </a:r>
            <a:r>
              <a:rPr lang="vi-VN" sz="4000" b="1" dirty="0">
                <a:latin typeface="+mj-lt"/>
              </a:rPr>
              <a:t> ba </a:t>
            </a:r>
            <a:r>
              <a:rPr lang="vi-VN" sz="4000" b="1" dirty="0" err="1">
                <a:latin typeface="+mj-lt"/>
              </a:rPr>
              <a:t>bạn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có</a:t>
            </a:r>
            <a:r>
              <a:rPr lang="vi-VN" sz="4000" b="1" dirty="0">
                <a:latin typeface="+mj-lt"/>
              </a:rPr>
              <a:t> </a:t>
            </a:r>
            <a:r>
              <a:rPr lang="vi-VN" sz="4000" b="1" dirty="0" err="1">
                <a:latin typeface="+mj-lt"/>
              </a:rPr>
              <a:t>thành</a:t>
            </a:r>
            <a:r>
              <a:rPr lang="vi-VN" sz="4000" b="1" dirty="0">
                <a:latin typeface="+mj-lt"/>
              </a:rPr>
              <a:t> công không</a:t>
            </a:r>
            <a:r>
              <a:rPr lang="vi-VN" sz="4000" dirty="0">
                <a:latin typeface="+mj-lt"/>
              </a:rPr>
              <a:t>.</a:t>
            </a:r>
            <a:endParaRPr lang="vi-VN" sz="40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25" name="Google Shape;336;p21">
            <a:extLst>
              <a:ext uri="{FF2B5EF4-FFF2-40B4-BE49-F238E27FC236}">
                <a16:creationId xmlns:a16="http://schemas.microsoft.com/office/drawing/2014/main" id="{C99DCDDA-9DA7-4549-A5B7-CE0F975A9EF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5333120" y="491272"/>
            <a:ext cx="2326019" cy="166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artoon cats and flowers on a green background&#10;&#10;Description automatically generated">
            <a:extLst>
              <a:ext uri="{FF2B5EF4-FFF2-40B4-BE49-F238E27FC236}">
                <a16:creationId xmlns:a16="http://schemas.microsoft.com/office/drawing/2014/main" id="{6DEA34F8-7568-5453-CE3D-3ECFCC9B4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" y="0"/>
            <a:ext cx="18255341" cy="9913052"/>
          </a:xfrm>
          <a:prstGeom prst="rect">
            <a:avLst/>
          </a:prstGeom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75879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2612071" y="247532"/>
            <a:ext cx="1406412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b="1" dirty="0" smtClean="0">
                <a:solidFill>
                  <a:schemeClr val="tx1"/>
                </a:solidFill>
                <a:latin typeface="+mj-lt"/>
                <a:sym typeface="Paytone One"/>
              </a:rPr>
              <a:t>1. SỰ CẦN THIẾT, TẦM QUAN TRỌNG CỦA VIỆC THU THẬP, TÌM KIẾM THÔNG TIN</a:t>
            </a:r>
            <a:endParaRPr lang="vi-VN" sz="4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8" name="Google Shape;338;p21"/>
          <p:cNvSpPr txBox="1"/>
          <p:nvPr/>
        </p:nvSpPr>
        <p:spPr>
          <a:xfrm>
            <a:off x="977725" y="4022929"/>
            <a:ext cx="8385419" cy="197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+mj-lt"/>
              </a:rPr>
              <a:t>1. Nha Trang </a:t>
            </a:r>
            <a:r>
              <a:rPr lang="vi-VN" sz="3200" dirty="0" err="1">
                <a:latin typeface="+mj-lt"/>
              </a:rPr>
              <a:t>là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thành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phố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biển</a:t>
            </a:r>
            <a:r>
              <a:rPr lang="vi-VN" sz="3200" dirty="0">
                <a:latin typeface="+mj-lt"/>
              </a:rPr>
              <a:t>, </a:t>
            </a:r>
            <a:r>
              <a:rPr lang="vi-VN" sz="3200" dirty="0" err="1">
                <a:latin typeface="+mj-lt"/>
              </a:rPr>
              <a:t>thời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tiết</a:t>
            </a:r>
            <a:r>
              <a:rPr lang="vi-VN" sz="3200" dirty="0">
                <a:latin typeface="+mj-lt"/>
              </a:rPr>
              <a:t> quanh năm </a:t>
            </a:r>
            <a:r>
              <a:rPr lang="vi-VN" sz="3200" dirty="0" err="1">
                <a:latin typeface="+mj-lt"/>
              </a:rPr>
              <a:t>nắng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nóng</a:t>
            </a:r>
            <a:r>
              <a:rPr lang="vi-VN" sz="3200" dirty="0">
                <a:latin typeface="+mj-lt"/>
              </a:rPr>
              <a:t>. </a:t>
            </a:r>
            <a:r>
              <a:rPr lang="vi-VN" sz="3200" dirty="0" err="1">
                <a:latin typeface="+mj-lt"/>
              </a:rPr>
              <a:t>Với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những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gì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chuẩn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bị</a:t>
            </a:r>
            <a:r>
              <a:rPr lang="vi-VN" sz="3200" dirty="0">
                <a:latin typeface="+mj-lt"/>
              </a:rPr>
              <a:t>, An </a:t>
            </a:r>
            <a:r>
              <a:rPr lang="vi-VN" sz="3200" dirty="0" err="1">
                <a:latin typeface="+mj-lt"/>
              </a:rPr>
              <a:t>có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kì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nghỉ</a:t>
            </a:r>
            <a:r>
              <a:rPr lang="vi-VN" sz="3200" dirty="0">
                <a:latin typeface="+mj-lt"/>
              </a:rPr>
              <a:t> như </a:t>
            </a:r>
            <a:r>
              <a:rPr lang="vi-VN" sz="3200" dirty="0" err="1">
                <a:latin typeface="+mj-lt"/>
              </a:rPr>
              <a:t>thế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nào</a:t>
            </a:r>
            <a:r>
              <a:rPr lang="vi-VN" sz="3200" dirty="0">
                <a:latin typeface="+mj-lt"/>
              </a:rPr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B88FB95-539B-47F3-B47E-699616847A6F}"/>
              </a:ext>
            </a:extLst>
          </p:cNvPr>
          <p:cNvSpPr txBox="1"/>
          <p:nvPr/>
        </p:nvSpPr>
        <p:spPr>
          <a:xfrm>
            <a:off x="1390307" y="2869712"/>
            <a:ext cx="44934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98A5C4-95A3-4F81-AE62-7ED76D956342}"/>
              </a:ext>
            </a:extLst>
          </p:cNvPr>
          <p:cNvSpPr txBox="1"/>
          <p:nvPr/>
        </p:nvSpPr>
        <p:spPr>
          <a:xfrm>
            <a:off x="4070332" y="3037168"/>
            <a:ext cx="12246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38;p21">
            <a:extLst>
              <a:ext uri="{FF2B5EF4-FFF2-40B4-BE49-F238E27FC236}">
                <a16:creationId xmlns:a16="http://schemas.microsoft.com/office/drawing/2014/main" id="{36E724E3-0DF1-44C7-BA24-3A7AF62BF08A}"/>
              </a:ext>
            </a:extLst>
          </p:cNvPr>
          <p:cNvSpPr txBox="1"/>
          <p:nvPr/>
        </p:nvSpPr>
        <p:spPr>
          <a:xfrm>
            <a:off x="9930061" y="8407498"/>
            <a:ext cx="3981029" cy="577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i="1" dirty="0" err="1">
                <a:latin typeface="+mj-lt"/>
              </a:rPr>
              <a:t>Hình</a:t>
            </a:r>
            <a:r>
              <a:rPr lang="vi-VN" sz="2800" b="1" i="1" dirty="0">
                <a:latin typeface="+mj-lt"/>
              </a:rPr>
              <a:t> 15. </a:t>
            </a:r>
            <a:r>
              <a:rPr lang="vi-VN" sz="2800" b="1" i="1" dirty="0" err="1">
                <a:latin typeface="+mj-lt"/>
              </a:rPr>
              <a:t>Kì</a:t>
            </a:r>
            <a:r>
              <a:rPr lang="vi-VN" sz="2800" b="1" i="1" dirty="0">
                <a:latin typeface="+mj-lt"/>
              </a:rPr>
              <a:t> </a:t>
            </a:r>
            <a:r>
              <a:rPr lang="vi-VN" sz="2800" b="1" i="1" dirty="0" err="1">
                <a:latin typeface="+mj-lt"/>
              </a:rPr>
              <a:t>nghỉ</a:t>
            </a:r>
            <a:r>
              <a:rPr lang="vi-VN" sz="2800" b="1" i="1" dirty="0">
                <a:latin typeface="+mj-lt"/>
              </a:rPr>
              <a:t> </a:t>
            </a:r>
            <a:r>
              <a:rPr lang="vi-VN" sz="2800" b="1" i="1" dirty="0" err="1">
                <a:latin typeface="+mj-lt"/>
              </a:rPr>
              <a:t>của</a:t>
            </a:r>
            <a:r>
              <a:rPr lang="vi-VN" sz="2800" b="1" i="1" dirty="0">
                <a:latin typeface="+mj-lt"/>
              </a:rPr>
              <a:t> An</a:t>
            </a:r>
            <a:endParaRPr sz="2800" b="1" i="1" dirty="0">
              <a:latin typeface="+mj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6EF6612-ACD9-44A7-B25C-6C59F2DFC89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497188" y="4011628"/>
            <a:ext cx="3941333" cy="42469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E2ED5AA-4F69-4CA0-A789-1884F9A5DC9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911091" y="4022929"/>
            <a:ext cx="3941333" cy="4235661"/>
          </a:xfrm>
          <a:prstGeom prst="rect">
            <a:avLst/>
          </a:prstGeom>
        </p:spPr>
      </p:pic>
      <p:sp>
        <p:nvSpPr>
          <p:cNvPr id="24" name="Google Shape;338;p21">
            <a:extLst>
              <a:ext uri="{FF2B5EF4-FFF2-40B4-BE49-F238E27FC236}">
                <a16:creationId xmlns:a16="http://schemas.microsoft.com/office/drawing/2014/main" id="{88CF3459-A744-481A-9133-39E9BC0A25BE}"/>
              </a:ext>
            </a:extLst>
          </p:cNvPr>
          <p:cNvSpPr txBox="1"/>
          <p:nvPr/>
        </p:nvSpPr>
        <p:spPr>
          <a:xfrm>
            <a:off x="13797131" y="8407498"/>
            <a:ext cx="4241075" cy="577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i="1" dirty="0" err="1">
                <a:latin typeface="+mj-lt"/>
              </a:rPr>
              <a:t>Hình</a:t>
            </a:r>
            <a:r>
              <a:rPr lang="vi-VN" sz="2800" b="1" i="1" dirty="0">
                <a:latin typeface="+mj-lt"/>
              </a:rPr>
              <a:t> 16. </a:t>
            </a:r>
            <a:r>
              <a:rPr lang="vi-VN" sz="2800" b="1" i="1" dirty="0" err="1">
                <a:latin typeface="+mj-lt"/>
              </a:rPr>
              <a:t>Kì</a:t>
            </a:r>
            <a:r>
              <a:rPr lang="vi-VN" sz="2800" b="1" i="1" dirty="0">
                <a:latin typeface="+mj-lt"/>
              </a:rPr>
              <a:t> </a:t>
            </a:r>
            <a:r>
              <a:rPr lang="vi-VN" sz="2800" b="1" i="1" dirty="0" err="1">
                <a:latin typeface="+mj-lt"/>
              </a:rPr>
              <a:t>nghỉ</a:t>
            </a:r>
            <a:r>
              <a:rPr lang="vi-VN" sz="2800" b="1" i="1" dirty="0">
                <a:latin typeface="+mj-lt"/>
              </a:rPr>
              <a:t> </a:t>
            </a:r>
            <a:r>
              <a:rPr lang="vi-VN" sz="2800" b="1" i="1" dirty="0" err="1">
                <a:latin typeface="+mj-lt"/>
              </a:rPr>
              <a:t>của</a:t>
            </a:r>
            <a:r>
              <a:rPr lang="vi-VN" sz="2800" b="1" i="1" dirty="0">
                <a:latin typeface="+mj-lt"/>
              </a:rPr>
              <a:t> Minh</a:t>
            </a:r>
            <a:endParaRPr sz="2800" b="1" i="1" dirty="0">
              <a:latin typeface="+mj-lt"/>
            </a:endParaRPr>
          </a:p>
        </p:txBody>
      </p:sp>
      <p:sp>
        <p:nvSpPr>
          <p:cNvPr id="25" name="Google Shape;338;p21">
            <a:extLst>
              <a:ext uri="{FF2B5EF4-FFF2-40B4-BE49-F238E27FC236}">
                <a16:creationId xmlns:a16="http://schemas.microsoft.com/office/drawing/2014/main" id="{4A9DD2A1-6B72-482E-95CF-5BF74B73EC40}"/>
              </a:ext>
            </a:extLst>
          </p:cNvPr>
          <p:cNvSpPr txBox="1"/>
          <p:nvPr/>
        </p:nvSpPr>
        <p:spPr>
          <a:xfrm>
            <a:off x="1009731" y="5805061"/>
            <a:ext cx="8385419" cy="197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latin typeface="+mj-lt"/>
              </a:rPr>
              <a:t>2</a:t>
            </a:r>
            <a:r>
              <a:rPr lang="vi-VN" sz="3200" dirty="0">
                <a:latin typeface="+mj-lt"/>
              </a:rPr>
              <a:t>. </a:t>
            </a:r>
            <a:r>
              <a:rPr lang="vi-VN" sz="3200" dirty="0" err="1">
                <a:latin typeface="+mj-lt"/>
              </a:rPr>
              <a:t>Đà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Lạt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là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thành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phố</a:t>
            </a:r>
            <a:r>
              <a:rPr lang="vi-VN" sz="3200" dirty="0">
                <a:latin typeface="+mj-lt"/>
              </a:rPr>
              <a:t> cao nguyên, </a:t>
            </a:r>
            <a:r>
              <a:rPr lang="vi-VN" sz="3200" dirty="0" err="1">
                <a:latin typeface="+mj-lt"/>
              </a:rPr>
              <a:t>thời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tiết</a:t>
            </a:r>
            <a:r>
              <a:rPr lang="vi-VN" sz="3200" dirty="0">
                <a:latin typeface="+mj-lt"/>
              </a:rPr>
              <a:t> quanh năm </a:t>
            </a:r>
            <a:r>
              <a:rPr lang="vi-VN" sz="3200" dirty="0" err="1">
                <a:latin typeface="+mj-lt"/>
              </a:rPr>
              <a:t>mát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mẻ</a:t>
            </a:r>
            <a:r>
              <a:rPr lang="vi-VN" sz="3200" dirty="0">
                <a:latin typeface="+mj-lt"/>
              </a:rPr>
              <a:t>, </a:t>
            </a:r>
            <a:r>
              <a:rPr lang="vi-VN" sz="3200" dirty="0" err="1">
                <a:latin typeface="+mj-lt"/>
              </a:rPr>
              <a:t>tối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và</a:t>
            </a:r>
            <a:r>
              <a:rPr lang="vi-VN" sz="3200" dirty="0">
                <a:latin typeface="+mj-lt"/>
              </a:rPr>
              <a:t> đêm </a:t>
            </a:r>
            <a:r>
              <a:rPr lang="vi-VN" sz="3200" dirty="0" err="1">
                <a:latin typeface="+mj-lt"/>
              </a:rPr>
              <a:t>khá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lạnh</a:t>
            </a:r>
            <a:r>
              <a:rPr lang="vi-VN" sz="3200" dirty="0">
                <a:latin typeface="+mj-lt"/>
              </a:rPr>
              <a:t>. </a:t>
            </a:r>
            <a:r>
              <a:rPr lang="vi-VN" sz="3200" dirty="0" err="1">
                <a:latin typeface="+mj-lt"/>
              </a:rPr>
              <a:t>Với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những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gì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chuẩn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bị</a:t>
            </a:r>
            <a:r>
              <a:rPr lang="vi-VN" sz="3200" dirty="0">
                <a:latin typeface="+mj-lt"/>
              </a:rPr>
              <a:t>, Khoa </a:t>
            </a:r>
            <a:r>
              <a:rPr lang="vi-VN" sz="3200" dirty="0" err="1">
                <a:latin typeface="+mj-lt"/>
              </a:rPr>
              <a:t>có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kì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nghỉ</a:t>
            </a:r>
            <a:r>
              <a:rPr lang="vi-VN" sz="3200" dirty="0">
                <a:latin typeface="+mj-lt"/>
              </a:rPr>
              <a:t> như </a:t>
            </a:r>
            <a:r>
              <a:rPr lang="vi-VN" sz="3200" dirty="0" err="1">
                <a:latin typeface="+mj-lt"/>
              </a:rPr>
              <a:t>thế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nào</a:t>
            </a:r>
            <a:r>
              <a:rPr lang="vi-VN" sz="3200" dirty="0">
                <a:latin typeface="+mj-lt"/>
              </a:rPr>
              <a:t>?</a:t>
            </a:r>
          </a:p>
        </p:txBody>
      </p:sp>
      <p:sp>
        <p:nvSpPr>
          <p:cNvPr id="28" name="Google Shape;338;p21">
            <a:extLst>
              <a:ext uri="{FF2B5EF4-FFF2-40B4-BE49-F238E27FC236}">
                <a16:creationId xmlns:a16="http://schemas.microsoft.com/office/drawing/2014/main" id="{FADFBBBA-B502-463D-A8D1-FDDB34FBC932}"/>
              </a:ext>
            </a:extLst>
          </p:cNvPr>
          <p:cNvSpPr txBox="1"/>
          <p:nvPr/>
        </p:nvSpPr>
        <p:spPr>
          <a:xfrm>
            <a:off x="740203" y="7722515"/>
            <a:ext cx="8385420" cy="197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latin typeface="+mj-lt"/>
              </a:rPr>
              <a:t>3</a:t>
            </a:r>
            <a:r>
              <a:rPr lang="vi-VN" sz="3200" dirty="0">
                <a:latin typeface="+mj-lt"/>
              </a:rPr>
              <a:t>. </a:t>
            </a:r>
            <a:r>
              <a:rPr lang="vi-VN" sz="3200" dirty="0" err="1">
                <a:latin typeface="+mj-lt"/>
              </a:rPr>
              <a:t>Úc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là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nước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nằm</a:t>
            </a:r>
            <a:r>
              <a:rPr lang="vi-VN" sz="3200" dirty="0">
                <a:latin typeface="+mj-lt"/>
              </a:rPr>
              <a:t> ở Nam </a:t>
            </a:r>
            <a:r>
              <a:rPr lang="vi-VN" sz="3200" dirty="0" err="1">
                <a:latin typeface="+mj-lt"/>
              </a:rPr>
              <a:t>bán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cầu</a:t>
            </a:r>
            <a:r>
              <a:rPr lang="vi-VN" sz="3200" dirty="0">
                <a:latin typeface="+mj-lt"/>
              </a:rPr>
              <a:t>, </a:t>
            </a:r>
            <a:r>
              <a:rPr lang="vi-VN" sz="3200" dirty="0" err="1">
                <a:latin typeface="+mj-lt"/>
              </a:rPr>
              <a:t>lúc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này</a:t>
            </a:r>
            <a:r>
              <a:rPr lang="vi-VN" sz="3200" dirty="0">
                <a:latin typeface="+mj-lt"/>
              </a:rPr>
              <a:t> ở </a:t>
            </a:r>
            <a:r>
              <a:rPr lang="vi-VN" sz="3200" dirty="0" err="1">
                <a:latin typeface="+mj-lt"/>
              </a:rPr>
              <a:t>Úc</a:t>
            </a:r>
            <a:r>
              <a:rPr lang="vi-VN" sz="3200" dirty="0">
                <a:latin typeface="+mj-lt"/>
              </a:rPr>
              <a:t> đang </a:t>
            </a:r>
            <a:r>
              <a:rPr lang="vi-VN" sz="3200" dirty="0" err="1">
                <a:latin typeface="+mj-lt"/>
              </a:rPr>
              <a:t>là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mùa</a:t>
            </a:r>
            <a:r>
              <a:rPr lang="vi-VN" sz="3200" dirty="0">
                <a:latin typeface="+mj-lt"/>
              </a:rPr>
              <a:t> đông. </a:t>
            </a:r>
            <a:r>
              <a:rPr lang="vi-VN" sz="3200" dirty="0" err="1">
                <a:latin typeface="+mj-lt"/>
              </a:rPr>
              <a:t>Với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những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gì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chuẩn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bị</a:t>
            </a:r>
            <a:r>
              <a:rPr lang="vi-VN" sz="3200" dirty="0">
                <a:latin typeface="+mj-lt"/>
              </a:rPr>
              <a:t>, Minh </a:t>
            </a:r>
            <a:r>
              <a:rPr lang="vi-VN" sz="3200" dirty="0" err="1">
                <a:latin typeface="+mj-lt"/>
              </a:rPr>
              <a:t>có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kì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nghỉ</a:t>
            </a:r>
            <a:r>
              <a:rPr lang="vi-VN" sz="3200" dirty="0">
                <a:latin typeface="+mj-lt"/>
              </a:rPr>
              <a:t> như </a:t>
            </a:r>
            <a:r>
              <a:rPr lang="vi-VN" sz="3200" dirty="0" err="1">
                <a:latin typeface="+mj-lt"/>
              </a:rPr>
              <a:t>thế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nào</a:t>
            </a:r>
            <a:r>
              <a:rPr lang="vi-VN" sz="3200" dirty="0">
                <a:latin typeface="+mj-lt"/>
              </a:rPr>
              <a:t>?</a:t>
            </a:r>
          </a:p>
        </p:txBody>
      </p:sp>
      <p:pic>
        <p:nvPicPr>
          <p:cNvPr id="29" name="Google Shape;121;p14">
            <a:extLst>
              <a:ext uri="{FF2B5EF4-FFF2-40B4-BE49-F238E27FC236}">
                <a16:creationId xmlns:a16="http://schemas.microsoft.com/office/drawing/2014/main" id="{ACC84C14-BD76-4141-93B6-3B0EBF26227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5576" y="870613"/>
            <a:ext cx="1983203" cy="150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5" grpId="0"/>
      <p:bldP spid="47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artoon cats and flowers on a green background&#10;&#10;Description automatically generated">
            <a:extLst>
              <a:ext uri="{FF2B5EF4-FFF2-40B4-BE49-F238E27FC236}">
                <a16:creationId xmlns:a16="http://schemas.microsoft.com/office/drawing/2014/main" id="{6DEA34F8-7568-5453-CE3D-3ECFCC9B4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50" y="0"/>
            <a:ext cx="18384850" cy="9751412"/>
          </a:xfrm>
          <a:prstGeom prst="rect">
            <a:avLst/>
          </a:prstGeom>
        </p:spPr>
      </p:pic>
      <p:grpSp>
        <p:nvGrpSpPr>
          <p:cNvPr id="643" name="Google Shape;643;p33"/>
          <p:cNvGrpSpPr/>
          <p:nvPr/>
        </p:nvGrpSpPr>
        <p:grpSpPr>
          <a:xfrm>
            <a:off x="371564" y="165440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9E707FEE-E14D-4899-BEA9-5109547D4B4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69410" y="1418253"/>
            <a:ext cx="1013987" cy="1086263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70177DD-302E-46AC-A027-B71CA6A910FD}"/>
              </a:ext>
            </a:extLst>
          </p:cNvPr>
          <p:cNvSpPr txBox="1"/>
          <p:nvPr/>
        </p:nvSpPr>
        <p:spPr>
          <a:xfrm>
            <a:off x="2520171" y="1001197"/>
            <a:ext cx="14592448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đưa ra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6808E75-01AD-4A44-8358-67AB613EA04E}"/>
              </a:ext>
            </a:extLst>
          </p:cNvPr>
          <p:cNvSpPr txBox="1"/>
          <p:nvPr/>
        </p:nvSpPr>
        <p:spPr>
          <a:xfrm>
            <a:off x="2520171" y="2598751"/>
            <a:ext cx="1433679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vi-VN" sz="3200" dirty="0">
              <a:latin typeface="+mj-lt"/>
            </a:endParaRPr>
          </a:p>
          <a:p>
            <a:pPr algn="just"/>
            <a:r>
              <a:rPr lang="vi-VN" sz="4400" dirty="0" err="1">
                <a:latin typeface="+mj-lt"/>
              </a:rPr>
              <a:t>Chuẩn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bị</a:t>
            </a:r>
            <a:r>
              <a:rPr lang="vi-VN" sz="4400" dirty="0">
                <a:latin typeface="+mj-lt"/>
              </a:rPr>
              <a:t> cho </a:t>
            </a:r>
            <a:r>
              <a:rPr lang="vi-VN" sz="4400" dirty="0" err="1">
                <a:latin typeface="+mj-lt"/>
              </a:rPr>
              <a:t>kỳ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nghỉ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hè</a:t>
            </a:r>
            <a:r>
              <a:rPr lang="vi-VN" sz="4400" dirty="0">
                <a:latin typeface="+mj-lt"/>
              </a:rPr>
              <a:t>, An </a:t>
            </a:r>
            <a:r>
              <a:rPr lang="vi-VN" sz="4400" dirty="0" err="1">
                <a:latin typeface="+mj-lt"/>
              </a:rPr>
              <a:t>đã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tìm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hiểu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kỹ</a:t>
            </a:r>
            <a:r>
              <a:rPr lang="vi-VN" sz="4400" dirty="0">
                <a:latin typeface="+mj-lt"/>
              </a:rPr>
              <a:t> thông tin </a:t>
            </a:r>
            <a:r>
              <a:rPr lang="vi-VN" sz="4400" dirty="0" err="1">
                <a:latin typeface="+mj-lt"/>
              </a:rPr>
              <a:t>về</a:t>
            </a:r>
            <a:r>
              <a:rPr lang="vi-VN" sz="4400" dirty="0">
                <a:latin typeface="+mj-lt"/>
              </a:rPr>
              <a:t> Nha Trang, mang theo </a:t>
            </a:r>
            <a:r>
              <a:rPr lang="vi-VN" sz="4400" dirty="0" err="1">
                <a:latin typeface="+mj-lt"/>
              </a:rPr>
              <a:t>đồ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phù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hợp</a:t>
            </a:r>
            <a:r>
              <a:rPr lang="vi-VN" sz="4400" dirty="0">
                <a:latin typeface="+mj-lt"/>
              </a:rPr>
              <a:t>. </a:t>
            </a:r>
            <a:r>
              <a:rPr lang="vi-VN" sz="4400" dirty="0" err="1">
                <a:latin typeface="+mj-lt"/>
              </a:rPr>
              <a:t>Ngược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lại</a:t>
            </a:r>
            <a:r>
              <a:rPr lang="vi-VN" sz="4400" dirty="0">
                <a:latin typeface="+mj-lt"/>
              </a:rPr>
              <a:t>, Khoa </a:t>
            </a:r>
            <a:r>
              <a:rPr lang="vi-VN" sz="4400" dirty="0" err="1">
                <a:latin typeface="+mj-lt"/>
              </a:rPr>
              <a:t>và</a:t>
            </a:r>
            <a:r>
              <a:rPr lang="vi-VN" sz="4400" dirty="0">
                <a:latin typeface="+mj-lt"/>
              </a:rPr>
              <a:t> Minh không </a:t>
            </a:r>
            <a:r>
              <a:rPr lang="vi-VN" sz="4400" dirty="0" err="1">
                <a:latin typeface="+mj-lt"/>
              </a:rPr>
              <a:t>tìm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hiểu</a:t>
            </a:r>
            <a:r>
              <a:rPr lang="vi-VN" sz="4400" dirty="0">
                <a:latin typeface="+mj-lt"/>
              </a:rPr>
              <a:t>, mang theo </a:t>
            </a:r>
            <a:r>
              <a:rPr lang="vi-VN" sz="4400" dirty="0" err="1">
                <a:latin typeface="+mj-lt"/>
              </a:rPr>
              <a:t>đồ</a:t>
            </a:r>
            <a:r>
              <a:rPr lang="vi-VN" sz="4400" dirty="0">
                <a:latin typeface="+mj-lt"/>
              </a:rPr>
              <a:t> không </a:t>
            </a:r>
            <a:r>
              <a:rPr lang="vi-VN" sz="4400" dirty="0" err="1">
                <a:latin typeface="+mj-lt"/>
              </a:rPr>
              <a:t>phù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hợp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với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thời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tiết</a:t>
            </a:r>
            <a:r>
              <a:rPr lang="vi-VN" sz="4400" dirty="0">
                <a:latin typeface="+mj-lt"/>
              </a:rPr>
              <a:t> ở </a:t>
            </a:r>
            <a:r>
              <a:rPr lang="vi-VN" sz="4400" dirty="0" err="1">
                <a:latin typeface="+mj-lt"/>
              </a:rPr>
              <a:t>Đà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Lạt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và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Úc</a:t>
            </a:r>
            <a:r>
              <a:rPr lang="vi-VN" sz="4400" dirty="0">
                <a:latin typeface="+mj-lt"/>
              </a:rPr>
              <a:t>. </a:t>
            </a:r>
            <a:r>
              <a:rPr lang="vi-VN" sz="4400" dirty="0" err="1">
                <a:latin typeface="+mj-lt"/>
              </a:rPr>
              <a:t>Kết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quả</a:t>
            </a:r>
            <a:r>
              <a:rPr lang="vi-VN" sz="4400" dirty="0">
                <a:latin typeface="+mj-lt"/>
              </a:rPr>
              <a:t>, </a:t>
            </a:r>
            <a:r>
              <a:rPr lang="vi-VN" sz="4400" dirty="0" err="1">
                <a:latin typeface="+mj-lt"/>
              </a:rPr>
              <a:t>kỳ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nghỉ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của</a:t>
            </a:r>
            <a:r>
              <a:rPr lang="vi-VN" sz="4400" dirty="0">
                <a:latin typeface="+mj-lt"/>
              </a:rPr>
              <a:t> Khoa </a:t>
            </a:r>
            <a:r>
              <a:rPr lang="vi-VN" sz="4400" dirty="0" err="1">
                <a:latin typeface="+mj-lt"/>
              </a:rPr>
              <a:t>và</a:t>
            </a:r>
            <a:r>
              <a:rPr lang="vi-VN" sz="4400" dirty="0">
                <a:latin typeface="+mj-lt"/>
              </a:rPr>
              <a:t> Minh không </a:t>
            </a:r>
            <a:r>
              <a:rPr lang="vi-VN" sz="4400" dirty="0" err="1">
                <a:latin typeface="+mj-lt"/>
              </a:rPr>
              <a:t>thành</a:t>
            </a:r>
            <a:r>
              <a:rPr lang="vi-VN" sz="4400" dirty="0">
                <a:latin typeface="+mj-lt"/>
              </a:rPr>
              <a:t> công do </a:t>
            </a:r>
            <a:r>
              <a:rPr lang="vi-VN" sz="4400" dirty="0" err="1">
                <a:latin typeface="+mj-lt"/>
              </a:rPr>
              <a:t>thiếu</a:t>
            </a:r>
            <a:r>
              <a:rPr lang="vi-VN" sz="4400" dirty="0">
                <a:latin typeface="+mj-lt"/>
              </a:rPr>
              <a:t> thông tin </a:t>
            </a:r>
            <a:r>
              <a:rPr lang="vi-VN" sz="4400" dirty="0" err="1">
                <a:latin typeface="+mj-lt"/>
              </a:rPr>
              <a:t>cần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thiết</a:t>
            </a:r>
            <a:r>
              <a:rPr lang="vi-VN" sz="4400" dirty="0">
                <a:latin typeface="+mj-lt"/>
              </a:rPr>
              <a:t>. </a:t>
            </a:r>
          </a:p>
          <a:p>
            <a:pPr algn="just"/>
            <a:endParaRPr lang="vi-VN" sz="4400" dirty="0">
              <a:latin typeface="+mj-lt"/>
            </a:endParaRPr>
          </a:p>
          <a:p>
            <a:pPr algn="just"/>
            <a:r>
              <a:rPr lang="vi-VN" sz="4400" dirty="0" err="1">
                <a:latin typeface="+mj-lt"/>
              </a:rPr>
              <a:t>Điều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này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làm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nổi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bật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sự</a:t>
            </a:r>
            <a:r>
              <a:rPr lang="vi-VN" sz="4400" dirty="0">
                <a:latin typeface="+mj-lt"/>
              </a:rPr>
              <a:t> quan </a:t>
            </a:r>
            <a:r>
              <a:rPr lang="vi-VN" sz="4400" dirty="0" err="1">
                <a:latin typeface="+mj-lt"/>
              </a:rPr>
              <a:t>trọng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của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việc</a:t>
            </a:r>
            <a:r>
              <a:rPr lang="vi-VN" sz="4400" dirty="0">
                <a:latin typeface="+mj-lt"/>
              </a:rPr>
              <a:t> thu </a:t>
            </a:r>
            <a:r>
              <a:rPr lang="vi-VN" sz="4400" dirty="0" err="1">
                <a:latin typeface="+mj-lt"/>
              </a:rPr>
              <a:t>thập</a:t>
            </a:r>
            <a:r>
              <a:rPr lang="vi-VN" sz="4400" dirty="0">
                <a:latin typeface="+mj-lt"/>
              </a:rPr>
              <a:t> thông tin </a:t>
            </a:r>
            <a:r>
              <a:rPr lang="vi-VN" sz="4400" dirty="0" err="1">
                <a:latin typeface="+mj-lt"/>
              </a:rPr>
              <a:t>trước</a:t>
            </a:r>
            <a:r>
              <a:rPr lang="vi-VN" sz="4400" dirty="0">
                <a:latin typeface="+mj-lt"/>
              </a:rPr>
              <a:t> khi </a:t>
            </a:r>
            <a:r>
              <a:rPr lang="vi-VN" sz="4400" dirty="0" err="1">
                <a:latin typeface="+mj-lt"/>
              </a:rPr>
              <a:t>giải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quyết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vấn</a:t>
            </a:r>
            <a:r>
              <a:rPr lang="vi-VN" sz="4400" dirty="0">
                <a:latin typeface="+mj-lt"/>
              </a:rPr>
              <a:t> </a:t>
            </a:r>
            <a:r>
              <a:rPr lang="vi-VN" sz="4400" dirty="0" err="1">
                <a:latin typeface="+mj-lt"/>
              </a:rPr>
              <a:t>đề</a:t>
            </a:r>
            <a:r>
              <a:rPr lang="vi-VN" sz="4400" dirty="0">
                <a:latin typeface="+mj-lt"/>
              </a:rPr>
              <a:t>.</a:t>
            </a:r>
            <a:endParaRPr lang="en-US" sz="44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8" name="Google Shape;679;p33">
            <a:extLst>
              <a:ext uri="{FF2B5EF4-FFF2-40B4-BE49-F238E27FC236}">
                <a16:creationId xmlns:a16="http://schemas.microsoft.com/office/drawing/2014/main" id="{4D269CB7-237E-41D1-BC71-FD65FFC0CAD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34866" t="18612" r="34772" b="18612"/>
          <a:stretch/>
        </p:blipFill>
        <p:spPr>
          <a:xfrm>
            <a:off x="16438879" y="7904479"/>
            <a:ext cx="1541567" cy="2017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200;p17">
            <a:extLst>
              <a:ext uri="{FF2B5EF4-FFF2-40B4-BE49-F238E27FC236}">
                <a16:creationId xmlns:a16="http://schemas.microsoft.com/office/drawing/2014/main" id="{C5E7CBAC-8C49-420C-B0DF-CFAD9D07A21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5146" y="6971905"/>
            <a:ext cx="2271225" cy="2779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4B82EB-D2BB-47E9-A08A-41BAB495A26D}"/>
              </a:ext>
            </a:extLst>
          </p:cNvPr>
          <p:cNvGrpSpPr/>
          <p:nvPr/>
        </p:nvGrpSpPr>
        <p:grpSpPr>
          <a:xfrm>
            <a:off x="1169462" y="1596298"/>
            <a:ext cx="16374226" cy="2679803"/>
            <a:chOff x="487611" y="132261"/>
            <a:chExt cx="5267072" cy="100533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grp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grpFill/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grpFill/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grpFill/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grpFill/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grpFill/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grpFill/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grpFill/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grpFill/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sz="180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2F9D6CD-CCB4-4AAE-AFFA-6A4419E749D1}"/>
              </a:ext>
            </a:extLst>
          </p:cNvPr>
          <p:cNvSpPr txBox="1"/>
          <p:nvPr/>
        </p:nvSpPr>
        <p:spPr>
          <a:xfrm>
            <a:off x="1930393" y="1606710"/>
            <a:ext cx="1552937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Thu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1AE3F4A-D2FF-4D60-9985-5162DE54254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69462" y="4246995"/>
            <a:ext cx="1711348" cy="786271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id="{B3081C77-5507-401E-B062-B181DA1A9A6D}"/>
              </a:ext>
            </a:extLst>
          </p:cNvPr>
          <p:cNvSpPr txBox="1"/>
          <p:nvPr/>
        </p:nvSpPr>
        <p:spPr>
          <a:xfrm>
            <a:off x="3148562" y="4711761"/>
            <a:ext cx="13403944" cy="60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740571-B128-4B99-BA08-7F2078CFB4A2}"/>
              </a:ext>
            </a:extLst>
          </p:cNvPr>
          <p:cNvSpPr txBox="1"/>
          <p:nvPr/>
        </p:nvSpPr>
        <p:spPr>
          <a:xfrm>
            <a:off x="2645231" y="6078505"/>
            <a:ext cx="134529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CDEFAA-F601-4EDB-A326-9CB9B357B507}"/>
              </a:ext>
            </a:extLst>
          </p:cNvPr>
          <p:cNvSpPr txBox="1"/>
          <p:nvPr/>
        </p:nvSpPr>
        <p:spPr>
          <a:xfrm>
            <a:off x="2645232" y="6905438"/>
            <a:ext cx="129548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tham quan.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EC9CD7-1B44-4C6F-B7C9-0856A125532F}"/>
              </a:ext>
            </a:extLst>
          </p:cNvPr>
          <p:cNvSpPr txBox="1"/>
          <p:nvPr/>
        </p:nvSpPr>
        <p:spPr>
          <a:xfrm>
            <a:off x="2665518" y="7670521"/>
            <a:ext cx="12802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tham quan.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3DDF3D4-7644-469E-A662-546908C4C15A}"/>
              </a:ext>
            </a:extLst>
          </p:cNvPr>
          <p:cNvSpPr txBox="1"/>
          <p:nvPr/>
        </p:nvSpPr>
        <p:spPr>
          <a:xfrm>
            <a:off x="2645231" y="8383602"/>
            <a:ext cx="136058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kinh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tham quan ở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42F7BD-B67B-41AF-96CA-ABCF5307704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65116" y="583555"/>
            <a:ext cx="2061195" cy="1345851"/>
          </a:xfrm>
          <a:prstGeom prst="rect">
            <a:avLst/>
          </a:prstGeom>
        </p:spPr>
      </p:pic>
      <p:pic>
        <p:nvPicPr>
          <p:cNvPr id="3" name="Graphic 2" descr="Checkmark with solid fill">
            <a:extLst>
              <a:ext uri="{FF2B5EF4-FFF2-40B4-BE49-F238E27FC236}">
                <a16:creationId xmlns:a16="http://schemas.microsoft.com/office/drawing/2014/main" id="{33022190-C0DD-44A7-9BA2-DD7C22E908A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15801" y="6006273"/>
            <a:ext cx="657007" cy="657007"/>
          </a:xfrm>
          <a:prstGeom prst="rect">
            <a:avLst/>
          </a:prstGeom>
        </p:spPr>
      </p:pic>
      <p:pic>
        <p:nvPicPr>
          <p:cNvPr id="51" name="Graphic 50" descr="Checkmark with solid fill">
            <a:extLst>
              <a:ext uri="{FF2B5EF4-FFF2-40B4-BE49-F238E27FC236}">
                <a16:creationId xmlns:a16="http://schemas.microsoft.com/office/drawing/2014/main" id="{3A2063B1-B48E-464C-ACAB-F19766FAA11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47461" y="7038581"/>
            <a:ext cx="657007" cy="657007"/>
          </a:xfrm>
          <a:prstGeom prst="rect">
            <a:avLst/>
          </a:prstGeom>
        </p:spPr>
      </p:pic>
      <p:pic>
        <p:nvPicPr>
          <p:cNvPr id="52" name="Graphic 51" descr="Checkmark with solid fill">
            <a:extLst>
              <a:ext uri="{FF2B5EF4-FFF2-40B4-BE49-F238E27FC236}">
                <a16:creationId xmlns:a16="http://schemas.microsoft.com/office/drawing/2014/main" id="{42FB01E6-216C-4F9F-90B5-56FB9B5CD93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47462" y="7814443"/>
            <a:ext cx="657007" cy="657007"/>
          </a:xfrm>
          <a:prstGeom prst="rect">
            <a:avLst/>
          </a:prstGeom>
        </p:spPr>
      </p:pic>
      <p:pic>
        <p:nvPicPr>
          <p:cNvPr id="53" name="Graphic 52" descr="Checkmark with solid fill">
            <a:extLst>
              <a:ext uri="{FF2B5EF4-FFF2-40B4-BE49-F238E27FC236}">
                <a16:creationId xmlns:a16="http://schemas.microsoft.com/office/drawing/2014/main" id="{16CEE549-D190-4641-B231-FFD72752098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480567" y="8357269"/>
            <a:ext cx="657007" cy="657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6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957</Words>
  <Application>Microsoft Office PowerPoint</Application>
  <PresentationFormat>Custom</PresentationFormat>
  <Paragraphs>79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Verdana</vt:lpstr>
      <vt:lpstr>Times New Roman</vt:lpstr>
      <vt:lpstr>Paytone One</vt:lpstr>
      <vt:lpstr>Calibri</vt:lpstr>
      <vt:lpstr>#9Slide02 Noi dung rat dai</vt:lpstr>
      <vt:lpstr>Arial</vt:lpstr>
      <vt:lpstr>Tahoma</vt:lpstr>
      <vt:lpstr>Lato</vt:lpstr>
      <vt:lpstr>Office Theme</vt:lpstr>
      <vt:lpstr>PowerPoint Presentation</vt:lpstr>
      <vt:lpstr>“AI NHANH AI ĐÚNG”</vt:lpstr>
      <vt:lpstr>“AI NHANH AI ĐÚNG”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61</cp:revision>
  <dcterms:modified xsi:type="dcterms:W3CDTF">2025-10-08T02:55:39Z</dcterms:modified>
</cp:coreProperties>
</file>