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296" r:id="rId3"/>
    <p:sldId id="303" r:id="rId4"/>
    <p:sldId id="292" r:id="rId5"/>
    <p:sldId id="293" r:id="rId6"/>
    <p:sldId id="295" r:id="rId7"/>
    <p:sldId id="294" r:id="rId8"/>
    <p:sldId id="302" r:id="rId9"/>
    <p:sldId id="270" r:id="rId10"/>
    <p:sldId id="271" r:id="rId11"/>
    <p:sldId id="282" r:id="rId12"/>
    <p:sldId id="285" r:id="rId13"/>
    <p:sldId id="280" r:id="rId14"/>
    <p:sldId id="29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engXian" panose="020B0604020202020204" charset="0"/>
      <p:regular r:id="rId21"/>
      <p:bold r:id="rId22"/>
    </p:embeddedFont>
    <p:embeddedFont>
      <p:font typeface="Franklin Gothic Medium" panose="020B0603020102020204" pitchFamily="34" charset="0"/>
      <p:regular r:id="rId23"/>
      <p: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Franklin Gothic Book" panose="020B0604020202020204" charset="0"/>
      <p:regular r:id="rId27"/>
      <p: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Paytone One" panose="020B0604020202020204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42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6" y="2595604"/>
            <a:ext cx="11297246" cy="1806459"/>
          </a:xfrm>
        </p:spPr>
        <p:txBody>
          <a:bodyPr bIns="13709"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97"/>
            <a:ext cx="13022262" cy="493889"/>
          </a:xfrm>
        </p:spPr>
        <p:txBody>
          <a:bodyPr tIns="13709">
            <a:normAutofit/>
          </a:bodyPr>
          <a:lstStyle>
            <a:lvl1pPr marL="0" indent="0" algn="l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8,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8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59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15"/>
            <a:ext cx="11301984" cy="1811264"/>
          </a:xfrm>
        </p:spPr>
        <p:txBody>
          <a:bodyPr bIns="13709" anchor="b"/>
          <a:lstStyle>
            <a:lvl1pPr algn="l">
              <a:defRPr kumimoji="0" lang="en-US" sz="4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100" b="0" i="0" u="none" strike="noStrike" kern="1200" cap="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0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3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18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7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27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8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3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95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4149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100" b="0" kern="1200" cap="all" spc="6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685455" indent="0">
              <a:buNone/>
              <a:defRPr sz="3000" b="1"/>
            </a:lvl2pPr>
            <a:lvl3pPr marL="1370918" indent="0">
              <a:buNone/>
              <a:defRPr sz="2700" b="1"/>
            </a:lvl3pPr>
            <a:lvl4pPr marL="2056373" indent="0">
              <a:buNone/>
              <a:defRPr sz="2400" b="1"/>
            </a:lvl4pPr>
            <a:lvl5pPr marL="2741831" indent="0">
              <a:buNone/>
              <a:defRPr sz="2400" b="1"/>
            </a:lvl5pPr>
            <a:lvl6pPr marL="3427289" indent="0">
              <a:buNone/>
              <a:defRPr sz="2400" b="1"/>
            </a:lvl6pPr>
            <a:lvl7pPr marL="4112745" indent="0">
              <a:buNone/>
              <a:defRPr sz="2400" b="1"/>
            </a:lvl7pPr>
            <a:lvl8pPr marL="4798200" indent="0">
              <a:buNone/>
              <a:defRPr sz="2400" b="1"/>
            </a:lvl8pPr>
            <a:lvl9pPr marL="5483655" indent="0">
              <a:buNone/>
              <a:defRPr sz="2400" b="1"/>
            </a:lvl9pPr>
          </a:lstStyle>
          <a:p>
            <a:pPr marL="0" lvl="0" indent="0" algn="l" defTabSz="137091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4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67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68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64"/>
            <a:ext cx="10424160" cy="1634141"/>
          </a:xfrm>
        </p:spPr>
        <p:txBody>
          <a:bodyPr bIns="0" anchor="b"/>
          <a:lstStyle>
            <a:lvl1pPr algn="l">
              <a:defRPr kumimoji="0" lang="en-US" sz="4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14" y="3928378"/>
            <a:ext cx="7615559" cy="498703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16" y="3380079"/>
            <a:ext cx="11589521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1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marL="0" marR="0" lvl="0" indent="0" algn="l" defTabSz="1370918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4D49D-BA11-4B6B-A289-DD4E08DBC43C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64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2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74185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42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7" y="3270794"/>
            <a:ext cx="12193091" cy="111099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685455" indent="0">
              <a:buNone/>
              <a:defRPr sz="1800"/>
            </a:lvl2pPr>
            <a:lvl3pPr marL="1370918" indent="0">
              <a:buNone/>
              <a:defRPr sz="1500"/>
            </a:lvl3pPr>
            <a:lvl4pPr marL="2056373" indent="0">
              <a:buNone/>
              <a:defRPr sz="1400"/>
            </a:lvl4pPr>
            <a:lvl5pPr marL="2741831" indent="0">
              <a:buNone/>
              <a:defRPr sz="1400"/>
            </a:lvl5pPr>
            <a:lvl6pPr marL="3427289" indent="0">
              <a:buNone/>
              <a:defRPr sz="1400"/>
            </a:lvl6pPr>
            <a:lvl7pPr marL="4112745" indent="0">
              <a:buNone/>
              <a:defRPr sz="1400"/>
            </a:lvl7pPr>
            <a:lvl8pPr marL="4798200" indent="0">
              <a:buNone/>
              <a:defRPr sz="1400"/>
            </a:lvl8pPr>
            <a:lvl9pPr marL="54836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54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708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CF5C-41AF-4A3C-9201-FDAD9BB4C53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D49D-BA11-4B6B-A289-DD4E08DBC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84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4791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4759" y="7576948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093" tIns="68549" rIns="137093" bIns="68549" rtlCol="0" anchor="ctr"/>
          <a:lstStyle/>
          <a:p>
            <a:pPr algn="ctr" defTabSz="1370918">
              <a:buClrTx/>
              <a:buFontTx/>
              <a:buNone/>
            </a:pPr>
            <a:endParaRPr lang="en-US" sz="2700" kern="12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37093" tIns="68549" rIns="137093" bIns="68549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52"/>
            <a:ext cx="15041880" cy="5369774"/>
          </a:xfrm>
          <a:prstGeom prst="rect">
            <a:avLst/>
          </a:prstGeom>
        </p:spPr>
        <p:txBody>
          <a:bodyPr vert="horz" lIns="137093" tIns="68549" rIns="137093" bIns="685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62B1B13E-D5AF-485E-81A1-82A140076526}" type="datetime4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October 8, 2025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9" y="9427683"/>
            <a:ext cx="9448800" cy="411480"/>
          </a:xfrm>
          <a:prstGeom prst="rect">
            <a:avLst/>
          </a:prstGeom>
        </p:spPr>
        <p:txBody>
          <a:bodyPr vert="horz" lIns="137093" tIns="68549" rIns="137093" bIns="68549" rtlCol="0" anchor="ctr"/>
          <a:lstStyle>
            <a:lvl1pPr algn="r">
              <a:defRPr sz="1500" cap="all" spc="300" baseline="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3709" tIns="13709" rIns="13709" bIns="13709" rtlCol="0" anchor="ctr">
            <a:norm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 defTabSz="1370918">
              <a:buClrTx/>
              <a:buFontTx/>
              <a:buNone/>
            </a:pPr>
            <a:fld id="{2754ED01-E2A0-4C1E-8E21-014B99041579}" type="slidenum">
              <a:rPr lang="en-US" kern="1200" smtClean="0">
                <a:latin typeface="Franklin Gothic Book"/>
                <a:ea typeface="+mn-ea"/>
              </a:rPr>
              <a:pPr defTabSz="1370918">
                <a:buClrTx/>
                <a:buFontTx/>
                <a:buNone/>
              </a:pPr>
              <a:t>‹#›</a:t>
            </a:fld>
            <a:endParaRPr lang="en-US" kern="1200" dirty="0">
              <a:latin typeface="Franklin Gothic Book"/>
              <a:ea typeface="+mn-ea"/>
            </a:endParaRPr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399E7EED-F11E-4905-A7B6-1C2254D99321}"/>
              </a:ext>
            </a:extLst>
          </p:cNvPr>
          <p:cNvSpPr txBox="1"/>
          <p:nvPr userDrawn="1"/>
        </p:nvSpPr>
        <p:spPr>
          <a:xfrm>
            <a:off x="0" y="-2406997"/>
            <a:ext cx="18288000" cy="692498"/>
          </a:xfrm>
          <a:prstGeom prst="rect">
            <a:avLst/>
          </a:prstGeom>
          <a:noFill/>
        </p:spPr>
        <p:txBody>
          <a:bodyPr vert="horz" lIns="137093" tIns="68549" rIns="137093" bIns="68549" rtlCol="0">
            <a:spAutoFit/>
          </a:bodyPr>
          <a:lstStyle/>
          <a:p>
            <a:pPr algn="ctr" defTabSz="1370918">
              <a:buClrTx/>
              <a:buFontTx/>
              <a:buNone/>
            </a:pPr>
            <a:r>
              <a:rPr lang="en-US" sz="3600" kern="1200">
                <a:solidFill>
                  <a:srgbClr val="CFCFCF"/>
                </a:solidFill>
                <a:latin typeface="Franklin Gothic Book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5300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l" defTabSz="1370918" rtl="0" eaLnBrk="1" latinLnBrk="0" hangingPunct="1"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095" indent="-514095" algn="l" defTabSz="1370918" rtl="0" eaLnBrk="1" latinLnBrk="0" hangingPunct="1">
        <a:spcBef>
          <a:spcPts val="12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0477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0320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932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8659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095" indent="-260477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28956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71683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686994" indent="-246768" algn="l" defTabSz="1370918" rtl="0" eaLnBrk="1" latinLnBrk="0" hangingPunct="1">
        <a:spcBef>
          <a:spcPts val="450"/>
        </a:spcBef>
        <a:buClr>
          <a:schemeClr val="accent2"/>
        </a:buClr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18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373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1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7289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274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200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3655" algn="l" defTabSz="137091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118038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4093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1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" name="Google Shape;614;p32"/>
          <p:cNvSpPr txBox="1"/>
          <p:nvPr/>
        </p:nvSpPr>
        <p:spPr>
          <a:xfrm>
            <a:off x="451354" y="290915"/>
            <a:ext cx="4659491" cy="323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712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2"/>
          <p:cNvSpPr txBox="1"/>
          <p:nvPr/>
        </p:nvSpPr>
        <p:spPr>
          <a:xfrm>
            <a:off x="2131555" y="4393871"/>
            <a:ext cx="14420951" cy="494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+mj-lt"/>
              </a:rPr>
              <a:t>Tìm kiếm cho thấy Sa Pa có nhiều điểm tham quan gần và xa, có đèo, suối, cũng như những điểm chụp ảnh đẹp.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latin typeface="+mj-lt"/>
              </a:rPr>
              <a:t>Lựa chọn điểm tham quan phụ thuộc vào đặc điểm chuyến đi như thời gian, thành phần tham gia, và nhu cầu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i="1" dirty="0" err="1">
                <a:latin typeface="+mj-lt"/>
              </a:rPr>
              <a:t>Ví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dụ</a:t>
            </a:r>
            <a:r>
              <a:rPr lang="vi-VN" sz="4000" i="1" dirty="0">
                <a:latin typeface="+mj-lt"/>
              </a:rPr>
              <a:t>, </a:t>
            </a:r>
            <a:r>
              <a:rPr lang="vi-VN" sz="4000" i="1" dirty="0" err="1">
                <a:latin typeface="+mj-lt"/>
              </a:rPr>
              <a:t>nếu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có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người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già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và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trẻ</a:t>
            </a:r>
            <a:r>
              <a:rPr lang="vi-VN" sz="4000" i="1" dirty="0">
                <a:latin typeface="+mj-lt"/>
              </a:rPr>
              <a:t> em trong </a:t>
            </a:r>
            <a:r>
              <a:rPr lang="vi-VN" sz="4000" i="1" dirty="0" err="1">
                <a:latin typeface="+mj-lt"/>
              </a:rPr>
              <a:t>đoàn</a:t>
            </a:r>
            <a:r>
              <a:rPr lang="vi-VN" sz="4000" i="1" dirty="0">
                <a:latin typeface="+mj-lt"/>
              </a:rPr>
              <a:t>, không nên </a:t>
            </a:r>
            <a:r>
              <a:rPr lang="vi-VN" sz="4000" i="1" dirty="0" err="1">
                <a:latin typeface="+mj-lt"/>
              </a:rPr>
              <a:t>chọn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những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điểm</a:t>
            </a:r>
            <a:r>
              <a:rPr lang="vi-VN" sz="4000" i="1" dirty="0">
                <a:latin typeface="+mj-lt"/>
              </a:rPr>
              <a:t> tham quan xa </a:t>
            </a:r>
            <a:r>
              <a:rPr lang="vi-VN" sz="4000" i="1" dirty="0" err="1">
                <a:latin typeface="+mj-lt"/>
              </a:rPr>
              <a:t>và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khó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đi.đã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i="1" dirty="0" err="1">
                <a:latin typeface="+mj-lt"/>
              </a:rPr>
              <a:t>biết</a:t>
            </a:r>
            <a:r>
              <a:rPr lang="vi-VN" sz="4000" i="1" dirty="0">
                <a:latin typeface="+mj-lt"/>
              </a:rPr>
              <a:t>.</a:t>
            </a:r>
            <a:endParaRPr lang="vi-VN" sz="4000" i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21D37F8-9365-4BEB-93FF-02F3A153C9E0}"/>
              </a:ext>
            </a:extLst>
          </p:cNvPr>
          <p:cNvSpPr txBox="1"/>
          <p:nvPr/>
        </p:nvSpPr>
        <p:spPr>
          <a:xfrm>
            <a:off x="1611899" y="855387"/>
            <a:ext cx="14429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+mj-lt"/>
              </a:rPr>
              <a:t>NHIỆM VỤ 2: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id="{423143E5-40D6-43C0-A037-D223EFEADE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244426" y="3075574"/>
            <a:ext cx="36430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892365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8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id="{ED9BBF16-5BCB-434A-812B-0F78AE6AEE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4866" t="18612" r="34772" b="18612"/>
          <a:stretch/>
        </p:blipFill>
        <p:spPr>
          <a:xfrm>
            <a:off x="16148035" y="8289914"/>
            <a:ext cx="1669391" cy="160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5008945" y="696216"/>
            <a:ext cx="12923269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1953" y="7538231"/>
            <a:ext cx="13230116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980049" y="975556"/>
            <a:ext cx="6501366" cy="7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phát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Sai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.</a:t>
            </a:r>
            <a:endParaRPr lang="vi-VN" sz="4000" b="0" i="0" u="none" strike="noStrike" cap="none" dirty="0">
              <a:solidFill>
                <a:srgbClr val="FF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6228111" y="1971716"/>
            <a:ext cx="9909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6228111" y="3027159"/>
            <a:ext cx="10287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6228110" y="4020803"/>
            <a:ext cx="10604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5954391" y="3987581"/>
            <a:ext cx="852058" cy="676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D75A8D-F523-42D2-BF65-38860E2D6929}"/>
              </a:ext>
            </a:extLst>
          </p:cNvPr>
          <p:cNvSpPr txBox="1"/>
          <p:nvPr/>
        </p:nvSpPr>
        <p:spPr>
          <a:xfrm>
            <a:off x="6228110" y="5143499"/>
            <a:ext cx="106043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id="{1E061AE6-51FE-416F-BB2D-61E19DC79B7E}"/>
              </a:ext>
            </a:extLst>
          </p:cNvPr>
          <p:cNvSpPr txBox="1"/>
          <p:nvPr/>
        </p:nvSpPr>
        <p:spPr>
          <a:xfrm>
            <a:off x="5826790" y="7852646"/>
            <a:ext cx="10520443" cy="18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800" b="1" dirty="0">
                <a:latin typeface="+mj-lt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3200" dirty="0"/>
              <a:t>.</a:t>
            </a:r>
            <a:endParaRPr lang="vi-VN"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56" name="Google Shape;682;p33">
            <a:extLst>
              <a:ext uri="{FF2B5EF4-FFF2-40B4-BE49-F238E27FC236}">
                <a16:creationId xmlns:a16="http://schemas.microsoft.com/office/drawing/2014/main" id="{FDBDE93B-C708-4BA8-BA97-481DC95F163A}"/>
              </a:ext>
            </a:extLst>
          </p:cNvPr>
          <p:cNvSpPr txBox="1"/>
          <p:nvPr/>
        </p:nvSpPr>
        <p:spPr>
          <a:xfrm>
            <a:off x="707419" y="2718552"/>
            <a:ext cx="4198980" cy="9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i="0" u="none" strike="noStrike" cap="none" dirty="0">
                <a:solidFill>
                  <a:srgbClr val="FF0000"/>
                </a:solidFill>
                <a:latin typeface="+mj-lt"/>
                <a:ea typeface="Lato"/>
                <a:cs typeface="Lato"/>
                <a:sym typeface="Lato"/>
              </a:rPr>
              <a:t>LUYỆN TẬP</a:t>
            </a:r>
            <a:endParaRPr sz="4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836646" cy="9560509"/>
            <a:chOff x="0" y="-38100"/>
            <a:chExt cx="3056303" cy="25179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389" y="631102"/>
            <a:ext cx="1604495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 rot="848870">
            <a:off x="935461" y="7663679"/>
            <a:ext cx="1996475" cy="1973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EBBAE3-C390-41F3-AE68-C33435882D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smtClean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VẬN DỤNG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id="{A8C05DDD-112F-4599-A9A9-2C0D0E122332}"/>
              </a:ext>
            </a:extLst>
          </p:cNvPr>
          <p:cNvSpPr txBox="1"/>
          <p:nvPr/>
        </p:nvSpPr>
        <p:spPr>
          <a:xfrm>
            <a:off x="2091683" y="2717491"/>
            <a:ext cx="14203680" cy="37548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Mẹ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em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ý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mua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bộ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truyện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tặng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em nhân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dịp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sinh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nhật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. Em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truy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cập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Internet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thực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4000" dirty="0">
                <a:latin typeface="+mj-lt"/>
              </a:rPr>
              <a:t>a) </a:t>
            </a:r>
            <a:r>
              <a:rPr lang="vi-VN" sz="4000" dirty="0" err="1">
                <a:latin typeface="+mj-lt"/>
              </a:rPr>
              <a:t>Tìm</a:t>
            </a:r>
            <a:r>
              <a:rPr lang="vi-VN" sz="4000" dirty="0">
                <a:latin typeface="+mj-lt"/>
              </a:rPr>
              <a:t> thông tin </a:t>
            </a:r>
            <a:r>
              <a:rPr lang="vi-VN" sz="4000" dirty="0" err="1">
                <a:latin typeface="+mj-lt"/>
              </a:rPr>
              <a:t>về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những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bộ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truyện</a:t>
            </a:r>
            <a:r>
              <a:rPr lang="vi-VN" sz="4000" dirty="0">
                <a:latin typeface="+mj-lt"/>
              </a:rPr>
              <a:t> hay </a:t>
            </a:r>
            <a:r>
              <a:rPr lang="vi-VN" sz="4000" dirty="0" err="1">
                <a:latin typeface="+mj-lt"/>
              </a:rPr>
              <a:t>dành</a:t>
            </a:r>
            <a:r>
              <a:rPr lang="vi-VN" sz="4000" dirty="0">
                <a:latin typeface="+mj-lt"/>
              </a:rPr>
              <a:t> cho </a:t>
            </a:r>
            <a:r>
              <a:rPr lang="vi-VN" sz="4000" dirty="0" err="1">
                <a:latin typeface="+mj-lt"/>
              </a:rPr>
              <a:t>lứa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tuổi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thiếu</a:t>
            </a:r>
            <a:r>
              <a:rPr lang="vi-VN" sz="40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4000" dirty="0">
                <a:latin typeface="+mj-lt"/>
              </a:rPr>
              <a:t>b) </a:t>
            </a:r>
            <a:r>
              <a:rPr lang="vi-VN" sz="4000" dirty="0" err="1">
                <a:latin typeface="+mj-lt"/>
              </a:rPr>
              <a:t>Chọn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một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bộ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mà</a:t>
            </a:r>
            <a:r>
              <a:rPr lang="vi-VN" sz="4000" dirty="0">
                <a:latin typeface="+mj-lt"/>
              </a:rPr>
              <a:t> em </a:t>
            </a:r>
            <a:r>
              <a:rPr lang="vi-VN" sz="4000" dirty="0" err="1">
                <a:latin typeface="+mj-lt"/>
              </a:rPr>
              <a:t>thích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rồi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tìm</a:t>
            </a:r>
            <a:r>
              <a:rPr lang="vi-VN" sz="4000" dirty="0">
                <a:latin typeface="+mj-lt"/>
              </a:rPr>
              <a:t> thông tin </a:t>
            </a:r>
            <a:r>
              <a:rPr lang="vi-VN" sz="4000" dirty="0" err="1">
                <a:latin typeface="+mj-lt"/>
              </a:rPr>
              <a:t>về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giá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tiền</a:t>
            </a:r>
            <a:r>
              <a:rPr lang="vi-VN" sz="4000" dirty="0">
                <a:latin typeface="+mj-lt"/>
              </a:rPr>
              <a:t>, nơi </a:t>
            </a:r>
            <a:r>
              <a:rPr lang="vi-VN" sz="4000" dirty="0" err="1">
                <a:latin typeface="+mj-lt"/>
              </a:rPr>
              <a:t>bán</a:t>
            </a:r>
            <a:r>
              <a:rPr lang="vi-VN" sz="40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4000" dirty="0">
                <a:latin typeface="+mj-lt"/>
              </a:rPr>
              <a:t>c) Ghi </a:t>
            </a:r>
            <a:r>
              <a:rPr lang="vi-VN" sz="4000" dirty="0" err="1">
                <a:latin typeface="+mj-lt"/>
              </a:rPr>
              <a:t>lại</a:t>
            </a:r>
            <a:r>
              <a:rPr lang="vi-VN" sz="4000" dirty="0">
                <a:latin typeface="+mj-lt"/>
              </a:rPr>
              <a:t> thông tin </a:t>
            </a:r>
            <a:r>
              <a:rPr lang="vi-VN" sz="4000" dirty="0" err="1">
                <a:latin typeface="+mj-lt"/>
              </a:rPr>
              <a:t>tìm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được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vào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một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tệp</a:t>
            </a:r>
            <a:r>
              <a:rPr lang="vi-VN" sz="4000" dirty="0">
                <a:latin typeface="+mj-lt"/>
              </a:rPr>
              <a:t> văn </a:t>
            </a:r>
            <a:r>
              <a:rPr lang="vi-VN" sz="4000" dirty="0" err="1">
                <a:latin typeface="+mj-lt"/>
              </a:rPr>
              <a:t>bản</a:t>
            </a:r>
            <a:r>
              <a:rPr lang="vi-VN" sz="4000" dirty="0">
                <a:latin typeface="+mj-lt"/>
              </a:rPr>
              <a:t> trên </a:t>
            </a:r>
            <a:r>
              <a:rPr lang="vi-VN" sz="4000" dirty="0" err="1">
                <a:latin typeface="+mj-lt"/>
              </a:rPr>
              <a:t>máy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tính</a:t>
            </a:r>
            <a:r>
              <a:rPr lang="vi-VN" sz="4000" dirty="0">
                <a:latin typeface="+mj-lt"/>
              </a:rPr>
              <a:t>.</a:t>
            </a:r>
            <a:endParaRPr lang="vi-VN" sz="40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2801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WordArt 5">
            <a:extLst>
              <a:ext uri="{FF2B5EF4-FFF2-40B4-BE49-F238E27FC236}">
                <a16:creationId xmlns:a16="http://schemas.microsoft.com/office/drawing/2014/main" id="{8F25BFBF-DDAD-3953-72BC-9B6994BDD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1804" y="7025640"/>
            <a:ext cx="12892995" cy="307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kern="10" dirty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2" name="WordArt 6">
            <a:extLst>
              <a:ext uri="{FF2B5EF4-FFF2-40B4-BE49-F238E27FC236}">
                <a16:creationId xmlns:a16="http://schemas.microsoft.com/office/drawing/2014/main" id="{00D687D1-4866-9F4D-F5AD-C68EC9D44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14157959" cy="21691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5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61" y="3742690"/>
            <a:ext cx="380218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614680djq0l440oz">
            <a:extLst>
              <a:ext uri="{FF2B5EF4-FFF2-40B4-BE49-F238E27FC236}">
                <a16:creationId xmlns:a16="http://schemas.microsoft.com/office/drawing/2014/main" id="{0B1FD757-8DE3-FA0A-D123-89260773F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11" y="3627120"/>
            <a:ext cx="3802189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1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258208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885950" y="3366452"/>
            <a:ext cx="16103470" cy="2908414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CHỦ ĐỀ 3. TỔ CHỨC LƯU TRỮ, </a:t>
            </a:r>
          </a:p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TÌM KIẾM VÀ TRAO ĐỔI THÔNG TIN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5569551"/>
            <a:ext cx="16604991" cy="233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lnSpc>
                <a:spcPct val="119003"/>
              </a:lnSpc>
            </a:pPr>
            <a:r>
              <a:rPr lang="vi-VN" sz="6000" b="1" dirty="0" smtClean="0">
                <a:solidFill>
                  <a:srgbClr val="0000CC"/>
                </a:solidFill>
                <a:latin typeface="+mj-lt"/>
              </a:rPr>
              <a:t>BÀI 3: TÌM KIẾM THÔNG TIN TRONG GIẢI QUYẾT VẤN ĐỀ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vi-VN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5" name="Picture 23" descr="ru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10515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Con-s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972301"/>
            <a:ext cx="2600326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71700" y="1516858"/>
            <a:ext cx="3314700" cy="5832366"/>
          </a:xfrm>
          <a:prstGeom prst="rect">
            <a:avLst/>
          </a:prstGeom>
          <a:noFill/>
        </p:spPr>
        <p:txBody>
          <a:bodyPr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2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82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82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82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</a:p>
        </p:txBody>
      </p:sp>
      <p:pic>
        <p:nvPicPr>
          <p:cNvPr id="4916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5" y="1943100"/>
            <a:ext cx="208359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71501"/>
            <a:ext cx="3905250" cy="35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20DC592E-954E-45B0-8941-2A167CC793E2}"/>
              </a:ext>
            </a:extLst>
          </p:cNvPr>
          <p:cNvSpPr/>
          <p:nvPr/>
        </p:nvSpPr>
        <p:spPr>
          <a:xfrm>
            <a:off x="2286000" y="8984975"/>
            <a:ext cx="2410240" cy="9740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5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970103" y="991467"/>
            <a:ext cx="16613436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sz="4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</a:rPr>
              <a:t>Để chuẩn bị đồ dùng cho chuyến du lịch Nhật Bản sắp tới em cần tìm hiểu thông tin gì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vi-VN" sz="4800" b="1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A. Thông tin về thời tiết Nhật Bản.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B. Thông tin về lịch sử Nhật Bản.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C. Thông tin về ẩm thực Nhật Bản.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D. Thông tin về giao thông Nhật Bản</a:t>
            </a:r>
            <a:r>
              <a:rPr lang="vi-VN" sz="4800" dirty="0"/>
              <a:t>.</a:t>
            </a:r>
          </a:p>
        </p:txBody>
      </p:sp>
      <p:sp>
        <p:nvSpPr>
          <p:cNvPr id="7" name="Curved Left Arrow 6">
            <a:hlinkClick r:id="rId4" action="ppaction://hlinksldjump"/>
          </p:cNvPr>
          <p:cNvSpPr/>
          <p:nvPr/>
        </p:nvSpPr>
        <p:spPr>
          <a:xfrm>
            <a:off x="14058900" y="8343900"/>
            <a:ext cx="800100" cy="1257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35" y="7519762"/>
            <a:ext cx="3046334" cy="23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58300" y="114305"/>
            <a:ext cx="4914900" cy="87716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CHINH PHỤC RỪNG XANH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70942-9304-A6CC-E6E4-562DA179A5A5}"/>
              </a:ext>
            </a:extLst>
          </p:cNvPr>
          <p:cNvSpPr/>
          <p:nvPr/>
        </p:nvSpPr>
        <p:spPr>
          <a:xfrm>
            <a:off x="698971" y="3732244"/>
            <a:ext cx="1185562" cy="10335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719" y="5253250"/>
            <a:ext cx="1905096" cy="19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0DDD2B-B7E1-159C-1CB7-2254C391E889}"/>
              </a:ext>
            </a:extLst>
          </p:cNvPr>
          <p:cNvSpPr/>
          <p:nvPr/>
        </p:nvSpPr>
        <p:spPr>
          <a:xfrm>
            <a:off x="1813767" y="1860014"/>
            <a:ext cx="13544421" cy="6786473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Phát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</a:rPr>
              <a:t>biểu nào sau đây sai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vi-VN" sz="4800" b="1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A. Khi làm việc nhóm, cần phân công công việc dựa vào điểm mạnh của mỗi người.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B. Khi làm việc nhóm, cần có tinh thần trách nhiệm.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C. Khi làm việc nhóm, mỗi người chỉ cần quan tâm đến phần việc của mình.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D. Khi làm việc nhóm, cần thảo luận, góp ý và giúp đỡ lẫn nhau.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A70942-9304-A6CC-E6E4-562DA179A5A5}"/>
              </a:ext>
            </a:extLst>
          </p:cNvPr>
          <p:cNvSpPr/>
          <p:nvPr/>
        </p:nvSpPr>
        <p:spPr>
          <a:xfrm>
            <a:off x="1541726" y="5542883"/>
            <a:ext cx="1185562" cy="913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</a:endParaRPr>
          </a:p>
        </p:txBody>
      </p:sp>
      <p:sp>
        <p:nvSpPr>
          <p:cNvPr id="8" name="Curved Left Arrow 7">
            <a:hlinkClick r:id="rId6" action="ppaction://hlinksldjump"/>
          </p:cNvPr>
          <p:cNvSpPr/>
          <p:nvPr/>
        </p:nvSpPr>
        <p:spPr>
          <a:xfrm>
            <a:off x="16301715" y="7605615"/>
            <a:ext cx="800100" cy="1257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705" y="6601924"/>
            <a:ext cx="1645640" cy="17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45336" y="76205"/>
            <a:ext cx="4914900" cy="87716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CHINH PHỤC RỪNG XANH</a:t>
            </a:r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FD00F54D-71A2-9AB7-7E11-4F2D2B8F1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990" y="1509110"/>
            <a:ext cx="1698801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Em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</a:rPr>
              <a:t>có thể tìm kiếm thông tin trên Internet bằng cách nào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vi-VN" sz="4800" b="1" dirty="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A. Sử dụng mạng xã hội.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B. Sử dụng phần mềm Microsoft Teams.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C. Sử dụng thư điện tử.</a:t>
            </a:r>
          </a:p>
          <a:p>
            <a:r>
              <a:rPr lang="vi-VN" sz="4800" dirty="0">
                <a:solidFill>
                  <a:srgbClr val="0000CC"/>
                </a:solidFill>
                <a:latin typeface="Times New Roman" pitchFamily="18" charset="0"/>
              </a:rPr>
              <a:t>D. Sử dụng máy tìm kiếm google.com.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A70942-9304-A6CC-E6E4-562DA179A5A5}"/>
              </a:ext>
            </a:extLst>
          </p:cNvPr>
          <p:cNvSpPr/>
          <p:nvPr/>
        </p:nvSpPr>
        <p:spPr>
          <a:xfrm>
            <a:off x="1069419" y="5210879"/>
            <a:ext cx="1185562" cy="11068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 sz="4200" dirty="0">
              <a:latin typeface="Times New Roman" panose="02020603050405020304" pitchFamily="18" charset="0"/>
            </a:endParaRPr>
          </a:p>
        </p:txBody>
      </p:sp>
      <p:sp>
        <p:nvSpPr>
          <p:cNvPr id="7" name="Curved Left Arrow 6">
            <a:hlinkClick r:id="rId5" action="ppaction://hlinksldjump"/>
          </p:cNvPr>
          <p:cNvSpPr/>
          <p:nvPr/>
        </p:nvSpPr>
        <p:spPr>
          <a:xfrm>
            <a:off x="14058900" y="8343900"/>
            <a:ext cx="800100" cy="1257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3" y="-57149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3657616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89204" y="5998578"/>
            <a:ext cx="13499621" cy="204635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654954"/>
            <a:ext cx="13799125" cy="14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TÌM KIẾM THÔNG TIN TRONG GIẢI QUYẾT VẤN ĐỀ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379374" y="3671858"/>
            <a:ext cx="11337128" cy="2077417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dirty="0">
                <a:latin typeface="+mj-lt"/>
              </a:rPr>
              <a:t>Định giải thích được sự cần thiết tầm quan trọng của việc thu thập và tìm kiếm thông tin trong giải quyết vấn </a:t>
            </a:r>
            <a:r>
              <a:rPr lang="vi-VN" sz="4200" dirty="0" smtClean="0">
                <a:latin typeface="+mj-lt"/>
              </a:rPr>
              <a:t>đề</a:t>
            </a:r>
            <a:r>
              <a:rPr lang="en-US" sz="4200" dirty="0" smtClean="0">
                <a:latin typeface="+mj-lt"/>
              </a:rPr>
              <a:t>.</a:t>
            </a:r>
            <a:endParaRPr lang="en-US" sz="4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6450173" y="6220438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dirty="0" smtClean="0">
                <a:latin typeface="+mj-lt"/>
              </a:rPr>
              <a:t> </a:t>
            </a:r>
            <a:r>
              <a:rPr lang="vi-VN" sz="4200" dirty="0">
                <a:latin typeface="+mj-lt"/>
              </a:rPr>
              <a:t>Tìm kiếm và chọn được thông tin phù hợp với vấn đề cần giải quyết</a:t>
            </a:r>
            <a:endParaRPr lang="en-US" sz="4200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66585" y="8214458"/>
            <a:ext cx="14332108" cy="2046350"/>
            <a:chOff x="3021825" y="2309513"/>
            <a:chExt cx="7755655" cy="716493"/>
          </a:xfrm>
        </p:grpSpPr>
        <p:sp>
          <p:nvSpPr>
            <p:cNvPr id="22" name="Oval 21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3" name="Chevron 22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5337623" y="8522052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dirty="0" smtClean="0">
                <a:latin typeface="+mj-lt"/>
              </a:rPr>
              <a:t> </a:t>
            </a:r>
            <a:r>
              <a:rPr lang="vi-VN" sz="4200" dirty="0">
                <a:latin typeface="+mj-lt"/>
              </a:rPr>
              <a:t>T</a:t>
            </a:r>
            <a:r>
              <a:rPr lang="vi-VN" sz="4200" dirty="0" smtClean="0">
                <a:latin typeface="+mj-lt"/>
              </a:rPr>
              <a:t>hể </a:t>
            </a:r>
            <a:r>
              <a:rPr lang="vi-VN" sz="4200" dirty="0">
                <a:latin typeface="+mj-lt"/>
              </a:rPr>
              <a:t>hiện được sự hợp tác với người khác để giải quyết vấn đề cụ thể</a:t>
            </a:r>
            <a:endParaRPr lang="en-US" sz="4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3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3441" y="497835"/>
            <a:ext cx="2139811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618137" y="3089876"/>
            <a:ext cx="2351883" cy="102690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2894978" y="1556074"/>
            <a:ext cx="13394766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3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.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Thực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hành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lựa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chọn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  <a:sym typeface="Paytone One"/>
              </a:rPr>
              <a:t> thông tin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1075162" y="4191093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075162" y="5738265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+mj-lt"/>
              </a:rPr>
              <a:t>NHIỆM VỤ 1:</a:t>
            </a:r>
            <a:endParaRPr lang="en-US" sz="40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079234" y="4990915"/>
            <a:ext cx="125021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+mj-lt"/>
              </a:rPr>
              <a:t>Gia </a:t>
            </a:r>
            <a:r>
              <a:rPr lang="vi-VN" sz="4400" dirty="0" err="1">
                <a:latin typeface="+mj-lt"/>
              </a:rPr>
              <a:t>đình</a:t>
            </a:r>
            <a:r>
              <a:rPr lang="vi-VN" sz="4400" dirty="0">
                <a:latin typeface="+mj-lt"/>
              </a:rPr>
              <a:t> em </a:t>
            </a:r>
            <a:r>
              <a:rPr lang="vi-VN" sz="4400" dirty="0" err="1">
                <a:latin typeface="+mj-lt"/>
              </a:rPr>
              <a:t>có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kế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hoạch</a:t>
            </a:r>
            <a:r>
              <a:rPr lang="vi-VN" sz="4400" dirty="0">
                <a:latin typeface="+mj-lt"/>
              </a:rPr>
              <a:t> đi du </a:t>
            </a:r>
            <a:r>
              <a:rPr lang="vi-VN" sz="4400" dirty="0" err="1">
                <a:latin typeface="+mj-lt"/>
              </a:rPr>
              <a:t>lịch</a:t>
            </a:r>
            <a:r>
              <a:rPr lang="vi-VN" sz="4400" dirty="0">
                <a:latin typeface="+mj-lt"/>
              </a:rPr>
              <a:t> ở Sa </a:t>
            </a:r>
            <a:r>
              <a:rPr lang="vi-VN" sz="4400" dirty="0" err="1">
                <a:latin typeface="+mj-lt"/>
              </a:rPr>
              <a:t>Pa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vào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dịp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tết</a:t>
            </a:r>
            <a:r>
              <a:rPr lang="vi-VN" sz="4400" dirty="0">
                <a:latin typeface="+mj-lt"/>
              </a:rPr>
              <a:t> dương </a:t>
            </a:r>
            <a:r>
              <a:rPr lang="vi-VN" sz="4400" dirty="0" err="1">
                <a:latin typeface="+mj-lt"/>
              </a:rPr>
              <a:t>lịch</a:t>
            </a:r>
            <a:r>
              <a:rPr lang="vi-VN" sz="4400" dirty="0">
                <a:latin typeface="+mj-lt"/>
              </a:rPr>
              <a:t>. Em </a:t>
            </a:r>
            <a:r>
              <a:rPr lang="vi-VN" sz="4400" dirty="0" err="1">
                <a:latin typeface="+mj-lt"/>
              </a:rPr>
              <a:t>hãy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kiếm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các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điểm</a:t>
            </a:r>
            <a:r>
              <a:rPr lang="vi-VN" sz="4400" dirty="0">
                <a:latin typeface="+mj-lt"/>
              </a:rPr>
              <a:t> tham quan ở Sa </a:t>
            </a:r>
            <a:r>
              <a:rPr lang="vi-VN" sz="4400" dirty="0" err="1">
                <a:latin typeface="+mj-lt"/>
              </a:rPr>
              <a:t>Pa</a:t>
            </a:r>
            <a:r>
              <a:rPr lang="vi-VN" sz="4400" dirty="0">
                <a:latin typeface="+mj-lt"/>
              </a:rPr>
              <a:t>.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inh-nen-powerpoint-don-gian-16">
            <a:extLst>
              <a:ext uri="{FF2B5EF4-FFF2-40B4-BE49-F238E27FC236}">
                <a16:creationId xmlns:a16="http://schemas.microsoft.com/office/drawing/2014/main" id="{031E6486-52B6-8386-6D46-F700819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5934" cy="98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sp>
        <p:nvSpPr>
          <p:cNvPr id="525" name="Google Shape;525;p28"/>
          <p:cNvSpPr txBox="1"/>
          <p:nvPr/>
        </p:nvSpPr>
        <p:spPr>
          <a:xfrm>
            <a:off x="843064" y="2616895"/>
            <a:ext cx="9177170" cy="222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0000CC"/>
                </a:solidFill>
                <a:latin typeface="+mj-lt"/>
              </a:rPr>
              <a:t>Bước 1: Sử dụng máy tìm kiếm google.com để tìm kiếm với từ khoá Các điểm tham quan ở Sa </a:t>
            </a:r>
            <a:r>
              <a:rPr lang="vi-VN" sz="3600" dirty="0" smtClean="0">
                <a:solidFill>
                  <a:srgbClr val="0000CC"/>
                </a:solidFill>
                <a:latin typeface="+mj-lt"/>
              </a:rPr>
              <a:t>Pa.Em 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sẽ nhận được kết quả tương tự Hình 17.</a:t>
            </a:r>
            <a:endParaRPr lang="en-US" sz="36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43064" y="5079372"/>
            <a:ext cx="8679427" cy="371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err="1">
                <a:solidFill>
                  <a:srgbClr val="0000CC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2: 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thông tin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phù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nhất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từ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khoá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được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xếp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ở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đầu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danh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sách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. Em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nháy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chuột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từng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kết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quả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mở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trang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web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chứa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thông tin,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đọc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và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thu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thập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thông tin liên quan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đến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vấn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0000CC"/>
                </a:solidFill>
                <a:latin typeface="+mj-lt"/>
              </a:rPr>
              <a:t>đề</a:t>
            </a:r>
            <a:r>
              <a:rPr lang="vi-VN" sz="3600" dirty="0">
                <a:solidFill>
                  <a:srgbClr val="0000CC"/>
                </a:solidFill>
                <a:latin typeface="+mj-lt"/>
              </a:rPr>
              <a:t> em đang quan tâm.</a:t>
            </a:r>
            <a:endParaRPr lang="en-US" sz="36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345015" y="9072900"/>
            <a:ext cx="5247224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17.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quả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kiếm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8F5FDAC8-B5FE-487C-9D3B-DCCE99AE634F}"/>
              </a:ext>
            </a:extLst>
          </p:cNvPr>
          <p:cNvSpPr txBox="1"/>
          <p:nvPr/>
        </p:nvSpPr>
        <p:spPr>
          <a:xfrm>
            <a:off x="5271062" y="491243"/>
            <a:ext cx="12671498" cy="222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Thông tin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kiếm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thu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thập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nhiều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nguồn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khác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nhau: ti vi,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sách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báo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mọi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xung quanh,…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đặc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biệt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từ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+mj-lt"/>
              </a:rPr>
              <a:t>Internet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200" y="2616895"/>
            <a:ext cx="7633842" cy="653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784</Words>
  <Application>Microsoft Office PowerPoint</Application>
  <PresentationFormat>Custom</PresentationFormat>
  <Paragraphs>77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Calibri</vt:lpstr>
      <vt:lpstr>Wingdings</vt:lpstr>
      <vt:lpstr>Arial</vt:lpstr>
      <vt:lpstr>DengXian</vt:lpstr>
      <vt:lpstr>Times New Roman</vt:lpstr>
      <vt:lpstr>#9Slide02 Noi dung rat dai</vt:lpstr>
      <vt:lpstr>Franklin Gothic Medium</vt:lpstr>
      <vt:lpstr>Tahoma</vt:lpstr>
      <vt:lpstr>Franklin Gothic Book</vt:lpstr>
      <vt:lpstr>Lato</vt:lpstr>
      <vt:lpstr>Paytone One</vt:lpstr>
      <vt:lpstr>Tunga</vt:lpstr>
      <vt:lpstr>Verdana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54</cp:revision>
  <dcterms:modified xsi:type="dcterms:W3CDTF">2025-10-08T02:56:53Z</dcterms:modified>
</cp:coreProperties>
</file>