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2" r:id="rId2"/>
    <p:sldId id="2988" r:id="rId3"/>
    <p:sldId id="2989" r:id="rId4"/>
    <p:sldId id="2999" r:id="rId5"/>
    <p:sldId id="2990" r:id="rId6"/>
    <p:sldId id="2992" r:id="rId7"/>
    <p:sldId id="3000" r:id="rId8"/>
    <p:sldId id="3001" r:id="rId9"/>
    <p:sldId id="2997" r:id="rId10"/>
    <p:sldId id="3002" r:id="rId11"/>
    <p:sldId id="299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8" d="100"/>
          <a:sy n="68"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6.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8.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5" name="Picture 4">
            <a:extLst>
              <a:ext uri="{FF2B5EF4-FFF2-40B4-BE49-F238E27FC236}">
                <a16:creationId xmlns:a16="http://schemas.microsoft.com/office/drawing/2014/main" id="{986D6D41-BA83-4104-A805-0CC3B833720B}"/>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Khi nhấn vào nút dấu cộng (+) của</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bếp từ, bếp đã tiếp nhận được thông tin gì và đã quyết định hành động như thế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pic>
        <p:nvPicPr>
          <p:cNvPr id="16" name="Picture 15">
            <a:extLst>
              <a:ext uri="{FF2B5EF4-FFF2-40B4-BE49-F238E27FC236}">
                <a16:creationId xmlns:a16="http://schemas.microsoft.com/office/drawing/2014/main" id="{CC95B043-5F8E-47B1-BFBA-A0A4E442146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907228" y="2878387"/>
            <a:ext cx="4077301" cy="3057977"/>
          </a:xfrm>
          <a:prstGeom prst="rect">
            <a:avLst/>
          </a:prstGeom>
        </p:spPr>
      </p:pic>
    </p:spTree>
    <p:extLst>
      <p:ext uri="{BB962C8B-B14F-4D97-AF65-F5344CB8AC3E}">
        <p14:creationId xmlns:p14="http://schemas.microsoft.com/office/powerpoint/2010/main" val="1892319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cho biết điểm giống nhau của các thiết bị tiếp nhận thông tin để</a:t>
            </a:r>
          </a:p>
          <a:p>
            <a:pPr algn="just" defTabSz="342900">
              <a:lnSpc>
                <a:spcPct val="150000"/>
              </a:lnSpc>
            </a:pPr>
            <a:r>
              <a:rPr lang="vi-VN" sz="2000">
                <a:latin typeface="UTM Avo" panose="02040603050506020204" pitchFamily="18" charset="0"/>
                <a:cs typeface="Times New Roman" panose="02020603050405020304" pitchFamily="18" charset="0"/>
              </a:rPr>
              <a:t>quyết định hành động là gì?</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24898" y="419887"/>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303843" y="1218523"/>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3B1B756A-8D3A-4F0D-8677-F220A4F44D9B}"/>
              </a:ext>
            </a:extLst>
          </p:cNvPr>
          <p:cNvGrpSpPr/>
          <p:nvPr/>
        </p:nvGrpSpPr>
        <p:grpSpPr>
          <a:xfrm>
            <a:off x="614526" y="2928056"/>
            <a:ext cx="10962947" cy="2950001"/>
            <a:chOff x="522612" y="900102"/>
            <a:chExt cx="10962947" cy="2950001"/>
          </a:xfrm>
        </p:grpSpPr>
        <p:sp>
          <p:nvSpPr>
            <p:cNvPr id="22" name="Rectangle 21">
              <a:extLst>
                <a:ext uri="{FF2B5EF4-FFF2-40B4-BE49-F238E27FC236}">
                  <a16:creationId xmlns:a16="http://schemas.microsoft.com/office/drawing/2014/main" id="{535DDC69-E8F5-4EE1-A10A-75C3BB9C91B0}"/>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3724FC73-7A2A-4EFB-A419-ED721F6100F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Hãy hình dung một người hát theo video </a:t>
              </a:r>
              <a:endParaRPr lang="en-US"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1. T</a:t>
              </a:r>
              <a:r>
                <a:rPr lang="en-US" sz="2400">
                  <a:latin typeface="UTM Avo" panose="02040603050506020204" pitchFamily="18" charset="0"/>
                  <a:cs typeface="Times New Roman" panose="02020603050405020304" pitchFamily="18" charset="0"/>
                </a:rPr>
                <a:t>a</a:t>
              </a:r>
              <a:r>
                <a:rPr lang="vi-VN" sz="240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a16="http://schemas.microsoft.com/office/drawing/2014/main" id="{25799B56-34F3-44A9-AA87-C344680CCAB8}"/>
                </a:ext>
              </a:extLst>
            </p:cNvPr>
            <p:cNvGrpSpPr/>
            <p:nvPr/>
          </p:nvGrpSpPr>
          <p:grpSpPr>
            <a:xfrm>
              <a:off x="522612" y="900102"/>
              <a:ext cx="2898644" cy="880803"/>
              <a:chOff x="522612" y="900102"/>
              <a:chExt cx="2898644" cy="880803"/>
            </a:xfrm>
          </p:grpSpPr>
          <p:grpSp>
            <p:nvGrpSpPr>
              <p:cNvPr id="27" name="Group 26">
                <a:extLst>
                  <a:ext uri="{FF2B5EF4-FFF2-40B4-BE49-F238E27FC236}">
                    <a16:creationId xmlns:a16="http://schemas.microsoft.com/office/drawing/2014/main" id="{78E4813D-400D-4881-9C0E-9E7630023E59}"/>
                  </a:ext>
                </a:extLst>
              </p:cNvPr>
              <p:cNvGrpSpPr/>
              <p:nvPr/>
            </p:nvGrpSpPr>
            <p:grpSpPr>
              <a:xfrm>
                <a:off x="522612" y="1095583"/>
                <a:ext cx="2372989" cy="661656"/>
                <a:chOff x="5906375" y="1404722"/>
                <a:chExt cx="2372989" cy="661656"/>
              </a:xfrm>
            </p:grpSpPr>
            <p:sp>
              <p:nvSpPr>
                <p:cNvPr id="32" name="Rectangle: Top Corners Rounded 31">
                  <a:extLst>
                    <a:ext uri="{FF2B5EF4-FFF2-40B4-BE49-F238E27FC236}">
                      <a16:creationId xmlns:a16="http://schemas.microsoft.com/office/drawing/2014/main" id="{85207E77-C60E-462C-918B-98C976124954}"/>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a16="http://schemas.microsoft.com/office/drawing/2014/main" id="{EFEADF0E-4D83-4C21-8158-88D6342FAA64}"/>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97DE59F1-A36C-44F9-BBF8-652DB641113B}"/>
                  </a:ext>
                </a:extLst>
              </p:cNvPr>
              <p:cNvGrpSpPr/>
              <p:nvPr/>
            </p:nvGrpSpPr>
            <p:grpSpPr>
              <a:xfrm rot="20419193">
                <a:off x="2468303" y="900102"/>
                <a:ext cx="952953" cy="880803"/>
                <a:chOff x="8974078" y="279854"/>
                <a:chExt cx="3397172" cy="3224225"/>
              </a:xfrm>
            </p:grpSpPr>
            <p:pic>
              <p:nvPicPr>
                <p:cNvPr id="30" name="Picture 5">
                  <a:extLst>
                    <a:ext uri="{FF2B5EF4-FFF2-40B4-BE49-F238E27FC236}">
                      <a16:creationId xmlns:a16="http://schemas.microsoft.com/office/drawing/2014/main" id="{1CC5FAD1-ABCE-444A-BD7D-FA2A1B3F79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078" y="279854"/>
                  <a:ext cx="3397172" cy="3224225"/>
                </a:xfrm>
                <a:prstGeom prst="rect">
                  <a:avLst/>
                </a:prstGeom>
              </p:spPr>
            </p:pic>
            <p:pic>
              <p:nvPicPr>
                <p:cNvPr id="31" name="Picture 6">
                  <a:extLst>
                    <a:ext uri="{FF2B5EF4-FFF2-40B4-BE49-F238E27FC236}">
                      <a16:creationId xmlns:a16="http://schemas.microsoft.com/office/drawing/2014/main" id="{2061E464-4138-4914-BBAB-34C3EE5505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64793" y="565916"/>
                  <a:ext cx="2916628" cy="2768146"/>
                </a:xfrm>
                <a:prstGeom prst="rect">
                  <a:avLst/>
                </a:prstGeom>
              </p:spPr>
            </p:pic>
          </p:grpSp>
          <p:sp>
            <p:nvSpPr>
              <p:cNvPr id="29" name="Rectangle 28">
                <a:extLst>
                  <a:ext uri="{FF2B5EF4-FFF2-40B4-BE49-F238E27FC236}">
                    <a16:creationId xmlns:a16="http://schemas.microsoft.com/office/drawing/2014/main" id="{989E9CA8-A1CA-4126-8CED-73D73584EF88}"/>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Khi hát, mắt theo dõi lời bài hát, tai nghe tiếng nhạc, bộ não kết hợp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a16="http://schemas.microsoft.com/office/drawing/2014/main" id="{90AFA4E4-7B7E-4823-8469-DCEE6845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1CB12-C158-4B3B-A400-9263CE26958A}"/>
              </a:ext>
            </a:extLst>
          </p:cNvPr>
          <p:cNvPicPr>
            <a:picLocks noChangeAspect="1"/>
          </p:cNvPicPr>
          <p:nvPr/>
        </p:nvPicPr>
        <p:blipFill>
          <a:blip r:embed="rId2"/>
          <a:stretch>
            <a:fillRect/>
          </a:stretch>
        </p:blipFill>
        <p:spPr>
          <a:xfrm>
            <a:off x="2190275" y="402481"/>
            <a:ext cx="8072707" cy="3068529"/>
          </a:xfrm>
          <a:prstGeom prst="rect">
            <a:avLst/>
          </a:prstGeom>
        </p:spPr>
      </p:pic>
      <p:sp>
        <p:nvSpPr>
          <p:cNvPr id="6" name="Rectangle 5">
            <a:extLst>
              <a:ext uri="{FF2B5EF4-FFF2-40B4-BE49-F238E27FC236}">
                <a16:creationId xmlns:a16="http://schemas.microsoft.com/office/drawing/2014/main"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a16="http://schemas.microsoft.com/office/drawing/2014/main"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a16="http://schemas.microsoft.com/office/drawing/2014/main"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a16="http://schemas.microsoft.com/office/drawing/2014/main"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a16="http://schemas.microsoft.com/office/drawing/2014/main"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6F1906D-F09F-4ACC-A7E3-984E83034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a16="http://schemas.microsoft.com/office/drawing/2014/main"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a16="http://schemas.microsoft.com/office/drawing/2014/main" val="3049472007"/>
                    </a:ext>
                  </a:extLst>
                </a:gridCol>
                <a:gridCol w="3844212">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13" name="Rectangle 12">
            <a:extLst>
              <a:ext uri="{FF2B5EF4-FFF2-40B4-BE49-F238E27FC236}">
                <a16:creationId xmlns:a16="http://schemas.microsoft.com/office/drawing/2014/main"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a16="http://schemas.microsoft.com/office/drawing/2014/main"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a16="http://schemas.microsoft.com/office/drawing/2014/main"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a16="http://schemas.microsoft.com/office/drawing/2014/main"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a16="http://schemas.microsoft.com/office/drawing/2014/main"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MÁY XỬ LÍ THÔNG TIN</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100220"/>
            <a:chOff x="522612" y="900102"/>
            <a:chExt cx="10962947" cy="2100220"/>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Thiết bị điều khiển được</a:t>
              </a: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1963391"/>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Hãy kể tên một số thiết bị điện trong gia đình có thể điều khiển được. Em hãy cho biết những thiết bị đó được điều khiển như thế nào?</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1021161" y="3602509"/>
            <a:ext cx="10149675" cy="2051780"/>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Có nhiều thiết bị điện điều khiển được như ti vi, máy giặt, điều hoà nhiệt độ,... Con người điều khiển một thiết bị bằng cách cung cấp thông tin cho nó. Từ thông tin nhận được thiết bị sẽ xử và thực hiện yêu cầu của người điều khiển.</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1021161" y="3534416"/>
            <a:ext cx="689218" cy="653278"/>
          </a:xfrm>
          <a:prstGeom prst="rect">
            <a:avLst/>
          </a:prstGeom>
        </p:spPr>
      </p:pic>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AF164D-B23E-4352-A290-4625F001338C}"/>
              </a:ext>
            </a:extLst>
          </p:cNvPr>
          <p:cNvSpPr/>
          <p:nvPr/>
        </p:nvSpPr>
        <p:spPr>
          <a:xfrm>
            <a:off x="618347" y="411763"/>
            <a:ext cx="10955305"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bấm phím số trên điều khiển,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chuyển đến kênh tương ứng. Ví dụ, khi em bấm phím 3, thông tin ti vi nhận được là số 3. Khi đó, bộ phận xử lý trong ti vi quyết định chuyển kênh. Kết quả, ti vi hiển thị chương trình trên kênh số 3, chẳng hạn VTV3.</a:t>
            </a:r>
          </a:p>
        </p:txBody>
      </p:sp>
      <p:grpSp>
        <p:nvGrpSpPr>
          <p:cNvPr id="12" name="Group 11">
            <a:extLst>
              <a:ext uri="{FF2B5EF4-FFF2-40B4-BE49-F238E27FC236}">
                <a16:creationId xmlns:a16="http://schemas.microsoft.com/office/drawing/2014/main" id="{C81D30B5-C2B1-402F-B863-A8BC8163D589}"/>
              </a:ext>
            </a:extLst>
          </p:cNvPr>
          <p:cNvGrpSpPr/>
          <p:nvPr/>
        </p:nvGrpSpPr>
        <p:grpSpPr>
          <a:xfrm>
            <a:off x="1234906" y="2075839"/>
            <a:ext cx="5862083" cy="4367576"/>
            <a:chOff x="2939015" y="2112100"/>
            <a:chExt cx="5862083" cy="4367576"/>
          </a:xfrm>
        </p:grpSpPr>
        <p:pic>
          <p:nvPicPr>
            <p:cNvPr id="4" name="Picture 3">
              <a:extLst>
                <a:ext uri="{FF2B5EF4-FFF2-40B4-BE49-F238E27FC236}">
                  <a16:creationId xmlns:a16="http://schemas.microsoft.com/office/drawing/2014/main" id="{1250EA16-3A77-4ED0-9B19-7CE2D0D574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9015" y="2112100"/>
              <a:ext cx="5803900" cy="3878916"/>
            </a:xfrm>
            <a:prstGeom prst="rect">
              <a:avLst/>
            </a:prstGeom>
          </p:spPr>
        </p:pic>
        <p:sp>
          <p:nvSpPr>
            <p:cNvPr id="5" name="Rectangle 4">
              <a:extLst>
                <a:ext uri="{FF2B5EF4-FFF2-40B4-BE49-F238E27FC236}">
                  <a16:creationId xmlns:a16="http://schemas.microsoft.com/office/drawing/2014/main" id="{117F8757-9CF7-4784-AD4F-4176108744CC}"/>
                </a:ext>
              </a:extLst>
            </p:cNvPr>
            <p:cNvSpPr/>
            <p:nvPr/>
          </p:nvSpPr>
          <p:spPr>
            <a:xfrm>
              <a:off x="3202221" y="3889254"/>
              <a:ext cx="2128316"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ban đầu</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22C9D3C-564A-4813-BC8F-5A365ACD0659}"/>
                </a:ext>
              </a:extLst>
            </p:cNvPr>
            <p:cNvSpPr/>
            <p:nvPr/>
          </p:nvSpPr>
          <p:spPr>
            <a:xfrm>
              <a:off x="6064826" y="3889254"/>
              <a:ext cx="2736272" cy="488660"/>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Kênh sau khi chuyển</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701E6F8-0E27-466A-B87F-0E6653E7D915}"/>
                </a:ext>
              </a:extLst>
            </p:cNvPr>
            <p:cNvSpPr/>
            <p:nvPr/>
          </p:nvSpPr>
          <p:spPr>
            <a:xfrm>
              <a:off x="4613563" y="5991016"/>
              <a:ext cx="2964871" cy="488660"/>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5. </a:t>
              </a:r>
              <a:r>
                <a:rPr lang="en-US" sz="2000">
                  <a:latin typeface="UTM Avo" panose="02040603050506020204" pitchFamily="18" charset="0"/>
                  <a:cs typeface="Times New Roman" panose="02020603050405020304" pitchFamily="18" charset="0"/>
                </a:rPr>
                <a:t>Điều khiển ti vi </a:t>
              </a:r>
              <a:endParaRPr lang="vi-VN" sz="2000">
                <a:latin typeface="UTM Avo" panose="0204060305050602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D9293BAE-F71F-44C4-BC4E-A973053427BF}"/>
              </a:ext>
            </a:extLst>
          </p:cNvPr>
          <p:cNvGrpSpPr/>
          <p:nvPr/>
        </p:nvGrpSpPr>
        <p:grpSpPr>
          <a:xfrm>
            <a:off x="7755210" y="2685480"/>
            <a:ext cx="3818442" cy="2659632"/>
            <a:chOff x="7755210" y="2685480"/>
            <a:chExt cx="3818442" cy="2659632"/>
          </a:xfrm>
        </p:grpSpPr>
        <p:grpSp>
          <p:nvGrpSpPr>
            <p:cNvPr id="13" name="Group 12">
              <a:extLst>
                <a:ext uri="{FF2B5EF4-FFF2-40B4-BE49-F238E27FC236}">
                  <a16:creationId xmlns:a16="http://schemas.microsoft.com/office/drawing/2014/main" id="{05455A8F-14CA-49F4-905D-926988182E03}"/>
                </a:ext>
              </a:extLst>
            </p:cNvPr>
            <p:cNvGrpSpPr/>
            <p:nvPr/>
          </p:nvGrpSpPr>
          <p:grpSpPr>
            <a:xfrm flipH="1">
              <a:off x="7755210" y="2685480"/>
              <a:ext cx="3818442" cy="2659632"/>
              <a:chOff x="1768766" y="4552258"/>
              <a:chExt cx="7300588" cy="2237383"/>
            </a:xfrm>
          </p:grpSpPr>
          <p:sp>
            <p:nvSpPr>
              <p:cNvPr id="14" name="Speech Bubble: Rectangle with Corners Rounded 13">
                <a:extLst>
                  <a:ext uri="{FF2B5EF4-FFF2-40B4-BE49-F238E27FC236}">
                    <a16:creationId xmlns:a16="http://schemas.microsoft.com/office/drawing/2014/main" id="{2C4A0B38-3588-4EC4-89AF-F6D351935C5A}"/>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2128405E-142D-4097-BC1B-17484450937B}"/>
                  </a:ext>
                </a:extLst>
              </p:cNvPr>
              <p:cNvSpPr/>
              <p:nvPr/>
            </p:nvSpPr>
            <p:spPr>
              <a:xfrm>
                <a:off x="1856791" y="4552258"/>
                <a:ext cx="7212563" cy="2145323"/>
              </a:xfrm>
              <a:prstGeom prst="wedgeRoundRectCallout">
                <a:avLst>
                  <a:gd name="adj1" fmla="val 56269"/>
                  <a:gd name="adj2" fmla="val 3727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9A4CF503-64AB-4107-A4AD-536F35CB5B57}"/>
                </a:ext>
              </a:extLst>
            </p:cNvPr>
            <p:cNvSpPr/>
            <p:nvPr/>
          </p:nvSpPr>
          <p:spPr>
            <a:xfrm>
              <a:off x="7909207" y="2792919"/>
              <a:ext cx="3556488" cy="2335319"/>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Hiện nay đã có ti v</a:t>
              </a:r>
              <a:r>
                <a:rPr lang="en-US" sz="2000">
                  <a:latin typeface="UTM Avo" panose="02040603050506020204" pitchFamily="18" charset="0"/>
                  <a:cs typeface="Times New Roman" panose="02020603050405020304" pitchFamily="18" charset="0"/>
                </a:rPr>
                <a:t>i</a:t>
              </a:r>
              <a:r>
                <a:rPr lang="vi-VN" sz="2000">
                  <a:latin typeface="UTM Avo" panose="02040603050506020204" pitchFamily="18" charset="0"/>
                  <a:cs typeface="Times New Roman" panose="02020603050405020304" pitchFamily="18" charset="0"/>
                </a:rPr>
                <a:t> được điều khiển bằng giọng nói. Khi đó, thông tin ti vi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nhận được thuộc </a:t>
              </a:r>
              <a:endParaRPr lang="en-US" sz="2000">
                <a:latin typeface="UTM Avo" panose="02040603050506020204" pitchFamily="18" charset="0"/>
                <a:cs typeface="Times New Roman" panose="02020603050405020304" pitchFamily="18" charset="0"/>
              </a:endParaRPr>
            </a:p>
            <a:p>
              <a:pPr algn="ctr" defTabSz="342900">
                <a:lnSpc>
                  <a:spcPct val="150000"/>
                </a:lnSpc>
              </a:pPr>
              <a:r>
                <a:rPr lang="vi-VN" sz="2000">
                  <a:latin typeface="UTM Avo" panose="02040603050506020204" pitchFamily="18" charset="0"/>
                  <a:cs typeface="Times New Roman" panose="02020603050405020304" pitchFamily="18" charset="0"/>
                </a:rPr>
                <a:t>dạng âm thanh.</a:t>
              </a:r>
            </a:p>
          </p:txBody>
        </p:sp>
      </p:grpSp>
    </p:spTree>
    <p:extLst>
      <p:ext uri="{BB962C8B-B14F-4D97-AF65-F5344CB8AC3E}">
        <p14:creationId xmlns:p14="http://schemas.microsoft.com/office/powerpoint/2010/main" val="2564736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3"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Có nhiều thiết bị tiếp nhận thông tin</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để quyết định hành động.</a:t>
              </a:r>
            </a:p>
          </p:txBody>
        </p:sp>
      </p:grpSp>
      <p:sp>
        <p:nvSpPr>
          <p:cNvPr id="18" name="Rectangle 17">
            <a:extLst>
              <a:ext uri="{FF2B5EF4-FFF2-40B4-BE49-F238E27FC236}">
                <a16:creationId xmlns:a16="http://schemas.microsoft.com/office/drawing/2014/main" id="{79F5F4AC-96A8-4E05-988A-0E77D50D41E9}"/>
              </a:ext>
            </a:extLst>
          </p:cNvPr>
          <p:cNvSpPr/>
          <p:nvPr/>
        </p:nvSpPr>
        <p:spPr>
          <a:xfrm>
            <a:off x="1489289" y="2629975"/>
            <a:ext cx="10117355"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Minh chụp ảnh cánh đồng lúa bằng điện thoại thông minh. Khi đó,</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được điện thoại thu nhận thuộc dạng gì? Sau khi xử lí,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kết quả là gì?</a:t>
            </a:r>
          </a:p>
        </p:txBody>
      </p:sp>
      <p:pic>
        <p:nvPicPr>
          <p:cNvPr id="19" name="Picture 18">
            <a:extLst>
              <a:ext uri="{FF2B5EF4-FFF2-40B4-BE49-F238E27FC236}">
                <a16:creationId xmlns:a16="http://schemas.microsoft.com/office/drawing/2014/main" id="{B62AD197-8EC0-4F06-A0FC-8E9FFA19031B}"/>
              </a:ext>
            </a:extLst>
          </p:cNvPr>
          <p:cNvPicPr>
            <a:picLocks noChangeAspect="1"/>
          </p:cNvPicPr>
          <p:nvPr/>
        </p:nvPicPr>
        <p:blipFill>
          <a:blip r:embed="rId3"/>
          <a:stretch>
            <a:fillRect/>
          </a:stretch>
        </p:blipFill>
        <p:spPr>
          <a:xfrm>
            <a:off x="506225" y="2429987"/>
            <a:ext cx="983065" cy="967824"/>
          </a:xfrm>
          <a:prstGeom prst="rect">
            <a:avLst/>
          </a:prstGeom>
        </p:spPr>
      </p:pic>
      <p:sp>
        <p:nvSpPr>
          <p:cNvPr id="20" name="Rectangle 19">
            <a:extLst>
              <a:ext uri="{FF2B5EF4-FFF2-40B4-BE49-F238E27FC236}">
                <a16:creationId xmlns:a16="http://schemas.microsoft.com/office/drawing/2014/main" id="{B47A0B8D-420C-435A-8865-FA530FA1BA18}"/>
              </a:ext>
            </a:extLst>
          </p:cNvPr>
          <p:cNvSpPr/>
          <p:nvPr/>
        </p:nvSpPr>
        <p:spPr>
          <a:xfrm>
            <a:off x="1489289" y="3741901"/>
            <a:ext cx="6467281" cy="1477328"/>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Em hãy nêu ví dụ về một hoạt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động của chiếc quạt máy </a:t>
            </a:r>
            <a:r>
              <a:rPr lang="en-US" sz="2000" dirty="0" err="1">
                <a:latin typeface="UTM Avo" panose="02040603050506020204" pitchFamily="18" charset="0"/>
                <a:cs typeface="Times New Roman" panose="02020603050405020304" pitchFamily="18" charset="0"/>
              </a:rPr>
              <a:t>có</a:t>
            </a:r>
            <a:r>
              <a:rPr lang="vi-VN" sz="2000" dirty="0">
                <a:latin typeface="UTM Avo" panose="02040603050506020204" pitchFamily="18" charset="0"/>
                <a:cs typeface="Times New Roman" panose="02020603050405020304" pitchFamily="18" charset="0"/>
              </a:rPr>
              <a:t> điều khiển từ xa. Trong hoạt động đó thông tin tiếp nhận là gì? Chiếc quạt quyết định hành động </a:t>
            </a:r>
            <a:r>
              <a:rPr lang="vi-VN" sz="2000" dirty="0" smtClean="0">
                <a:latin typeface="UTM Avo" panose="02040603050506020204" pitchFamily="18" charset="0"/>
                <a:cs typeface="Times New Roman" panose="02020603050405020304" pitchFamily="18" charset="0"/>
              </a:rPr>
              <a:t>th</a:t>
            </a:r>
            <a:r>
              <a:rPr lang="en-US" sz="2000" smtClean="0">
                <a:latin typeface="UTM Avo" panose="02040603050506020204" pitchFamily="18" charset="0"/>
                <a:cs typeface="Times New Roman" panose="02020603050405020304" pitchFamily="18" charset="0"/>
              </a:rPr>
              <a:t>ế</a:t>
            </a:r>
            <a:r>
              <a:rPr lang="vi-VN" sz="2000" smtClean="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nào?</a:t>
            </a:r>
          </a:p>
        </p:txBody>
      </p:sp>
      <p:pic>
        <p:nvPicPr>
          <p:cNvPr id="7" name="Picture 6">
            <a:extLst>
              <a:ext uri="{FF2B5EF4-FFF2-40B4-BE49-F238E27FC236}">
                <a16:creationId xmlns:a16="http://schemas.microsoft.com/office/drawing/2014/main" id="{61CC3836-CD26-4415-8E32-FA3C6309E379}"/>
              </a:ext>
            </a:extLst>
          </p:cNvPr>
          <p:cNvPicPr>
            <a:picLocks noChangeAspect="1"/>
          </p:cNvPicPr>
          <p:nvPr/>
        </p:nvPicPr>
        <p:blipFill>
          <a:blip r:embed="rId4"/>
          <a:stretch>
            <a:fillRect/>
          </a:stretch>
        </p:blipFill>
        <p:spPr>
          <a:xfrm>
            <a:off x="8499339" y="3780287"/>
            <a:ext cx="2421448" cy="2613627"/>
          </a:xfrm>
          <a:prstGeom prst="rect">
            <a:avLst/>
          </a:prstGeom>
        </p:spPr>
      </p:pic>
    </p:spTree>
    <p:extLst>
      <p:ext uri="{BB962C8B-B14F-4D97-AF65-F5344CB8AC3E}">
        <p14:creationId xmlns:p14="http://schemas.microsoft.com/office/powerpoint/2010/main" val="12449063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extLst>
              <p:ext uri="{D42A27DB-BD31-4B8C-83A1-F6EECF244321}">
                <p14:modId xmlns:p14="http://schemas.microsoft.com/office/powerpoint/2010/main" val="1019409216"/>
              </p:ext>
            </p:extLst>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a16="http://schemas.microsoft.com/office/drawing/2014/main" val="3049472007"/>
                    </a:ext>
                  </a:extLst>
                </a:gridCol>
                <a:gridCol w="4104390">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9" name="Rectangle 8">
            <a:extLst>
              <a:ext uri="{FF2B5EF4-FFF2-40B4-BE49-F238E27FC236}">
                <a16:creationId xmlns:a16="http://schemas.microsoft.com/office/drawing/2014/main"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5609</TotalTime>
  <Words>683</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191</cp:revision>
  <dcterms:created xsi:type="dcterms:W3CDTF">2021-11-14T08:33:55Z</dcterms:created>
  <dcterms:modified xsi:type="dcterms:W3CDTF">2025-09-26T07:57:22Z</dcterms:modified>
</cp:coreProperties>
</file>