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2"/>
  </p:notesMasterIdLst>
  <p:sldIdLst>
    <p:sldId id="288" r:id="rId3"/>
    <p:sldId id="304" r:id="rId4"/>
    <p:sldId id="305" r:id="rId5"/>
    <p:sldId id="270" r:id="rId6"/>
    <p:sldId id="271" r:id="rId7"/>
    <p:sldId id="286" r:id="rId8"/>
    <p:sldId id="287" r:id="rId9"/>
    <p:sldId id="275" r:id="rId10"/>
    <p:sldId id="292" r:id="rId11"/>
  </p:sldIdLst>
  <p:sldSz cx="18288000" cy="10287000"/>
  <p:notesSz cx="6858000" cy="9144000"/>
  <p:embeddedFontLst>
    <p:embeddedFont>
      <p:font typeface="Tahoma" panose="020B0604030504040204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engXian" panose="020B0604020202020204" charset="0"/>
      <p:regular r:id="rId19"/>
      <p:bold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Franklin Gothic Medium" panose="020B0603020102020204" pitchFamily="34" charset="0"/>
      <p:regular r:id="rId25"/>
      <p:italic r:id="rId26"/>
    </p:embeddedFont>
    <p:embeddedFont>
      <p:font typeface="Franklin Gothic Book" panose="020B0503020102020204" pitchFamily="34" charset="0"/>
      <p:regular r:id="rId27"/>
      <p:italic r:id="rId28"/>
    </p:embeddedFont>
    <p:embeddedFont>
      <p:font typeface="Paytone One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37437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E59324A-3CEA-4854-AD43-9F1464096E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86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93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70FD1E9-C923-4D12-AB06-242B1EB3C9BB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4759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34226" y="2595604"/>
            <a:ext cx="11297246" cy="1806459"/>
          </a:xfrm>
        </p:spPr>
        <p:txBody>
          <a:bodyPr bIns="13709"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424555" y="3706397"/>
            <a:ext cx="13022262" cy="493889"/>
          </a:xfrm>
        </p:spPr>
        <p:txBody>
          <a:bodyPr tIns="13709">
            <a:normAutofit/>
          </a:bodyPr>
          <a:lstStyle>
            <a:lvl1pPr marL="0" indent="0" algn="l">
              <a:buNone/>
              <a:defRPr kumimoji="0" lang="en-US" sz="2100" b="0" i="0" u="none" strike="noStrike" kern="1200" cap="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85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0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1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2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9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3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November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3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4379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759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638798" y="2590115"/>
            <a:ext cx="11301984" cy="1811264"/>
          </a:xfrm>
        </p:spPr>
        <p:txBody>
          <a:bodyPr bIns="13709" anchor="b"/>
          <a:lstStyle>
            <a:lvl1pPr algn="l">
              <a:defRPr kumimoji="0" lang="en-US" sz="4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432304" y="3702456"/>
            <a:ext cx="13021056" cy="493776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2100" b="0" i="0" u="none" strike="noStrike" kern="1200" cap="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8545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091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63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18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72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27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8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3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0029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645920"/>
            <a:ext cx="6400800" cy="556869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0032" y="1645920"/>
            <a:ext cx="6400800" cy="556869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62711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100" b="0" kern="1200" cap="all" spc="6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85455" indent="0">
              <a:buNone/>
              <a:defRPr sz="3000" b="1"/>
            </a:lvl2pPr>
            <a:lvl3pPr marL="1370918" indent="0">
              <a:buNone/>
              <a:defRPr sz="2700" b="1"/>
            </a:lvl3pPr>
            <a:lvl4pPr marL="2056373" indent="0">
              <a:buNone/>
              <a:defRPr sz="2400" b="1"/>
            </a:lvl4pPr>
            <a:lvl5pPr marL="2741831" indent="0">
              <a:buNone/>
              <a:defRPr sz="2400" b="1"/>
            </a:lvl5pPr>
            <a:lvl6pPr marL="3427289" indent="0">
              <a:buNone/>
              <a:defRPr sz="2400" b="1"/>
            </a:lvl6pPr>
            <a:lvl7pPr marL="4112745" indent="0">
              <a:buNone/>
              <a:defRPr sz="2400" b="1"/>
            </a:lvl7pPr>
            <a:lvl8pPr marL="4798200" indent="0">
              <a:buNone/>
              <a:defRPr sz="2400" b="1"/>
            </a:lvl8pPr>
            <a:lvl9pPr marL="5483655" indent="0">
              <a:buNone/>
              <a:defRPr sz="2400" b="1"/>
            </a:lvl9pPr>
          </a:lstStyle>
          <a:p>
            <a:pPr marL="0" lvl="0" indent="0" algn="l" defTabSz="13709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300" y="2552772"/>
            <a:ext cx="6400800" cy="466344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0032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100" b="0" kern="1200" cap="all" spc="6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85455" indent="0">
              <a:buNone/>
              <a:defRPr sz="3000" b="1"/>
            </a:lvl2pPr>
            <a:lvl3pPr marL="1370918" indent="0">
              <a:buNone/>
              <a:defRPr sz="2700" b="1"/>
            </a:lvl3pPr>
            <a:lvl4pPr marL="2056373" indent="0">
              <a:buNone/>
              <a:defRPr sz="2400" b="1"/>
            </a:lvl4pPr>
            <a:lvl5pPr marL="2741831" indent="0">
              <a:buNone/>
              <a:defRPr sz="2400" b="1"/>
            </a:lvl5pPr>
            <a:lvl6pPr marL="3427289" indent="0">
              <a:buNone/>
              <a:defRPr sz="2400" b="1"/>
            </a:lvl6pPr>
            <a:lvl7pPr marL="4112745" indent="0">
              <a:buNone/>
              <a:defRPr sz="2400" b="1"/>
            </a:lvl7pPr>
            <a:lvl8pPr marL="4798200" indent="0">
              <a:buNone/>
              <a:defRPr sz="2400" b="1"/>
            </a:lvl8pPr>
            <a:lvl9pPr marL="5483655" indent="0">
              <a:buNone/>
              <a:defRPr sz="2400" b="1"/>
            </a:lvl9pPr>
          </a:lstStyle>
          <a:p>
            <a:pPr marL="0" lvl="0" indent="0" algn="l" defTabSz="13709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0032" y="2552772"/>
            <a:ext cx="6400800" cy="466344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058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7611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2487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2581278" y="-2581275"/>
            <a:ext cx="10287000" cy="1544955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69860" y="2364164"/>
            <a:ext cx="10424160" cy="1634141"/>
          </a:xfrm>
        </p:spPr>
        <p:txBody>
          <a:bodyPr bIns="0" anchor="b"/>
          <a:lstStyle>
            <a:lvl1pPr algn="l">
              <a:defRPr kumimoji="0" lang="en-US" sz="42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114" y="3928378"/>
            <a:ext cx="7615559" cy="498703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595916" y="3380079"/>
            <a:ext cx="11589521" cy="934971"/>
          </a:xfrm>
        </p:spPr>
        <p:txBody>
          <a:bodyPr>
            <a:normAutofit/>
          </a:bodyPr>
          <a:lstStyle>
            <a:lvl1pPr marL="0" indent="0">
              <a:buNone/>
              <a:defRPr lang="en-US" sz="21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455" indent="0">
              <a:buNone/>
              <a:defRPr sz="1800"/>
            </a:lvl2pPr>
            <a:lvl3pPr marL="1370918" indent="0">
              <a:buNone/>
              <a:defRPr sz="1500"/>
            </a:lvl3pPr>
            <a:lvl4pPr marL="2056373" indent="0">
              <a:buNone/>
              <a:defRPr sz="1400"/>
            </a:lvl4pPr>
            <a:lvl5pPr marL="2741831" indent="0">
              <a:buNone/>
              <a:defRPr sz="1400"/>
            </a:lvl5pPr>
            <a:lvl6pPr marL="3427289" indent="0">
              <a:buNone/>
              <a:defRPr sz="1400"/>
            </a:lvl6pPr>
            <a:lvl7pPr marL="4112745" indent="0">
              <a:buNone/>
              <a:defRPr sz="1400"/>
            </a:lvl7pPr>
            <a:lvl8pPr marL="4798200" indent="0">
              <a:buNone/>
              <a:defRPr sz="1400"/>
            </a:lvl8pPr>
            <a:lvl9pPr marL="5483655" indent="0">
              <a:buNone/>
              <a:defRPr sz="1400"/>
            </a:lvl9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4D49D-BA11-4B6B-A289-DD4E08DBC43C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3248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57652" y="0"/>
            <a:ext cx="14230350" cy="10287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74185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" y="7572375"/>
            <a:ext cx="7143750" cy="27146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342394" y="2576252"/>
            <a:ext cx="10972800" cy="1301166"/>
          </a:xfrm>
        </p:spPr>
        <p:txBody>
          <a:bodyPr anchor="b"/>
          <a:lstStyle>
            <a:lvl1pPr algn="l">
              <a:defRPr sz="4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286967" y="3270794"/>
            <a:ext cx="12193091" cy="111099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685455" indent="0">
              <a:buNone/>
              <a:defRPr sz="1800"/>
            </a:lvl2pPr>
            <a:lvl3pPr marL="1370918" indent="0">
              <a:buNone/>
              <a:defRPr sz="1500"/>
            </a:lvl3pPr>
            <a:lvl4pPr marL="2056373" indent="0">
              <a:buNone/>
              <a:defRPr sz="1400"/>
            </a:lvl4pPr>
            <a:lvl5pPr marL="2741831" indent="0">
              <a:buNone/>
              <a:defRPr sz="1400"/>
            </a:lvl5pPr>
            <a:lvl6pPr marL="3427289" indent="0">
              <a:buNone/>
              <a:defRPr sz="1400"/>
            </a:lvl6pPr>
            <a:lvl7pPr marL="4112745" indent="0">
              <a:buNone/>
              <a:defRPr sz="1400"/>
            </a:lvl7pPr>
            <a:lvl8pPr marL="4798200" indent="0">
              <a:buNone/>
              <a:defRPr sz="1400"/>
            </a:lvl8pPr>
            <a:lvl9pPr marL="548365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893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1400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0"/>
            <a:ext cx="4114800" cy="70175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0"/>
            <a:ext cx="12039600" cy="70175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1372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984517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763" y="7575950"/>
            <a:ext cx="7148514" cy="27110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4759" y="7576948"/>
            <a:ext cx="18292760" cy="27100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548640"/>
            <a:ext cx="15041880" cy="822960"/>
          </a:xfrm>
          <a:prstGeom prst="rect">
            <a:avLst/>
          </a:prstGeom>
        </p:spPr>
        <p:txBody>
          <a:bodyPr vert="horz" lIns="137093" tIns="68549" rIns="137093" bIns="68549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50952"/>
            <a:ext cx="15041880" cy="5369774"/>
          </a:xfrm>
          <a:prstGeom prst="rect">
            <a:avLst/>
          </a:prstGeom>
        </p:spPr>
        <p:txBody>
          <a:bodyPr vert="horz" lIns="137093" tIns="68549" rIns="137093" bIns="685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402336" y="8805672"/>
            <a:ext cx="4352544" cy="301752"/>
          </a:xfrm>
          <a:prstGeom prst="rect">
            <a:avLst/>
          </a:prstGeom>
        </p:spPr>
        <p:txBody>
          <a:bodyPr vert="horz" lIns="137093" tIns="68549" rIns="137093" bIns="68549" rtlCol="0" anchor="ctr"/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pPr defTabSz="1370918">
              <a:buClrTx/>
              <a:buFontTx/>
              <a:buNone/>
            </a:pPr>
            <a:fld id="{62B1B13E-D5AF-485E-81A1-82A140076526}" type="datetime4">
              <a:rPr lang="en-US" kern="1200" smtClean="0">
                <a:latin typeface="Franklin Gothic Book"/>
                <a:ea typeface="+mn-ea"/>
              </a:rPr>
              <a:pPr defTabSz="1370918">
                <a:buClrTx/>
                <a:buFontTx/>
                <a:buNone/>
              </a:pPr>
              <a:t>November 4, 2025</a:t>
            </a:fld>
            <a:endParaRPr lang="en-US" kern="1200" dirty="0">
              <a:latin typeface="Franklin Gothic Book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029" y="9427683"/>
            <a:ext cx="9448800" cy="411480"/>
          </a:xfrm>
          <a:prstGeom prst="rect">
            <a:avLst/>
          </a:prstGeom>
        </p:spPr>
        <p:txBody>
          <a:bodyPr vert="horz" lIns="137093" tIns="68549" rIns="137093" bIns="68549" rtlCol="0" anchor="ctr"/>
          <a:lstStyle>
            <a:lvl1pPr algn="r">
              <a:defRPr sz="1500" cap="all" spc="300" baseline="0">
                <a:solidFill>
                  <a:srgbClr val="FFFFFF"/>
                </a:solidFill>
              </a:defRPr>
            </a:lvl1pPr>
          </a:lstStyle>
          <a:p>
            <a:pPr defTabSz="1370918">
              <a:buClrTx/>
              <a:buFontTx/>
              <a:buNone/>
            </a:pPr>
            <a:endParaRPr lang="en-US" kern="1200" dirty="0">
              <a:latin typeface="Franklin Gothic Book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02076" y="9256233"/>
            <a:ext cx="1005840" cy="75438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3709" tIns="13709" rIns="13709" bIns="13709" rtlCol="0" anchor="ctr">
            <a:normAutofit/>
          </a:bodyPr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pPr defTabSz="1370918">
              <a:buClrTx/>
              <a:buFontTx/>
              <a:buNone/>
            </a:pPr>
            <a:fld id="{2754ED01-E2A0-4C1E-8E21-014B99041579}" type="slidenum">
              <a:rPr lang="en-US" kern="1200" smtClean="0">
                <a:latin typeface="Franklin Gothic Book"/>
                <a:ea typeface="+mn-ea"/>
              </a:rPr>
              <a:pPr defTabSz="1370918">
                <a:buClrTx/>
                <a:buFontTx/>
                <a:buNone/>
              </a:pPr>
              <a:t>‹#›</a:t>
            </a:fld>
            <a:endParaRPr lang="en-US" kern="1200" dirty="0">
              <a:latin typeface="Franklin Gothic Book"/>
              <a:ea typeface="+mn-ea"/>
            </a:endParaRPr>
          </a:p>
        </p:txBody>
      </p:sp>
      <p:sp>
        <p:nvSpPr>
          <p:cNvPr id="9" name="9Slide.vn - 2019">
            <a:extLst>
              <a:ext uri="{FF2B5EF4-FFF2-40B4-BE49-F238E27FC236}">
                <a16:creationId xmlns:a16="http://schemas.microsoft.com/office/drawing/2014/main" id="{399E7EED-F11E-4905-A7B6-1C2254D99321}"/>
              </a:ext>
            </a:extLst>
          </p:cNvPr>
          <p:cNvSpPr txBox="1"/>
          <p:nvPr userDrawn="1"/>
        </p:nvSpPr>
        <p:spPr>
          <a:xfrm>
            <a:off x="0" y="-2406997"/>
            <a:ext cx="18288000" cy="692498"/>
          </a:xfrm>
          <a:prstGeom prst="rect">
            <a:avLst/>
          </a:prstGeom>
          <a:noFill/>
        </p:spPr>
        <p:txBody>
          <a:bodyPr vert="horz" lIns="137093" tIns="68549" rIns="137093" bIns="68549" rtlCol="0">
            <a:spAutoFit/>
          </a:bodyPr>
          <a:lstStyle/>
          <a:p>
            <a:pPr algn="ctr" defTabSz="1370918">
              <a:buClrTx/>
              <a:buFontTx/>
              <a:buNone/>
            </a:pPr>
            <a:r>
              <a:rPr lang="en-US" sz="3600" kern="1200">
                <a:solidFill>
                  <a:srgbClr val="CFCFCF"/>
                </a:solidFill>
                <a:latin typeface="Franklin Gothic Book"/>
                <a:ea typeface="+mn-ea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76026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txStyles>
    <p:titleStyle>
      <a:lvl1pPr algn="l" defTabSz="1370918" rtl="0" eaLnBrk="1" latinLnBrk="0" hangingPunct="1"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095" indent="-514095" algn="l" defTabSz="1370918" rtl="0" eaLnBrk="1" latinLnBrk="0" hangingPunct="1">
        <a:spcBef>
          <a:spcPts val="12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0477" indent="-260477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03204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45932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8659" indent="-260477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095" indent="-260477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28956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371683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686994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918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373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831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7289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2745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200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3655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" y="-30957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4000503" y="601041"/>
            <a:ext cx="11758422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en-US" sz="4200" b="1" smtClean="0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UBND XÃ AN KHÁNH</a:t>
            </a:r>
            <a:endParaRPr lang="en-US" sz="4200" b="1" dirty="0">
              <a:solidFill>
                <a:srgbClr val="0000CC"/>
              </a:solidFill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257303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4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TÂN VIÊN</a:t>
            </a:r>
            <a:endParaRPr lang="en-US" altLang="en-US" sz="4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457200" y="3780468"/>
            <a:ext cx="17830800" cy="2169825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 LỚP 5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731" y="7009083"/>
            <a:ext cx="1413574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6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6000" b="1" i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Liên</a:t>
            </a:r>
            <a:endParaRPr lang="en-US" altLang="en-US" sz="72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79D390A-E1FC-4330-902B-0FBEB616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3" y="8176749"/>
            <a:ext cx="1413574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6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6000" b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000" b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altLang="en-US" sz="6000" b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6000" b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altLang="en-US" sz="72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FBD90-9FF3-4CE0-94C3-6E830887528B}"/>
              </a:ext>
            </a:extLst>
          </p:cNvPr>
          <p:cNvCxnSpPr/>
          <p:nvPr/>
        </p:nvCxnSpPr>
        <p:spPr>
          <a:xfrm>
            <a:off x="8300294" y="2032463"/>
            <a:ext cx="33147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3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4114800" y="473378"/>
            <a:ext cx="12001500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1258208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885950" y="3366452"/>
            <a:ext cx="16103470" cy="2908414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lvl="0" algn="ctr"/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CHỦ ĐỀ 3. TỔ CHỨC LƯU TRỮ, </a:t>
            </a:r>
          </a:p>
          <a:p>
            <a:pPr lvl="0" algn="ctr"/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TÌM KIẾM VÀ TRAO ĐỔI THÔNG TIN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49" y="5569551"/>
            <a:ext cx="16604991" cy="12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lvl="0" algn="ctr">
              <a:lnSpc>
                <a:spcPct val="119003"/>
              </a:lnSpc>
            </a:pPr>
            <a:r>
              <a:rPr lang="vi-VN" sz="6000" b="1" dirty="0" smtClean="0">
                <a:solidFill>
                  <a:srgbClr val="0000CC"/>
                </a:solidFill>
                <a:latin typeface="+mj-lt"/>
              </a:rPr>
              <a:t>BÀI 4: CÂY THƯ MỤC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vi-VN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5D7FE581-5D6B-AFFA-52EC-D7ADD99B5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83" y="-57149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5493546" y="-26194"/>
            <a:ext cx="10891841" cy="10287002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731043" y="4980551"/>
            <a:ext cx="587454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 TIÊU</a:t>
            </a:r>
            <a:endParaRPr lang="en-US" altLang="en-US" sz="6600" b="1" dirty="0">
              <a:solidFill>
                <a:srgbClr val="FF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343402" y="3657616"/>
            <a:ext cx="13830300" cy="2046350"/>
            <a:chOff x="2904687" y="2243621"/>
            <a:chExt cx="8580963" cy="908655"/>
          </a:xfrm>
        </p:grpSpPr>
        <p:sp>
          <p:nvSpPr>
            <p:cNvPr id="19" name="Oval 18"/>
            <p:cNvSpPr/>
            <p:nvPr/>
          </p:nvSpPr>
          <p:spPr>
            <a:xfrm>
              <a:off x="2904687" y="2374232"/>
              <a:ext cx="687734" cy="6104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48" name="Chevron 47"/>
            <p:cNvSpPr/>
            <p:nvPr/>
          </p:nvSpPr>
          <p:spPr>
            <a:xfrm>
              <a:off x="3542942" y="2392199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gray">
            <a:xfrm>
              <a:off x="3810056" y="2243621"/>
              <a:ext cx="7675594" cy="908655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91532" y="6172206"/>
            <a:ext cx="13499621" cy="2046350"/>
            <a:chOff x="3021825" y="2309513"/>
            <a:chExt cx="7755655" cy="716493"/>
          </a:xfrm>
        </p:grpSpPr>
        <p:sp>
          <p:nvSpPr>
            <p:cNvPr id="64" name="Oval 63"/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65" name="Chevron 64"/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AutoShape 47"/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FC79FD3C-BC0B-8409-BF68-9AA76702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1654954"/>
            <a:ext cx="13799125" cy="94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lvl="0" algn="ctr">
              <a:lnSpc>
                <a:spcPct val="119003"/>
              </a:lnSpc>
            </a:pPr>
            <a:r>
              <a:rPr lang="vi-VN" sz="4400" b="1" dirty="0">
                <a:solidFill>
                  <a:srgbClr val="0000CC"/>
                </a:solidFill>
                <a:latin typeface="+mj-lt"/>
              </a:rPr>
              <a:t>BÀI 4: CÂY THƯ MỤC</a:t>
            </a:r>
            <a:r>
              <a:rPr lang="en-US" sz="4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vi-VN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873B5-5CCD-2C4C-F00E-192DFF407078}"/>
              </a:ext>
            </a:extLst>
          </p:cNvPr>
          <p:cNvSpPr txBox="1"/>
          <p:nvPr/>
        </p:nvSpPr>
        <p:spPr>
          <a:xfrm>
            <a:off x="4914900" y="114300"/>
            <a:ext cx="12001500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AB2B02D3-7DEA-1506-CF20-EC2D68FA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815370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8DA7B-D710-41B0-E62A-166F60A110B2}"/>
              </a:ext>
            </a:extLst>
          </p:cNvPr>
          <p:cNvSpPr txBox="1"/>
          <p:nvPr/>
        </p:nvSpPr>
        <p:spPr>
          <a:xfrm>
            <a:off x="6379374" y="4000516"/>
            <a:ext cx="11337128" cy="784756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just"/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200" b="1" dirty="0" smtClean="0">
                <a:latin typeface="+mj-lt"/>
              </a:rPr>
              <a:t>ạo </a:t>
            </a:r>
            <a:r>
              <a:rPr lang="vi-VN" sz="4200" b="1" dirty="0">
                <a:latin typeface="+mj-lt"/>
              </a:rPr>
              <a:t>được các thư mục với cấu trúc cây hợp </a:t>
            </a:r>
            <a:r>
              <a:rPr lang="vi-VN" sz="4200" b="1" dirty="0" smtClean="0">
                <a:latin typeface="+mj-lt"/>
              </a:rPr>
              <a:t>lý</a:t>
            </a:r>
            <a:r>
              <a:rPr lang="en-US" sz="4200" b="1" dirty="0" smtClean="0">
                <a:latin typeface="+mj-lt"/>
              </a:rPr>
              <a:t>.</a:t>
            </a:r>
            <a:endParaRPr lang="en-US" sz="42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6696F-291A-60CA-3B52-E70E4C8276E5}"/>
              </a:ext>
            </a:extLst>
          </p:cNvPr>
          <p:cNvSpPr txBox="1"/>
          <p:nvPr/>
        </p:nvSpPr>
        <p:spPr>
          <a:xfrm>
            <a:off x="6450173" y="6479809"/>
            <a:ext cx="10448520" cy="1431161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just"/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4200" b="1" dirty="0" smtClean="0">
                <a:latin typeface="Times New Roman" pitchFamily="18" charset="0"/>
                <a:cs typeface="Times New Roman" pitchFamily="18" charset="0"/>
              </a:rPr>
              <a:t>ử </a:t>
            </a:r>
            <a:r>
              <a:rPr lang="vi-VN" sz="4200" b="1" dirty="0">
                <a:latin typeface="Times New Roman" pitchFamily="18" charset="0"/>
                <a:cs typeface="Times New Roman" pitchFamily="18" charset="0"/>
              </a:rPr>
              <a:t>dụng được các công cụ tìm kiếm trên máy tính để tìm các thư mục và các </a:t>
            </a:r>
            <a:r>
              <a:rPr lang="vi-VN" sz="4200" b="1" dirty="0" smtClean="0">
                <a:latin typeface="Times New Roman" pitchFamily="18" charset="0"/>
                <a:cs typeface="Times New Roman" pitchFamily="18" charset="0"/>
              </a:rPr>
              <a:t>tệ</a:t>
            </a:r>
            <a:r>
              <a:rPr lang="en-US" sz="4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4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76073" y="1226127"/>
            <a:ext cx="2480202" cy="25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035476" y="1568589"/>
            <a:ext cx="12854756" cy="341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3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. THỰC HÀNH TẠO CÂY THƯ MỤC VÀ SỬ DỤNG CÔNG CỤ TÌM KIẾM </a:t>
            </a:r>
          </a:p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TRÊN MÁY TINH	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0" y="5172134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244480" y="6188397"/>
            <a:ext cx="54434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916233" y="6097914"/>
            <a:ext cx="9323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latin typeface="+mj-lt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Tạo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cây thư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mục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cấu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trúc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như </a:t>
            </a:r>
            <a:r>
              <a:rPr lang="vi-VN" sz="48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 19.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23332" y="181606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1821560" y="518242"/>
            <a:ext cx="6715950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3108769" y="1196561"/>
            <a:ext cx="4927250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44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44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44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8667728" y="1088941"/>
            <a:ext cx="8285136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0000CC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1: 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8667728" y="3394935"/>
            <a:ext cx="8296006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0000CC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3: </a:t>
            </a:r>
            <a:r>
              <a:rPr lang="vi-VN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Anh-Bai-</a:t>
            </a:r>
            <a:r>
              <a:rPr lang="vi-VN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-nhom</a:t>
            </a:r>
            <a:r>
              <a:rPr lang="vi-VN" sz="4000" dirty="0">
                <a:solidFill>
                  <a:srgbClr val="0000CC"/>
                </a:solidFill>
              </a:rPr>
              <a:t>.</a:t>
            </a:r>
            <a:endParaRPr lang="en-US" sz="32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388055" y="7909416"/>
            <a:ext cx="5264891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i="1" dirty="0" err="1">
                <a:solidFill>
                  <a:srgbClr val="0000CC"/>
                </a:solidFill>
                <a:latin typeface="+mj-lt"/>
              </a:rPr>
              <a:t>Hình</a:t>
            </a:r>
            <a:r>
              <a:rPr lang="vi-VN" sz="3200" i="1" dirty="0">
                <a:solidFill>
                  <a:srgbClr val="0000CC"/>
                </a:solidFill>
                <a:latin typeface="+mj-lt"/>
              </a:rPr>
              <a:t> 22. </a:t>
            </a:r>
            <a:r>
              <a:rPr lang="vi-VN" sz="3200" i="1" dirty="0" err="1">
                <a:solidFill>
                  <a:srgbClr val="0000CC"/>
                </a:solidFill>
                <a:latin typeface="+mj-lt"/>
              </a:rPr>
              <a:t>Kết</a:t>
            </a:r>
            <a:r>
              <a:rPr lang="vi-VN" sz="3200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i="1" dirty="0" err="1">
                <a:solidFill>
                  <a:srgbClr val="0000CC"/>
                </a:solidFill>
                <a:latin typeface="+mj-lt"/>
              </a:rPr>
              <a:t>quả</a:t>
            </a:r>
            <a:r>
              <a:rPr lang="vi-VN" sz="3200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i="1" dirty="0" err="1">
                <a:solidFill>
                  <a:srgbClr val="0000CC"/>
                </a:solidFill>
                <a:latin typeface="+mj-lt"/>
              </a:rPr>
              <a:t>thực</a:t>
            </a:r>
            <a:r>
              <a:rPr lang="vi-VN" sz="3200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i="1" dirty="0" err="1">
                <a:solidFill>
                  <a:srgbClr val="0000CC"/>
                </a:solidFill>
                <a:latin typeface="+mj-lt"/>
              </a:rPr>
              <a:t>hành</a:t>
            </a:r>
            <a:endParaRPr lang="en-US" sz="3200" i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2" name="Google Shape;525;p28">
            <a:extLst>
              <a:ext uri="{FF2B5EF4-FFF2-40B4-BE49-F238E27FC236}">
                <a16:creationId xmlns:a16="http://schemas.microsoft.com/office/drawing/2014/main" id="{5FFB47FE-2915-47F2-A9B9-5FCC0A76BFF9}"/>
              </a:ext>
            </a:extLst>
          </p:cNvPr>
          <p:cNvSpPr txBox="1"/>
          <p:nvPr/>
        </p:nvSpPr>
        <p:spPr>
          <a:xfrm>
            <a:off x="8656858" y="4353783"/>
            <a:ext cx="8568766" cy="148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0000CC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4: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Nháy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đúp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chuột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vào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biểu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tượng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thư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mục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Anh-Bai-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tap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-nhom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vừa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tạo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để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mở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thư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mục</a:t>
            </a:r>
            <a:r>
              <a:rPr lang="vi-VN" sz="4000" dirty="0">
                <a:solidFill>
                  <a:srgbClr val="0000CC"/>
                </a:solidFill>
              </a:rPr>
              <a:t>.</a:t>
            </a:r>
            <a:endParaRPr lang="en-US" sz="32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3" name="Google Shape;525;p28">
            <a:extLst>
              <a:ext uri="{FF2B5EF4-FFF2-40B4-BE49-F238E27FC236}">
                <a16:creationId xmlns:a16="http://schemas.microsoft.com/office/drawing/2014/main" id="{3713D189-AB36-454A-BC3C-B345E9FF4465}"/>
              </a:ext>
            </a:extLst>
          </p:cNvPr>
          <p:cNvSpPr txBox="1"/>
          <p:nvPr/>
        </p:nvSpPr>
        <p:spPr>
          <a:xfrm>
            <a:off x="8667728" y="5799316"/>
            <a:ext cx="8568766" cy="148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0000CC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5: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Tạo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ba thư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mục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có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tên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lần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lượt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là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An, Minh, Khoa</a:t>
            </a:r>
            <a:r>
              <a:rPr lang="vi-VN" sz="4000" dirty="0">
                <a:solidFill>
                  <a:srgbClr val="0000CC"/>
                </a:solidFill>
              </a:rPr>
              <a:t>.</a:t>
            </a:r>
            <a:endParaRPr lang="en-US" sz="32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5" name="Google Shape;525;p28">
            <a:extLst>
              <a:ext uri="{FF2B5EF4-FFF2-40B4-BE49-F238E27FC236}">
                <a16:creationId xmlns:a16="http://schemas.microsoft.com/office/drawing/2014/main" id="{C5765FCE-1FFD-4170-8266-BF906D973FDF}"/>
              </a:ext>
            </a:extLst>
          </p:cNvPr>
          <p:cNvSpPr txBox="1"/>
          <p:nvPr/>
        </p:nvSpPr>
        <p:spPr>
          <a:xfrm>
            <a:off x="8656858" y="7186540"/>
            <a:ext cx="8568766" cy="214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0000CC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6: Sao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chép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các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tệp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ảnh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của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mỗi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bạn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vào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thư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mục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có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tên tương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ứng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để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được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kết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quả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tương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tự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như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Hình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22</a:t>
            </a:r>
            <a:r>
              <a:rPr lang="vi-VN" sz="4000" dirty="0">
                <a:solidFill>
                  <a:srgbClr val="0000CC"/>
                </a:solidFill>
              </a:rPr>
              <a:t>.</a:t>
            </a:r>
            <a:endParaRPr lang="en-US" sz="32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8" name="Google Shape;525;p28">
            <a:extLst>
              <a:ext uri="{FF2B5EF4-FFF2-40B4-BE49-F238E27FC236}">
                <a16:creationId xmlns:a16="http://schemas.microsoft.com/office/drawing/2014/main" id="{41D01288-FB98-4CA3-A2FF-F68A7494429B}"/>
              </a:ext>
            </a:extLst>
          </p:cNvPr>
          <p:cNvSpPr txBox="1"/>
          <p:nvPr/>
        </p:nvSpPr>
        <p:spPr>
          <a:xfrm>
            <a:off x="8656858" y="1980753"/>
            <a:ext cx="8296006" cy="148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0000CC"/>
                </a:solidFill>
                <a:latin typeface="+mj-lt"/>
              </a:rPr>
              <a:t>Bước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2: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Nháy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chuột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vào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ổ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đĩa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D: trong khung bên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trái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của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cửa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sổ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</a:rPr>
              <a:t>This</a:t>
            </a:r>
            <a:r>
              <a:rPr lang="vi-VN" sz="3200" dirty="0">
                <a:solidFill>
                  <a:srgbClr val="0000CC"/>
                </a:solidFill>
                <a:latin typeface="+mj-lt"/>
              </a:rPr>
              <a:t> PC</a:t>
            </a:r>
            <a:r>
              <a:rPr lang="vi-VN" sz="4000" dirty="0">
                <a:solidFill>
                  <a:srgbClr val="0000CC"/>
                </a:solidFill>
              </a:rPr>
              <a:t>.</a:t>
            </a:r>
            <a:endParaRPr lang="en-US" sz="3200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25CEE-750E-4B74-8847-CCFFFA61C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682" y="2577880"/>
            <a:ext cx="7283337" cy="5331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2" grpId="0"/>
      <p:bldP spid="43" grpId="0"/>
      <p:bldP spid="45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7942560" cy="1025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957139" y="34330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</p:grpSp>
      <p:pic>
        <p:nvPicPr>
          <p:cNvPr id="485" name="Google Shape;48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91531">
            <a:off x="-243983" y="1739647"/>
            <a:ext cx="3868330" cy="240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60312" y="7364400"/>
            <a:ext cx="3384449" cy="289216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5286664" y="1650182"/>
            <a:ext cx="43678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NHIỆM VỤ 2: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2376117" y="3637425"/>
            <a:ext cx="147246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latin typeface="+mj-lt"/>
              </a:rPr>
              <a:t>Khoa </a:t>
            </a:r>
            <a:r>
              <a:rPr lang="vi-VN" sz="4800" dirty="0" err="1">
                <a:latin typeface="+mj-lt"/>
              </a:rPr>
              <a:t>đã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hoàn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thành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việc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tạo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bài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trình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chiếu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có</a:t>
            </a:r>
            <a:r>
              <a:rPr lang="vi-VN" sz="4800" dirty="0">
                <a:latin typeface="+mj-lt"/>
              </a:rPr>
              <a:t> tên </a:t>
            </a:r>
            <a:r>
              <a:rPr lang="vi-VN" sz="4800" dirty="0">
                <a:solidFill>
                  <a:srgbClr val="0000CC"/>
                </a:solidFill>
                <a:latin typeface="+mj-lt"/>
              </a:rPr>
              <a:t>Ki-nghi-he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và</a:t>
            </a:r>
            <a:r>
              <a:rPr lang="vi-VN" sz="4800" dirty="0">
                <a:latin typeface="+mj-lt"/>
              </a:rPr>
              <a:t> lưu </a:t>
            </a:r>
            <a:r>
              <a:rPr lang="vi-VN" sz="4800" dirty="0" err="1">
                <a:latin typeface="+mj-lt"/>
              </a:rPr>
              <a:t>lại</a:t>
            </a:r>
            <a:r>
              <a:rPr lang="vi-VN" sz="4800" dirty="0">
                <a:latin typeface="+mj-lt"/>
              </a:rPr>
              <a:t> trên ổ </a:t>
            </a:r>
            <a:r>
              <a:rPr lang="vi-VN" sz="4800" dirty="0">
                <a:solidFill>
                  <a:srgbClr val="0000CC"/>
                </a:solidFill>
                <a:latin typeface="+mj-lt"/>
              </a:rPr>
              <a:t>D: </a:t>
            </a:r>
            <a:r>
              <a:rPr lang="vi-VN" sz="4800" dirty="0" err="1">
                <a:latin typeface="+mj-lt"/>
              </a:rPr>
              <a:t>của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máy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tính</a:t>
            </a:r>
            <a:r>
              <a:rPr lang="vi-VN" sz="4800" dirty="0">
                <a:latin typeface="+mj-lt"/>
              </a:rPr>
              <a:t> nhưng không </a:t>
            </a:r>
            <a:r>
              <a:rPr lang="vi-VN" sz="4800" dirty="0" err="1">
                <a:latin typeface="+mj-lt"/>
              </a:rPr>
              <a:t>nhớ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cụ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thể</a:t>
            </a:r>
            <a:r>
              <a:rPr lang="vi-VN" sz="4800" dirty="0">
                <a:latin typeface="+mj-lt"/>
              </a:rPr>
              <a:t> ở thư </a:t>
            </a:r>
            <a:r>
              <a:rPr lang="vi-VN" sz="4800" dirty="0" err="1">
                <a:latin typeface="+mj-lt"/>
              </a:rPr>
              <a:t>mục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nào</a:t>
            </a:r>
            <a:r>
              <a:rPr lang="vi-VN" sz="4800" dirty="0">
                <a:latin typeface="+mj-lt"/>
              </a:rPr>
              <a:t>. Em </a:t>
            </a:r>
          </a:p>
          <a:p>
            <a:pPr algn="just"/>
            <a:r>
              <a:rPr lang="vi-VN" sz="4800" dirty="0" err="1">
                <a:latin typeface="+mj-lt"/>
              </a:rPr>
              <a:t>hãy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giúp</a:t>
            </a:r>
            <a:r>
              <a:rPr lang="vi-VN" sz="4800" dirty="0">
                <a:latin typeface="+mj-lt"/>
              </a:rPr>
              <a:t> Khoa </a:t>
            </a:r>
            <a:r>
              <a:rPr lang="vi-VN" sz="4800" dirty="0" err="1">
                <a:latin typeface="+mj-lt"/>
              </a:rPr>
              <a:t>tìm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lại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tệp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trình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chiếu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bằng</a:t>
            </a:r>
            <a:r>
              <a:rPr lang="vi-VN" sz="4800" dirty="0">
                <a:latin typeface="+mj-lt"/>
              </a:rPr>
              <a:t> công </a:t>
            </a:r>
            <a:r>
              <a:rPr lang="vi-VN" sz="4800" dirty="0" err="1">
                <a:latin typeface="+mj-lt"/>
              </a:rPr>
              <a:t>cụ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tìm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kiếm</a:t>
            </a:r>
            <a:r>
              <a:rPr lang="vi-VN" sz="4800" dirty="0">
                <a:latin typeface="+mj-lt"/>
              </a:rPr>
              <a:t> trên </a:t>
            </a:r>
            <a:r>
              <a:rPr lang="vi-VN" sz="4800" dirty="0" err="1">
                <a:latin typeface="+mj-lt"/>
              </a:rPr>
              <a:t>máy</a:t>
            </a:r>
            <a:r>
              <a:rPr lang="vi-VN" sz="4800" dirty="0">
                <a:latin typeface="+mj-lt"/>
              </a:rPr>
              <a:t> </a:t>
            </a:r>
            <a:r>
              <a:rPr lang="vi-VN" sz="4800" dirty="0" err="1">
                <a:latin typeface="+mj-lt"/>
              </a:rPr>
              <a:t>tính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3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71564" y="4911"/>
            <a:ext cx="17544871" cy="9647600"/>
            <a:chOff x="0" y="-144661"/>
            <a:chExt cx="23393159" cy="12863466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59" cy="12863466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2" cy="12699124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932004" y="851699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2208656" y="1435574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sp>
        <p:nvSpPr>
          <p:cNvPr id="525" name="Google Shape;525;p28"/>
          <p:cNvSpPr txBox="1"/>
          <p:nvPr/>
        </p:nvSpPr>
        <p:spPr>
          <a:xfrm>
            <a:off x="1087468" y="2947089"/>
            <a:ext cx="6999892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err="1">
                <a:solidFill>
                  <a:srgbClr val="0000CC"/>
                </a:solidFill>
                <a:latin typeface="+mj-lt"/>
              </a:rPr>
              <a:t>Bước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1: </a:t>
            </a:r>
            <a:r>
              <a:rPr lang="en-US" sz="3600" dirty="0">
                <a:solidFill>
                  <a:srgbClr val="0000CC"/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992006" y="5580499"/>
            <a:ext cx="10590393" cy="313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Ki-nghi-he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2278901" y="6237149"/>
            <a:ext cx="5724891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i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 22. </a:t>
            </a:r>
            <a:r>
              <a:rPr lang="vi-VN" sz="3200" b="1" i="1" dirty="0" err="1">
                <a:solidFill>
                  <a:srgbClr val="FF0000"/>
                </a:solidFill>
                <a:latin typeface="+mj-lt"/>
              </a:rPr>
              <a:t>Kết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i="1" dirty="0" err="1">
                <a:solidFill>
                  <a:srgbClr val="FF0000"/>
                </a:solidFill>
                <a:latin typeface="+mj-lt"/>
              </a:rPr>
              <a:t>quả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i="1" dirty="0" err="1">
                <a:solidFill>
                  <a:srgbClr val="FF0000"/>
                </a:solidFill>
                <a:latin typeface="+mj-lt"/>
              </a:rPr>
              <a:t>thực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i="1" dirty="0" err="1">
                <a:solidFill>
                  <a:srgbClr val="FF0000"/>
                </a:solidFill>
                <a:latin typeface="+mj-lt"/>
              </a:rPr>
              <a:t>hành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Google Shape;525;p28">
            <a:extLst>
              <a:ext uri="{FF2B5EF4-FFF2-40B4-BE49-F238E27FC236}">
                <a16:creationId xmlns:a16="http://schemas.microsoft.com/office/drawing/2014/main" id="{41D01288-FB98-4CA3-A2FF-F68A7494429B}"/>
              </a:ext>
            </a:extLst>
          </p:cNvPr>
          <p:cNvSpPr txBox="1"/>
          <p:nvPr/>
        </p:nvSpPr>
        <p:spPr>
          <a:xfrm>
            <a:off x="1036862" y="4056722"/>
            <a:ext cx="9986841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err="1">
                <a:solidFill>
                  <a:srgbClr val="0000CC"/>
                </a:solidFill>
                <a:latin typeface="+mj-lt"/>
              </a:rPr>
              <a:t>Bước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2: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Nháy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chuột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vào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ổ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đĩa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D: trong khung bên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trái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của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cửa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sổ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This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PC</a:t>
            </a:r>
            <a:r>
              <a:rPr lang="vi-VN" sz="4400" dirty="0">
                <a:solidFill>
                  <a:srgbClr val="0000CC"/>
                </a:solidFill>
              </a:rPr>
              <a:t>.</a:t>
            </a:r>
            <a:endParaRPr lang="en-US" sz="3600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4A3DD-E388-45C8-A4DA-5DCC62B86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923" y="654806"/>
            <a:ext cx="5771143" cy="45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7449303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7265146" cy="9560509"/>
            <a:chOff x="0" y="-38100"/>
            <a:chExt cx="2945485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45485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2" name="Google Shape;632;p32"/>
          <p:cNvSpPr txBox="1"/>
          <p:nvPr/>
        </p:nvSpPr>
        <p:spPr>
          <a:xfrm>
            <a:off x="1203697" y="2024397"/>
            <a:ext cx="16695190" cy="110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73990" indent="-2540" algn="just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Theo em, phương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cây thư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lưu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trữ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trong thư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1284608" y="6389211"/>
            <a:ext cx="15654772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 2. Em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hành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cây thư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trên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theo phương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án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em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ở Câu 1.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C5A79AE-358E-44E5-B688-8D8E1175D6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1736" y="839371"/>
            <a:ext cx="2117779" cy="11239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125630C-AFA1-4F9C-AEFB-145C94FFE627}"/>
              </a:ext>
            </a:extLst>
          </p:cNvPr>
          <p:cNvSpPr txBox="1"/>
          <p:nvPr/>
        </p:nvSpPr>
        <p:spPr>
          <a:xfrm>
            <a:off x="2456172" y="1241609"/>
            <a:ext cx="4292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D556ACE-A0E6-4D1E-BC78-72AB0140904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8201" y="7386359"/>
            <a:ext cx="1718389" cy="102285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6B346CF-3A53-4BFA-AEFE-5597F57775EE}"/>
              </a:ext>
            </a:extLst>
          </p:cNvPr>
          <p:cNvSpPr txBox="1"/>
          <p:nvPr/>
        </p:nvSpPr>
        <p:spPr>
          <a:xfrm>
            <a:off x="2456172" y="7735197"/>
            <a:ext cx="4292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6756F-9028-4FCB-919F-C8195A3C2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504" y="2827141"/>
            <a:ext cx="13490172" cy="346070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512F8BA8-FD84-41E9-B0F2-64EDF853825E}"/>
              </a:ext>
            </a:extLst>
          </p:cNvPr>
          <p:cNvSpPr/>
          <p:nvPr/>
        </p:nvSpPr>
        <p:spPr>
          <a:xfrm>
            <a:off x="8843046" y="5790441"/>
            <a:ext cx="708245" cy="5987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6" name="Google Shape;636;p32">
            <a:extLst>
              <a:ext uri="{FF2B5EF4-FFF2-40B4-BE49-F238E27FC236}">
                <a16:creationId xmlns:a16="http://schemas.microsoft.com/office/drawing/2014/main" id="{6764DA37-973D-431E-B330-6063C7DA3A8E}"/>
              </a:ext>
            </a:extLst>
          </p:cNvPr>
          <p:cNvSpPr txBox="1"/>
          <p:nvPr/>
        </p:nvSpPr>
        <p:spPr>
          <a:xfrm>
            <a:off x="1417082" y="8531704"/>
            <a:ext cx="16178645" cy="131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Em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vận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những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kiến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trong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đặt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tên, phân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loại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sắp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xếp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thư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trong thư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em trên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hành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ở </a:t>
            </a:r>
            <a:r>
              <a:rPr lang="vi-VN" sz="3200" dirty="0" err="1">
                <a:solidFill>
                  <a:schemeClr val="tx1"/>
                </a:solidFill>
                <a:latin typeface="+mj-lt"/>
              </a:rPr>
              <a:t>trường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" grpId="0"/>
      <p:bldP spid="636" grpId="0"/>
      <p:bldP spid="44" grpId="0"/>
      <p:bldP spid="45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05934" cy="98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WordArt 5">
            <a:extLst>
              <a:ext uri="{FF2B5EF4-FFF2-40B4-BE49-F238E27FC236}">
                <a16:creationId xmlns:a16="http://schemas.microsoft.com/office/drawing/2014/main" id="{8F25BFBF-DDAD-3953-72BC-9B6994BDD9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7152758"/>
            <a:ext cx="13760302" cy="270244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2" name="WordArt 6">
            <a:extLst>
              <a:ext uri="{FF2B5EF4-FFF2-40B4-BE49-F238E27FC236}">
                <a16:creationId xmlns:a16="http://schemas.microsoft.com/office/drawing/2014/main" id="{00D687D1-4866-9F4D-F5AD-C68EC9D448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6616" y="637952"/>
            <a:ext cx="13912702" cy="21601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5" name="Picture 8" descr="614680djq0l440oz">
            <a:extLst>
              <a:ext uri="{FF2B5EF4-FFF2-40B4-BE49-F238E27FC236}">
                <a16:creationId xmlns:a16="http://schemas.microsoft.com/office/drawing/2014/main" id="{0B1FD757-8DE3-FA0A-D123-89260773F5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22" y="3921989"/>
            <a:ext cx="5270206" cy="294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510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524</Words>
  <Application>Microsoft Office PowerPoint</Application>
  <PresentationFormat>Custom</PresentationFormat>
  <Paragraphs>46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#9Slide02 Noi dung rat dai</vt:lpstr>
      <vt:lpstr>Times New Roman</vt:lpstr>
      <vt:lpstr>Wingdings</vt:lpstr>
      <vt:lpstr>Tahoma</vt:lpstr>
      <vt:lpstr>Calibri</vt:lpstr>
      <vt:lpstr>DengXian</vt:lpstr>
      <vt:lpstr>Verdana</vt:lpstr>
      <vt:lpstr>Arial</vt:lpstr>
      <vt:lpstr>Tunga</vt:lpstr>
      <vt:lpstr>Franklin Gothic Medium</vt:lpstr>
      <vt:lpstr>Franklin Gothic Book</vt:lpstr>
      <vt:lpstr>Paytone One</vt:lpstr>
      <vt:lpstr>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LIEN THANH</cp:lastModifiedBy>
  <cp:revision>52</cp:revision>
  <dcterms:modified xsi:type="dcterms:W3CDTF">2025-11-04T09:00:59Z</dcterms:modified>
</cp:coreProperties>
</file>