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686" r:id="rId2"/>
    <p:sldMasterId id="2147483698" r:id="rId3"/>
  </p:sldMasterIdLst>
  <p:notesMasterIdLst>
    <p:notesMasterId r:id="rId20"/>
  </p:notesMasterIdLst>
  <p:sldIdLst>
    <p:sldId id="330" r:id="rId4"/>
    <p:sldId id="319" r:id="rId5"/>
    <p:sldId id="322" r:id="rId6"/>
    <p:sldId id="331" r:id="rId7"/>
    <p:sldId id="332" r:id="rId8"/>
    <p:sldId id="329" r:id="rId9"/>
    <p:sldId id="333" r:id="rId10"/>
    <p:sldId id="334" r:id="rId11"/>
    <p:sldId id="335" r:id="rId12"/>
    <p:sldId id="336" r:id="rId13"/>
    <p:sldId id="337" r:id="rId14"/>
    <p:sldId id="338" r:id="rId15"/>
    <p:sldId id="321" r:id="rId16"/>
    <p:sldId id="339" r:id="rId17"/>
    <p:sldId id="340" r:id="rId18"/>
    <p:sldId id="341"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EDF9"/>
    <a:srgbClr val="FACCB3"/>
    <a:srgbClr val="34BEAA"/>
    <a:srgbClr val="E6E6E6"/>
    <a:srgbClr val="5D8558"/>
    <a:srgbClr val="1A331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940" autoAdjust="0"/>
  </p:normalViewPr>
  <p:slideViewPr>
    <p:cSldViewPr snapToGrid="0">
      <p:cViewPr varScale="1">
        <p:scale>
          <a:sx n="75" d="100"/>
          <a:sy n="75" d="100"/>
        </p:scale>
        <p:origin x="105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FA01E-47C9-4D77-A7FC-824C76C9AE1A}" type="datetimeFigureOut">
              <a:rPr lang="zh-CN" altLang="en-US" smtClean="0"/>
              <a:t>2025/11/6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E13F-BDF6-412A-89E4-5B71A603F4E6}" type="slidenum">
              <a:rPr lang="zh-CN" altLang="en-US" smtClean="0"/>
              <a:t>‹#›</a:t>
            </a:fld>
            <a:endParaRPr lang="zh-CN" altLang="en-US"/>
          </a:p>
        </p:txBody>
      </p:sp>
    </p:spTree>
    <p:extLst>
      <p:ext uri="{BB962C8B-B14F-4D97-AF65-F5344CB8AC3E}">
        <p14:creationId xmlns:p14="http://schemas.microsoft.com/office/powerpoint/2010/main" val="411426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1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848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809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0858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99180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96149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81428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292616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23934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0542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3765789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0906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85578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29965470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533308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435050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516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90660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9785097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19842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140707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55641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731292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926322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4953654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687932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768698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688635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781765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265259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204223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59898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7919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09278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4665401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93326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11053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72D73981-CCDD-4E0C-8C4D-D0AB5CDCA4D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3AD7D36-CF0F-5355-48C4-A88AD74FAF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6862" y="0"/>
            <a:ext cx="1451728" cy="1451728"/>
          </a:xfrm>
          <a:prstGeom prst="rect">
            <a:avLst/>
          </a:prstGeom>
        </p:spPr>
      </p:pic>
    </p:spTree>
    <p:extLst>
      <p:ext uri="{BB962C8B-B14F-4D97-AF65-F5344CB8AC3E}">
        <p14:creationId xmlns:p14="http://schemas.microsoft.com/office/powerpoint/2010/main" val="17154474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385428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50836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4" name="Picture 3">
            <a:extLst>
              <a:ext uri="{FF2B5EF4-FFF2-40B4-BE49-F238E27FC236}">
                <a16:creationId xmlns:a16="http://schemas.microsoft.com/office/drawing/2014/main" id="{D0C0EF54-837B-E6F2-A221-C99EC0D92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981" y="1272321"/>
            <a:ext cx="6298629" cy="4717534"/>
          </a:xfrm>
          <a:prstGeom prst="rect">
            <a:avLst/>
          </a:prstGeom>
        </p:spPr>
      </p:pic>
    </p:spTree>
    <p:extLst>
      <p:ext uri="{BB962C8B-B14F-4D97-AF65-F5344CB8AC3E}">
        <p14:creationId xmlns:p14="http://schemas.microsoft.com/office/powerpoint/2010/main" val="2062727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2016603"/>
            <a:ext cx="9793995" cy="391596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đưa dẫn chứng làm rõ đặc điểm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Sử dụng các tình tiết cụ thể, ví dụ, hoặc câu chuyện để minh họa cho mỗi đặc điểm.</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lựa chọn các dẫn chứng có tính biểu đạt cao, giúp người đọc dễ dàng hình dung và hiểu rõ hơn về nhân vật.</a:t>
            </a:r>
          </a:p>
        </p:txBody>
      </p:sp>
    </p:spTree>
    <p:extLst>
      <p:ext uri="{BB962C8B-B14F-4D97-AF65-F5344CB8AC3E}">
        <p14:creationId xmlns:p14="http://schemas.microsoft.com/office/powerpoint/2010/main" val="1496461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Tình cảm, cảm xúc của người đọc đối với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tạo ra một cảm xúc tích cực hoặc tiêu cực đối với nhân vật, tùy thuộc vào mục đích của tác giả và tính cách của nhân vật.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Mục tiêu là làm cho độc giả cảm thấy gần gũi và quan tâm đến nhân vật, để họ muốn tiếp tục đọc về cuộc phiêu lưu của nhân vật đó.</a:t>
            </a:r>
          </a:p>
        </p:txBody>
      </p:sp>
    </p:spTree>
    <p:extLst>
      <p:ext uri="{BB962C8B-B14F-4D97-AF65-F5344CB8AC3E}">
        <p14:creationId xmlns:p14="http://schemas.microsoft.com/office/powerpoint/2010/main" val="1046263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3817C-0BC1-04BA-CC85-E5CEAE7A3A3F}"/>
              </a:ext>
            </a:extLst>
          </p:cNvPr>
          <p:cNvPicPr>
            <a:picLocks noChangeAspect="1"/>
          </p:cNvPicPr>
          <p:nvPr/>
        </p:nvPicPr>
        <p:blipFill>
          <a:blip r:embed="rId2"/>
          <a:stretch>
            <a:fillRect/>
          </a:stretch>
        </p:blipFill>
        <p:spPr>
          <a:xfrm>
            <a:off x="760450" y="1528647"/>
            <a:ext cx="10253403" cy="3748432"/>
          </a:xfrm>
          <a:prstGeom prst="rect">
            <a:avLst/>
          </a:prstGeom>
        </p:spPr>
      </p:pic>
    </p:spTree>
    <p:extLst>
      <p:ext uri="{BB962C8B-B14F-4D97-AF65-F5344CB8AC3E}">
        <p14:creationId xmlns:p14="http://schemas.microsoft.com/office/powerpoint/2010/main" val="2875165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5BB90708-0E3F-76BC-3D0D-8E1C9337FE0B}"/>
              </a:ext>
            </a:extLst>
          </p:cNvPr>
          <p:cNvPicPr>
            <a:picLocks noChangeAspect="1"/>
          </p:cNvPicPr>
          <p:nvPr/>
        </p:nvPicPr>
        <p:blipFill>
          <a:blip r:embed="rId5"/>
          <a:stretch>
            <a:fillRect/>
          </a:stretch>
        </p:blipFill>
        <p:spPr>
          <a:xfrm>
            <a:off x="2503008" y="2534947"/>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848299" y="282340"/>
            <a:ext cx="10135518"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7451" y="348441"/>
            <a:ext cx="101575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err="1">
                <a:solidFill>
                  <a:srgbClr val="C00000"/>
                </a:solidFill>
              </a:rPr>
              <a:t>Thực</a:t>
            </a:r>
            <a:r>
              <a:rPr lang="en-US" altLang="en-US" b="1" dirty="0">
                <a:solidFill>
                  <a:srgbClr val="C00000"/>
                </a:solidFill>
              </a:rPr>
              <a:t> </a:t>
            </a:r>
            <a:r>
              <a:rPr lang="en-US" altLang="en-US" b="1" dirty="0" err="1">
                <a:solidFill>
                  <a:srgbClr val="C00000"/>
                </a:solidFill>
              </a:rPr>
              <a:t>hiện</a:t>
            </a:r>
            <a:r>
              <a:rPr lang="en-US" altLang="en-US" b="1" dirty="0">
                <a:solidFill>
                  <a:srgbClr val="C00000"/>
                </a:solidFill>
              </a:rPr>
              <a:t> </a:t>
            </a:r>
            <a:r>
              <a:rPr lang="en-US" altLang="en-US" b="1" dirty="0" err="1">
                <a:solidFill>
                  <a:srgbClr val="C00000"/>
                </a:solidFill>
              </a:rPr>
              <a:t>dự</a:t>
            </a:r>
            <a:r>
              <a:rPr lang="en-US" altLang="en-US" b="1" dirty="0">
                <a:solidFill>
                  <a:srgbClr val="C00000"/>
                </a:solidFill>
              </a:rPr>
              <a:t> </a:t>
            </a:r>
            <a:r>
              <a:rPr lang="en-US" altLang="en-US" b="1" dirty="0" err="1">
                <a:solidFill>
                  <a:srgbClr val="C00000"/>
                </a:solidFill>
              </a:rPr>
              <a:t>án</a:t>
            </a:r>
            <a:r>
              <a:rPr lang="en-US" altLang="en-US" b="1" dirty="0">
                <a:solidFill>
                  <a:srgbClr val="C00000"/>
                </a:solidFill>
              </a:rPr>
              <a:t>: </a:t>
            </a:r>
            <a:r>
              <a:rPr lang="en-US" altLang="en-US" b="1" dirty="0" err="1">
                <a:solidFill>
                  <a:srgbClr val="C00000"/>
                </a:solidFill>
              </a:rPr>
              <a:t>Sổ</a:t>
            </a:r>
            <a:r>
              <a:rPr lang="en-US" altLang="en-US" b="1" dirty="0">
                <a:solidFill>
                  <a:srgbClr val="C00000"/>
                </a:solidFill>
              </a:rPr>
              <a:t> </a:t>
            </a:r>
            <a:r>
              <a:rPr lang="en-US" altLang="en-US" b="1" dirty="0" err="1">
                <a:solidFill>
                  <a:srgbClr val="C00000"/>
                </a:solidFill>
              </a:rPr>
              <a:t>tay</a:t>
            </a:r>
            <a:r>
              <a:rPr lang="en-US" altLang="en-US" b="1" dirty="0">
                <a:solidFill>
                  <a:srgbClr val="C00000"/>
                </a:solidFill>
              </a:rPr>
              <a:t> </a:t>
            </a:r>
            <a:r>
              <a:rPr lang="en-US" altLang="en-US" b="1" dirty="0" err="1">
                <a:solidFill>
                  <a:srgbClr val="C00000"/>
                </a:solidFill>
              </a:rPr>
              <a:t>từ</a:t>
            </a:r>
            <a:r>
              <a:rPr lang="en-US" altLang="en-US" b="1" dirty="0">
                <a:solidFill>
                  <a:srgbClr val="C00000"/>
                </a:solidFill>
              </a:rPr>
              <a:t> </a:t>
            </a:r>
            <a:r>
              <a:rPr lang="en-US" altLang="en-US" b="1" dirty="0" err="1">
                <a:solidFill>
                  <a:srgbClr val="C00000"/>
                </a:solidFill>
              </a:rPr>
              <a:t>ngữ</a:t>
            </a:r>
            <a:r>
              <a:rPr lang="en-US" altLang="en-US" b="1" dirty="0">
                <a:solidFill>
                  <a:srgbClr val="C00000"/>
                </a:solidFill>
              </a:rPr>
              <a:t> </a:t>
            </a:r>
            <a:r>
              <a:rPr lang="en-US" altLang="en-US" b="1" dirty="0" err="1">
                <a:solidFill>
                  <a:srgbClr val="C00000"/>
                </a:solidFill>
              </a:rPr>
              <a:t>tiếng</a:t>
            </a:r>
            <a:r>
              <a:rPr lang="en-US" altLang="en-US" b="1" dirty="0">
                <a:solidFill>
                  <a:srgbClr val="C00000"/>
                </a:solidFill>
              </a:rPr>
              <a:t> </a:t>
            </a:r>
            <a:r>
              <a:rPr lang="en-US" altLang="en-US" b="1" dirty="0" err="1">
                <a:solidFill>
                  <a:srgbClr val="C00000"/>
                </a:solidFill>
              </a:rPr>
              <a:t>Việt</a:t>
            </a:r>
            <a:r>
              <a:rPr lang="en-US" altLang="en-US" b="1" dirty="0">
                <a:solidFill>
                  <a:srgbClr val="C00000"/>
                </a:solidFill>
              </a:rPr>
              <a:t> </a:t>
            </a:r>
            <a:r>
              <a:rPr lang="en-US" altLang="en-US" b="1" dirty="0" err="1">
                <a:solidFill>
                  <a:srgbClr val="C00000"/>
                </a:solidFill>
              </a:rPr>
              <a:t>của</a:t>
            </a:r>
            <a:r>
              <a:rPr lang="en-US" altLang="en-US" b="1" dirty="0">
                <a:solidFill>
                  <a:srgbClr val="C00000"/>
                </a:solidFill>
              </a:rPr>
              <a:t> </a:t>
            </a:r>
            <a:r>
              <a:rPr lang="en-US" altLang="en-US" b="1" dirty="0" err="1">
                <a:solidFill>
                  <a:srgbClr val="C00000"/>
                </a:solidFill>
              </a:rPr>
              <a:t>em</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pic>
        <p:nvPicPr>
          <p:cNvPr id="3" name="Picture 2">
            <a:extLst>
              <a:ext uri="{FF2B5EF4-FFF2-40B4-BE49-F238E27FC236}">
                <a16:creationId xmlns:a16="http://schemas.microsoft.com/office/drawing/2014/main" id="{521628D8-1C41-1D2A-3E16-B59EF07E811A}"/>
              </a:ext>
            </a:extLst>
          </p:cNvPr>
          <p:cNvPicPr>
            <a:picLocks noChangeAspect="1"/>
          </p:cNvPicPr>
          <p:nvPr/>
        </p:nvPicPr>
        <p:blipFill>
          <a:blip r:embed="rId3"/>
          <a:stretch>
            <a:fillRect/>
          </a:stretch>
        </p:blipFill>
        <p:spPr>
          <a:xfrm>
            <a:off x="961164" y="1935582"/>
            <a:ext cx="9857400" cy="2880056"/>
          </a:xfrm>
          <a:prstGeom prst="rect">
            <a:avLst/>
          </a:prstGeom>
        </p:spPr>
      </p:pic>
    </p:spTree>
    <p:extLst>
      <p:ext uri="{BB962C8B-B14F-4D97-AF65-F5344CB8AC3E}">
        <p14:creationId xmlns:p14="http://schemas.microsoft.com/office/powerpoint/2010/main" val="412943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F4EF2-3389-CC3D-75D6-FB596559F4F9}"/>
              </a:ext>
            </a:extLst>
          </p:cNvPr>
          <p:cNvPicPr>
            <a:picLocks noChangeAspect="1"/>
          </p:cNvPicPr>
          <p:nvPr/>
        </p:nvPicPr>
        <p:blipFill>
          <a:blip r:embed="rId2"/>
          <a:stretch>
            <a:fillRect/>
          </a:stretch>
        </p:blipFill>
        <p:spPr>
          <a:xfrm>
            <a:off x="1309572" y="1179206"/>
            <a:ext cx="9746759" cy="4219059"/>
          </a:xfrm>
          <a:prstGeom prst="rect">
            <a:avLst/>
          </a:prstGeom>
        </p:spPr>
      </p:pic>
    </p:spTree>
    <p:extLst>
      <p:ext uri="{BB962C8B-B14F-4D97-AF65-F5344CB8AC3E}">
        <p14:creationId xmlns:p14="http://schemas.microsoft.com/office/powerpoint/2010/main" val="1784094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848299" y="282340"/>
            <a:ext cx="10135518"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947451" y="348441"/>
            <a:ext cx="10157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vi-VN" altLang="en-US" sz="3000" b="1" dirty="0">
                <a:solidFill>
                  <a:srgbClr val="C00000"/>
                </a:solidFill>
              </a:rPr>
              <a:t>Tìm đọc câu chuyện về nhà trường, thầy cô, học sinh</a:t>
            </a:r>
            <a:endParaRPr kumimoji="0" lang="vi-VN" altLang="en-US" sz="3000" b="1" i="0" u="none" strike="noStrike" kern="1200" cap="none" spc="0" normalizeH="0" baseline="0" noProof="0" dirty="0">
              <a:ln>
                <a:noFill/>
              </a:ln>
              <a:solidFill>
                <a:srgbClr val="C00000"/>
              </a:solidFill>
              <a:effectLst/>
              <a:uLnTx/>
              <a:uFillTx/>
              <a:ea typeface="字魂35号-经典雅黑"/>
            </a:endParaRPr>
          </a:p>
        </p:txBody>
      </p:sp>
      <p:sp>
        <p:nvSpPr>
          <p:cNvPr id="2" name="TextBox 1">
            <a:extLst>
              <a:ext uri="{FF2B5EF4-FFF2-40B4-BE49-F238E27FC236}">
                <a16:creationId xmlns:a16="http://schemas.microsoft.com/office/drawing/2014/main" id="{56882FFF-C1CB-1277-6526-BD117F65F0AE}"/>
              </a:ext>
            </a:extLst>
          </p:cNvPr>
          <p:cNvSpPr txBox="1"/>
          <p:nvPr/>
        </p:nvSpPr>
        <p:spPr>
          <a:xfrm>
            <a:off x="1035585" y="1090670"/>
            <a:ext cx="10939750" cy="5478423"/>
          </a:xfrm>
          <a:prstGeom prst="rect">
            <a:avLst/>
          </a:prstGeom>
          <a:noFill/>
        </p:spPr>
        <p:txBody>
          <a:bodyPr wrap="square" rtlCol="0">
            <a:spAutoFit/>
          </a:bodyPr>
          <a:lstStyle/>
          <a:p>
            <a:pPr algn="ctr"/>
            <a:r>
              <a:rPr lang="vi-VN" sz="1400" b="1" i="0" dirty="0">
                <a:solidFill>
                  <a:srgbClr val="000000"/>
                </a:solidFill>
                <a:effectLst/>
                <a:latin typeface="Cambria" panose="02040503050406030204" pitchFamily="18" charset="0"/>
                <a:ea typeface="Cambria" panose="02040503050406030204" pitchFamily="18" charset="0"/>
              </a:rPr>
              <a:t>Người thầy và chiếc đồng hồ</a:t>
            </a:r>
            <a:endParaRPr lang="vi-VN" sz="1400" b="0" i="0" dirty="0">
              <a:solidFill>
                <a:srgbClr val="000000"/>
              </a:solidFill>
              <a:effectLst/>
              <a:latin typeface="Cambria" panose="02040503050406030204" pitchFamily="18" charset="0"/>
              <a:ea typeface="Cambria" panose="02040503050406030204" pitchFamily="18" charset="0"/>
            </a:endParaRPr>
          </a:p>
          <a:p>
            <a:pPr algn="just"/>
            <a:r>
              <a:rPr lang="vi-VN" sz="1400" b="0" i="0" dirty="0">
                <a:solidFill>
                  <a:srgbClr val="000000"/>
                </a:solidFill>
                <a:effectLst/>
                <a:latin typeface="Cambria" panose="02040503050406030204" pitchFamily="18" charset="0"/>
                <a:ea typeface="Cambria" panose="02040503050406030204" pitchFamily="18" charset="0"/>
              </a:rPr>
              <a:t>Một thanh niên nhìn thấy người thầy thời tiểu học của mình tại một đám cưới. Anh ta đến chào người thầy với tất cả sự kính trọng:</a:t>
            </a:r>
          </a:p>
          <a:p>
            <a:pPr algn="just"/>
            <a:r>
              <a:rPr lang="vi-VN" sz="1400" b="0" i="0" dirty="0">
                <a:solidFill>
                  <a:srgbClr val="000000"/>
                </a:solidFill>
                <a:effectLst/>
                <a:latin typeface="Cambria" panose="02040503050406030204" pitchFamily="18" charset="0"/>
                <a:ea typeface="Cambria" panose="02040503050406030204" pitchFamily="18" charset="0"/>
              </a:rPr>
              <a:t>– Thầy có nhớ em không ạ?</a:t>
            </a:r>
          </a:p>
          <a:p>
            <a:pPr algn="just"/>
            <a:r>
              <a:rPr lang="vi-VN" sz="1400" b="0" i="0" dirty="0">
                <a:solidFill>
                  <a:srgbClr val="000000"/>
                </a:solidFill>
                <a:effectLst/>
                <a:latin typeface="Cambria" panose="02040503050406030204" pitchFamily="18" charset="0"/>
                <a:ea typeface="Cambria" panose="02040503050406030204" pitchFamily="18" charset="0"/>
              </a:rPr>
              <a:t>Thầy giáo nói:</a:t>
            </a:r>
          </a:p>
          <a:p>
            <a:pPr algn="just"/>
            <a:r>
              <a:rPr lang="vi-VN" sz="1400" b="0" i="0" dirty="0">
                <a:solidFill>
                  <a:srgbClr val="000000"/>
                </a:solidFill>
                <a:effectLst/>
                <a:latin typeface="Cambria" panose="02040503050406030204" pitchFamily="18" charset="0"/>
                <a:ea typeface="Cambria" panose="02040503050406030204" pitchFamily="18" charset="0"/>
              </a:rPr>
              <a:t>– Thầy không nhớ lắm, hãy nói về em xem nào.</a:t>
            </a:r>
          </a:p>
          <a:p>
            <a:pPr algn="just"/>
            <a:r>
              <a:rPr lang="vi-VN" sz="1400" b="0" i="0" dirty="0">
                <a:solidFill>
                  <a:srgbClr val="000000"/>
                </a:solidFill>
                <a:effectLst/>
                <a:latin typeface="Cambria" panose="02040503050406030204" pitchFamily="18" charset="0"/>
                <a:ea typeface="Cambria" panose="02040503050406030204" pitchFamily="18" charset="0"/>
              </a:rPr>
              <a:t>Người học trò nói: Em đã học lớp 3 của thầy hồi đó, em đã ăn cắp chiếc đồng hồ của một bạn trong lớp. Em chắc là thầy nhớ chuyện đó mà.</a:t>
            </a:r>
          </a:p>
          <a:p>
            <a:pPr algn="just"/>
            <a:r>
              <a:rPr lang="vi-VN" sz="1400" b="0" i="0" dirty="0">
                <a:solidFill>
                  <a:srgbClr val="000000"/>
                </a:solidFill>
                <a:effectLst/>
                <a:latin typeface="Cambria" panose="02040503050406030204" pitchFamily="18" charset="0"/>
                <a:ea typeface="Cambria" panose="02040503050406030204" pitchFamily="18" charset="0"/>
              </a:rPr>
              <a:t>Nghề giáo cần rất nhiều tình thương yêu, lòng nhiệt huyết, đam mê, và cả sự cống hiến cho sự nghiệp giáo dục con người.</a:t>
            </a:r>
          </a:p>
          <a:p>
            <a:pPr algn="just"/>
            <a:r>
              <a:rPr lang="vi-VN" sz="1400" b="0" i="0" dirty="0">
                <a:solidFill>
                  <a:srgbClr val="000000"/>
                </a:solidFill>
                <a:effectLst/>
                <a:latin typeface="Cambria" panose="02040503050406030204" pitchFamily="18" charset="0"/>
                <a:ea typeface="Cambria" panose="02040503050406030204" pitchFamily="18" charset="0"/>
              </a:rPr>
              <a:t>Một bạn trong lớp có một chiếc đồng hồ rất đẹp, vì vậy em đã ăn trộm nó. Bạn ấy khóc và méc với thầy có người lấy cắp đồng hồ của bạn. Thầy bảo cả lớp đứng cho thầy soát túi. Em nhận ra rằng, hành động của mình trước sau sẽ bị phơi bày ra trước mặt tất cả các bạn. Em sẽ bị gọi là thằng ăn cắp, một kẻ nói dối và hạnh kiểm của em sẽ bị hoen ố mãi mãi.</a:t>
            </a:r>
          </a:p>
          <a:p>
            <a:pPr algn="just"/>
            <a:r>
              <a:rPr lang="vi-VN" sz="1400" b="0" i="0" dirty="0">
                <a:solidFill>
                  <a:srgbClr val="000000"/>
                </a:solidFill>
                <a:effectLst/>
                <a:latin typeface="Cambria" panose="02040503050406030204" pitchFamily="18" charset="0"/>
                <a:ea typeface="Cambria" panose="02040503050406030204" pitchFamily="18" charset="0"/>
              </a:rPr>
              <a:t>Thầy đã bắt chúng em đứng quay mặt vào tường và nhắm mắt lại. Thầy soát từng chiếc túi, và khi lấy chiếc đồng hồ từ túi của em, thầy tiếp tục soát đến túi của bạn cuối cùng. Xong xuôi, thầy kêu chúng em mở mắt ra và thầy ngồi xuống ghế. Giây phút đó em thật sự lo sợ là thầy sẽ bêu tên em ra trước các bạn.</a:t>
            </a:r>
          </a:p>
          <a:p>
            <a:pPr algn="just"/>
            <a:r>
              <a:rPr lang="vi-VN" sz="1400" b="0" i="0" dirty="0">
                <a:solidFill>
                  <a:srgbClr val="000000"/>
                </a:solidFill>
                <a:effectLst/>
                <a:latin typeface="Cambria" panose="02040503050406030204" pitchFamily="18" charset="0"/>
                <a:ea typeface="Cambria" panose="02040503050406030204" pitchFamily="18" charset="0"/>
              </a:rPr>
              <a:t>Thầy giơ cái đồng hồ cho cả lớp thấy và đưa trả lại cho bạn ấy. Thầy đã không nêu tên người ăn cắp chiếc đồng hồ. Thầy không nói với em một lời nào và cũng không bao giờ đề cập chuyện đó với bất cứ ai. Suốt những năm tiểu học, không một giáo viên hay học sinh nào nói với em về chuyện ăn cắp đồng hồ.</a:t>
            </a:r>
          </a:p>
          <a:p>
            <a:pPr algn="just"/>
            <a:r>
              <a:rPr lang="vi-VN" sz="1400" b="0" i="0" dirty="0">
                <a:solidFill>
                  <a:srgbClr val="000000"/>
                </a:solidFill>
                <a:effectLst/>
                <a:latin typeface="Cambria" panose="02040503050406030204" pitchFamily="18" charset="0"/>
                <a:ea typeface="Cambria" panose="02040503050406030204" pitchFamily="18" charset="0"/>
              </a:rPr>
              <a:t>Em nghĩ Thầy đã cứu vớt cho danh dự của em ngày đó. Thầy không nhớ em sao? Sao thầy lại không nhớ em được, thưa thầy? Em chắc là thầy phải nhớ câu chuyện em đã ăn cắp cái đồng hồ và thầy không muốn làm em xấu hổ. Đó là một câu chuyện không thể nào quên.</a:t>
            </a:r>
          </a:p>
          <a:p>
            <a:pPr algn="just"/>
            <a:r>
              <a:rPr lang="vi-VN" sz="1400" b="0" i="0" dirty="0">
                <a:solidFill>
                  <a:srgbClr val="000000"/>
                </a:solidFill>
                <a:effectLst/>
                <a:latin typeface="Cambria" panose="02040503050406030204" pitchFamily="18" charset="0"/>
                <a:ea typeface="Cambria" panose="02040503050406030204" pitchFamily="18" charset="0"/>
              </a:rPr>
              <a:t>Đừng để chữ “tâm” của người thầy ngày càng mai một, vơi đi.</a:t>
            </a:r>
          </a:p>
          <a:p>
            <a:pPr algn="just"/>
            <a:r>
              <a:rPr lang="vi-VN" sz="1400" b="0" i="0" dirty="0">
                <a:solidFill>
                  <a:srgbClr val="000000"/>
                </a:solidFill>
                <a:effectLst/>
                <a:latin typeface="Cambria" panose="02040503050406030204" pitchFamily="18" charset="0"/>
                <a:ea typeface="Cambria" panose="02040503050406030204" pitchFamily="18" charset="0"/>
              </a:rPr>
              <a:t>Người thầy đáp: – Thầy không thể nào nhớ được ai đã lấy cắp cái đồng hồ ngày đó, bởi vì khi thầy soát túi các em, thầy cũng… nhắm mắt!</a:t>
            </a:r>
          </a:p>
          <a:p>
            <a:pPr algn="just"/>
            <a:r>
              <a:rPr lang="vi-VN" sz="1400" b="0" i="0" dirty="0">
                <a:solidFill>
                  <a:srgbClr val="000000"/>
                </a:solidFill>
                <a:effectLst/>
                <a:latin typeface="Cambria" panose="02040503050406030204" pitchFamily="18" charset="0"/>
                <a:ea typeface="Cambria" panose="02040503050406030204" pitchFamily="18" charset="0"/>
              </a:rPr>
              <a:t>Thầy nghĩ rằng việc lấy chiếc đồng hồ đó là một hành động nhất thời bồng bột của các em. Thầy không muốn hành vi đó lưu lại trong trí nhớ của các em như một vết nhơ mà muốn đó như là một bài học để rút kinh nghiệm. Cho nên tốt nhất thầy không nên biết người đó là ai và cũng không nên nhắc lại việc đó vì thầy tin rằng, em nào đã lấy sẽ tự biết sửa đổi để trở thành người tốt hơn.</a:t>
            </a:r>
          </a:p>
          <a:p>
            <a:pPr algn="r"/>
            <a:r>
              <a:rPr lang="vi-VN" sz="1400" b="0" i="0" dirty="0">
                <a:solidFill>
                  <a:srgbClr val="000000"/>
                </a:solidFill>
                <a:effectLst/>
                <a:latin typeface="Cambria" panose="02040503050406030204" pitchFamily="18" charset="0"/>
                <a:ea typeface="Cambria" panose="02040503050406030204" pitchFamily="18" charset="0"/>
              </a:rPr>
              <a:t>(Sưu tầm)</a:t>
            </a:r>
          </a:p>
          <a:p>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598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581151" y="282340"/>
            <a:ext cx="8534399" cy="797313"/>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410159" y="282340"/>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1. </a:t>
            </a:r>
            <a:r>
              <a:rPr lang="vi-VN" altLang="en-US" b="1" dirty="0">
                <a:solidFill>
                  <a:srgbClr val="C00000"/>
                </a:solidFill>
              </a:rPr>
              <a:t>Đọc đoạn văn dưới đây và trả lời câu hỏi.</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pic>
        <p:nvPicPr>
          <p:cNvPr id="4" name="Picture 3">
            <a:extLst>
              <a:ext uri="{FF2B5EF4-FFF2-40B4-BE49-F238E27FC236}">
                <a16:creationId xmlns:a16="http://schemas.microsoft.com/office/drawing/2014/main" id="{6CFDD98D-806A-6CC5-CC14-B3D2C0F0C39B}"/>
              </a:ext>
            </a:extLst>
          </p:cNvPr>
          <p:cNvPicPr>
            <a:picLocks noChangeAspect="1"/>
          </p:cNvPicPr>
          <p:nvPr/>
        </p:nvPicPr>
        <p:blipFill>
          <a:blip r:embed="rId3"/>
          <a:stretch>
            <a:fillRect/>
          </a:stretch>
        </p:blipFill>
        <p:spPr>
          <a:xfrm>
            <a:off x="2081297" y="1348018"/>
            <a:ext cx="7356772" cy="1637554"/>
          </a:xfrm>
          <a:prstGeom prst="rect">
            <a:avLst/>
          </a:prstGeom>
        </p:spPr>
      </p:pic>
      <p:pic>
        <p:nvPicPr>
          <p:cNvPr id="6" name="Picture 5">
            <a:extLst>
              <a:ext uri="{FF2B5EF4-FFF2-40B4-BE49-F238E27FC236}">
                <a16:creationId xmlns:a16="http://schemas.microsoft.com/office/drawing/2014/main" id="{1B2EBE87-94CB-B1F7-1F67-25B91EB93B68}"/>
              </a:ext>
            </a:extLst>
          </p:cNvPr>
          <p:cNvPicPr>
            <a:picLocks noChangeAspect="1"/>
          </p:cNvPicPr>
          <p:nvPr/>
        </p:nvPicPr>
        <p:blipFill>
          <a:blip r:embed="rId4"/>
          <a:stretch>
            <a:fillRect/>
          </a:stretch>
        </p:blipFill>
        <p:spPr>
          <a:xfrm>
            <a:off x="1983036" y="3046969"/>
            <a:ext cx="7523201" cy="3075057"/>
          </a:xfrm>
          <a:prstGeom prst="rect">
            <a:avLst/>
          </a:prstGeom>
        </p:spPr>
      </p:pic>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113235" cy="1328023"/>
            <a:chOff x="1670038" y="926145"/>
            <a:chExt cx="9089137"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Đoạn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văn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trên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có</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nội</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dung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chính</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là</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gì</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Chọn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đáp</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án</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 </a:t>
              </a:r>
              <a:r>
                <a:rPr lang="en-US" sz="3600" b="1" dirty="0" err="1">
                  <a:solidFill>
                    <a:srgbClr val="002060"/>
                  </a:solidFill>
                  <a:latin typeface="Arial" panose="020B0604020202020204" pitchFamily="34" charset="0"/>
                  <a:ea typeface="Roboto" panose="02000000000000000000" pitchFamily="2" charset="0"/>
                  <a:cs typeface="Arial" panose="020B0604020202020204" pitchFamily="34" charset="0"/>
                </a:rPr>
                <a:t>đúng</a:t>
              </a:r>
              <a:r>
                <a:rPr lang="en-US" sz="3600" b="1" dirty="0">
                  <a:solidFill>
                    <a:srgbClr val="002060"/>
                  </a:solidFill>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937140"/>
              <a:ext cx="1048300" cy="1195311"/>
            </a:xfrm>
            <a:prstGeom prst="rect">
              <a:avLst/>
            </a:prstGeom>
          </p:spPr>
        </p:pic>
      </p:grpSp>
      <p:grpSp>
        <p:nvGrpSpPr>
          <p:cNvPr id="8" name="Group 7">
            <a:extLst>
              <a:ext uri="{FF2B5EF4-FFF2-40B4-BE49-F238E27FC236}">
                <a16:creationId xmlns:a16="http://schemas.microsoft.com/office/drawing/2014/main" id="{37F4F953-889F-BBE3-F081-06EEFAA613CF}"/>
              </a:ext>
            </a:extLst>
          </p:cNvPr>
          <p:cNvGrpSpPr/>
          <p:nvPr/>
        </p:nvGrpSpPr>
        <p:grpSpPr>
          <a:xfrm>
            <a:off x="547894" y="1802985"/>
            <a:ext cx="11096212" cy="1015663"/>
            <a:chOff x="547894" y="1802985"/>
            <a:chExt cx="11096212" cy="1015663"/>
          </a:xfrm>
        </p:grpSpPr>
        <p:sp>
          <p:nvSpPr>
            <p:cNvPr id="9" name="Rectangle 8">
              <a:extLst>
                <a:ext uri="{FF2B5EF4-FFF2-40B4-BE49-F238E27FC236}">
                  <a16:creationId xmlns:a16="http://schemas.microsoft.com/office/drawing/2014/main" id="{32CB6C0B-ED5F-D1E3-92B2-3D1D94FBE377}"/>
                </a:ext>
              </a:extLst>
            </p:cNvPr>
            <p:cNvSpPr/>
            <p:nvPr/>
          </p:nvSpPr>
          <p:spPr>
            <a:xfrm>
              <a:off x="547894" y="1803375"/>
              <a:ext cx="11096212" cy="963114"/>
            </a:xfrm>
            <a:prstGeom prst="rect">
              <a:avLst/>
            </a:prstGeom>
            <a:solidFill>
              <a:schemeClr val="bg1"/>
            </a:solidFill>
            <a:ln w="76200">
              <a:solidFill>
                <a:srgbClr val="A36BBF"/>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D6A08311-D6EF-C783-2E18-DB57297A2B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7443" y="1960761"/>
              <a:ext cx="566948" cy="668763"/>
            </a:xfrm>
            <a:prstGeom prst="rect">
              <a:avLst/>
            </a:prstGeom>
          </p:spPr>
        </p:pic>
        <p:sp>
          <p:nvSpPr>
            <p:cNvPr id="11" name="TextBox 10">
              <a:extLst>
                <a:ext uri="{FF2B5EF4-FFF2-40B4-BE49-F238E27FC236}">
                  <a16:creationId xmlns:a16="http://schemas.microsoft.com/office/drawing/2014/main" id="{2DA39214-E46B-AE90-23C4-5CC140537259}"/>
                </a:ext>
              </a:extLst>
            </p:cNvPr>
            <p:cNvSpPr txBox="1"/>
            <p:nvPr/>
          </p:nvSpPr>
          <p:spPr>
            <a:xfrm>
              <a:off x="1290860" y="1802985"/>
              <a:ext cx="10068778" cy="1015663"/>
            </a:xfrm>
            <a:prstGeom prst="rect">
              <a:avLst/>
            </a:prstGeom>
            <a:noFill/>
          </p:spPr>
          <p:txBody>
            <a:bodyPr wrap="square">
              <a:spAutoFit/>
            </a:bodyPr>
            <a:lstStyle/>
            <a:p>
              <a:r>
                <a:rPr lang="vi-VN" sz="3000" b="1" i="0" dirty="0">
                  <a:solidFill>
                    <a:srgbClr val="202124"/>
                  </a:solidFill>
                  <a:effectLst/>
                  <a:latin typeface="Arial" panose="020B0604020202020204" pitchFamily="34" charset="0"/>
                  <a:cs typeface="Arial" panose="020B0604020202020204" pitchFamily="34" charset="0"/>
                </a:rPr>
                <a:t>Nêu tình cảm, cảm xúc của người viết đối với nhân vật Mi-lô.</a:t>
              </a:r>
              <a:endParaRPr lang="en-US" sz="3000" b="1"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4834824B-BFEF-499A-A32D-3C19CF48FD15}"/>
              </a:ext>
            </a:extLst>
          </p:cNvPr>
          <p:cNvGrpSpPr/>
          <p:nvPr/>
        </p:nvGrpSpPr>
        <p:grpSpPr>
          <a:xfrm>
            <a:off x="547894" y="3048257"/>
            <a:ext cx="11065746" cy="982890"/>
            <a:chOff x="547894" y="3048257"/>
            <a:chExt cx="11065746" cy="982890"/>
          </a:xfrm>
        </p:grpSpPr>
        <p:sp>
          <p:nvSpPr>
            <p:cNvPr id="13" name="Rectangle 12">
              <a:extLst>
                <a:ext uri="{FF2B5EF4-FFF2-40B4-BE49-F238E27FC236}">
                  <a16:creationId xmlns:a16="http://schemas.microsoft.com/office/drawing/2014/main" id="{36E89B85-E023-95A2-0FAD-14F2433F63C7}"/>
                </a:ext>
              </a:extLst>
            </p:cNvPr>
            <p:cNvSpPr/>
            <p:nvPr/>
          </p:nvSpPr>
          <p:spPr>
            <a:xfrm>
              <a:off x="547894" y="3048257"/>
              <a:ext cx="11065746" cy="963114"/>
            </a:xfrm>
            <a:prstGeom prst="rect">
              <a:avLst/>
            </a:prstGeom>
            <a:solidFill>
              <a:schemeClr val="bg1"/>
            </a:solidFill>
            <a:ln w="76200">
              <a:solidFill>
                <a:srgbClr val="51E3C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9D8ED294-3093-9F8B-DB12-87216FB92B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1768" y="3230426"/>
              <a:ext cx="528406" cy="625901"/>
            </a:xfrm>
            <a:prstGeom prst="rect">
              <a:avLst/>
            </a:prstGeom>
          </p:spPr>
        </p:pic>
        <p:sp>
          <p:nvSpPr>
            <p:cNvPr id="15" name="TextBox 14">
              <a:extLst>
                <a:ext uri="{FF2B5EF4-FFF2-40B4-BE49-F238E27FC236}">
                  <a16:creationId xmlns:a16="http://schemas.microsoft.com/office/drawing/2014/main" id="{387FB613-21D9-92AE-DFC7-87DA7CAA8C33}"/>
                </a:ext>
              </a:extLst>
            </p:cNvPr>
            <p:cNvSpPr txBox="1"/>
            <p:nvPr/>
          </p:nvSpPr>
          <p:spPr>
            <a:xfrm>
              <a:off x="1294769" y="3077040"/>
              <a:ext cx="10068778" cy="954107"/>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Giới thiệu về nhân vật Mi-lô trong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A6621CF0-E3E7-E526-BAC2-5C68B083B865}"/>
              </a:ext>
            </a:extLst>
          </p:cNvPr>
          <p:cNvGrpSpPr/>
          <p:nvPr/>
        </p:nvGrpSpPr>
        <p:grpSpPr>
          <a:xfrm>
            <a:off x="578360" y="4293140"/>
            <a:ext cx="11065746" cy="964733"/>
            <a:chOff x="578360" y="4293140"/>
            <a:chExt cx="11065746" cy="964733"/>
          </a:xfrm>
        </p:grpSpPr>
        <p:sp>
          <p:nvSpPr>
            <p:cNvPr id="17" name="Rectangle 16">
              <a:extLst>
                <a:ext uri="{FF2B5EF4-FFF2-40B4-BE49-F238E27FC236}">
                  <a16:creationId xmlns:a16="http://schemas.microsoft.com/office/drawing/2014/main" id="{18C70012-93C4-6DF5-5DDF-7B79D7465BA7}"/>
                </a:ext>
              </a:extLst>
            </p:cNvPr>
            <p:cNvSpPr/>
            <p:nvPr/>
          </p:nvSpPr>
          <p:spPr>
            <a:xfrm>
              <a:off x="578360" y="4293140"/>
              <a:ext cx="11065746" cy="963114"/>
            </a:xfrm>
            <a:prstGeom prst="rect">
              <a:avLst/>
            </a:prstGeom>
            <a:solidFill>
              <a:schemeClr val="bg1"/>
            </a:solidFill>
            <a:ln w="76200">
              <a:solidFill>
                <a:srgbClr val="FF7276"/>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E2BB0265-9BF5-0C98-6F2C-3BB2DC2A33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1460" y="4451245"/>
              <a:ext cx="571512" cy="664030"/>
            </a:xfrm>
            <a:prstGeom prst="rect">
              <a:avLst/>
            </a:prstGeom>
          </p:spPr>
        </p:pic>
        <p:sp>
          <p:nvSpPr>
            <p:cNvPr id="19" name="TextBox 18">
              <a:extLst>
                <a:ext uri="{FF2B5EF4-FFF2-40B4-BE49-F238E27FC236}">
                  <a16:creationId xmlns:a16="http://schemas.microsoft.com/office/drawing/2014/main" id="{7BC70E1B-DCF4-DEC7-3BDD-E96EB74B6A7C}"/>
                </a:ext>
              </a:extLst>
            </p:cNvPr>
            <p:cNvSpPr txBox="1"/>
            <p:nvPr/>
          </p:nvSpPr>
          <p:spPr>
            <a:xfrm>
              <a:off x="1356962" y="4303766"/>
              <a:ext cx="10068778" cy="954107"/>
            </a:xfrm>
            <a:prstGeom prst="rect">
              <a:avLst/>
            </a:prstGeom>
            <a:noFill/>
          </p:spPr>
          <p:txBody>
            <a:bodyPr wrap="square">
              <a:spAutoFit/>
            </a:bodyPr>
            <a:lstStyle/>
            <a:p>
              <a:pPr algn="just"/>
              <a:r>
                <a:rPr lang="vi-VN" sz="2800" b="1" i="0" dirty="0">
                  <a:solidFill>
                    <a:srgbClr val="202124"/>
                  </a:solidFill>
                  <a:effectLst/>
                  <a:latin typeface="Arial" panose="020B0604020202020204" pitchFamily="34" charset="0"/>
                  <a:cs typeface="Arial" panose="020B0604020202020204" pitchFamily="34" charset="0"/>
                </a:rPr>
                <a:t>Nêu lí do người viết yêu thích cuốn sách Truyện kể hằng đêm dành cho các cô bé cá tính.</a:t>
              </a:r>
              <a:endParaRPr lang="en-US" sz="2800" b="1"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BF56C651-DD41-03EC-3215-7CADC173030A}"/>
              </a:ext>
            </a:extLst>
          </p:cNvPr>
          <p:cNvGrpSpPr/>
          <p:nvPr/>
        </p:nvGrpSpPr>
        <p:grpSpPr>
          <a:xfrm>
            <a:off x="592470" y="5552462"/>
            <a:ext cx="11178635" cy="963114"/>
            <a:chOff x="592470" y="5552462"/>
            <a:chExt cx="11178635" cy="963114"/>
          </a:xfrm>
        </p:grpSpPr>
        <p:sp>
          <p:nvSpPr>
            <p:cNvPr id="21" name="Rectangle 20">
              <a:extLst>
                <a:ext uri="{FF2B5EF4-FFF2-40B4-BE49-F238E27FC236}">
                  <a16:creationId xmlns:a16="http://schemas.microsoft.com/office/drawing/2014/main" id="{B1536C76-8B8F-E5E4-0F3D-1BD9054ACDB6}"/>
                </a:ext>
              </a:extLst>
            </p:cNvPr>
            <p:cNvSpPr/>
            <p:nvPr/>
          </p:nvSpPr>
          <p:spPr>
            <a:xfrm>
              <a:off x="592470" y="5552462"/>
              <a:ext cx="11051636" cy="963114"/>
            </a:xfrm>
            <a:prstGeom prst="rect">
              <a:avLst/>
            </a:prstGeom>
            <a:solidFill>
              <a:schemeClr val="bg1"/>
            </a:solidFill>
            <a:ln w="76200">
              <a:solidFill>
                <a:srgbClr val="FFDF37"/>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D9A3CE5B-CF84-81A9-8128-6C164B5612B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8301" y="5731023"/>
              <a:ext cx="539905" cy="631616"/>
            </a:xfrm>
            <a:prstGeom prst="rect">
              <a:avLst/>
            </a:prstGeom>
          </p:spPr>
        </p:pic>
        <p:sp>
          <p:nvSpPr>
            <p:cNvPr id="23" name="TextBox 22">
              <a:extLst>
                <a:ext uri="{FF2B5EF4-FFF2-40B4-BE49-F238E27FC236}">
                  <a16:creationId xmlns:a16="http://schemas.microsoft.com/office/drawing/2014/main" id="{4CF61289-9BBC-2BAE-3935-1231900B0475}"/>
                </a:ext>
              </a:extLst>
            </p:cNvPr>
            <p:cNvSpPr txBox="1"/>
            <p:nvPr/>
          </p:nvSpPr>
          <p:spPr>
            <a:xfrm>
              <a:off x="1301876" y="5785221"/>
              <a:ext cx="10469229" cy="523220"/>
            </a:xfrm>
            <a:prstGeom prst="rect">
              <a:avLst/>
            </a:prstGeom>
            <a:noFill/>
          </p:spPr>
          <p:txBody>
            <a:bodyPr wrap="square">
              <a:spAutoFit/>
            </a:bodyPr>
            <a:lstStyle/>
            <a:p>
              <a:r>
                <a:rPr lang="vi-VN" sz="2800" b="1" i="0" dirty="0">
                  <a:solidFill>
                    <a:srgbClr val="202124"/>
                  </a:solidFill>
                  <a:effectLst/>
                  <a:latin typeface="Arial" panose="020B0604020202020204" pitchFamily="34" charset="0"/>
                  <a:cs typeface="Arial" panose="020B0604020202020204" pitchFamily="34" charset="0"/>
                </a:rPr>
                <a:t>Kể về 100 phụ nữ nổi tiếng trên thế giới.</a:t>
              </a:r>
              <a:endParaRPr lang="en-US" sz="2800" b="1" dirty="0">
                <a:latin typeface="Arial" panose="020B0604020202020204" pitchFamily="34" charset="0"/>
                <a:cs typeface="Arial" panose="020B0604020202020204" pitchFamily="34" charset="0"/>
              </a:endParaRPr>
            </a:p>
          </p:txBody>
        </p:sp>
      </p:grpSp>
      <p:pic>
        <p:nvPicPr>
          <p:cNvPr id="24" name="Đúng">
            <a:extLst>
              <a:ext uri="{FF2B5EF4-FFF2-40B4-BE49-F238E27FC236}">
                <a16:creationId xmlns:a16="http://schemas.microsoft.com/office/drawing/2014/main" id="{556C7C32-CBDA-54AB-A2DD-E4B91DDE9E92}"/>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0945151" y="2977611"/>
            <a:ext cx="1216383" cy="9731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78610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style.rotation</p:attrName>
                                        </p:attrNameLst>
                                      </p:cBhvr>
                                      <p:tavLst>
                                        <p:tav tm="0">
                                          <p:val>
                                            <p:fltVal val="360"/>
                                          </p:val>
                                        </p:tav>
                                        <p:tav tm="100000">
                                          <p:val>
                                            <p:fltVal val="0"/>
                                          </p:val>
                                        </p:tav>
                                      </p:tavLst>
                                    </p:anim>
                                    <p:animEffect transition="in" filter="fade">
                                      <p:cBhvr>
                                        <p:cTn id="88" dur="500"/>
                                        <p:tgtEl>
                                          <p:spTgt spid="24"/>
                                        </p:tgtEl>
                                      </p:cBhvr>
                                    </p:animEffec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965891" y="254646"/>
            <a:ext cx="10502667" cy="1328023"/>
            <a:chOff x="1670038" y="926145"/>
            <a:chExt cx="9439134" cy="1328023"/>
          </a:xfrm>
        </p:grpSpPr>
        <p:sp>
          <p:nvSpPr>
            <p:cNvPr id="4" name="TextBox 3">
              <a:extLst>
                <a:ext uri="{FF2B5EF4-FFF2-40B4-BE49-F238E27FC236}">
                  <a16:creationId xmlns:a16="http://schemas.microsoft.com/office/drawing/2014/main" id="{1FC90016-E70E-0987-CABF-459E2CC39B5C}"/>
                </a:ext>
              </a:extLst>
            </p:cNvPr>
            <p:cNvSpPr txBox="1"/>
            <p:nvPr/>
          </p:nvSpPr>
          <p:spPr>
            <a:xfrm>
              <a:off x="2405960" y="926145"/>
              <a:ext cx="8703212" cy="132802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Tìm</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mở</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đầu</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và</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thúc</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của</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đoạn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văn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Mỗi</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phần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cho</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biết</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thông</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 tin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gì</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a:t>
              </a: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5"/>
            <a:stretch>
              <a:fillRect/>
            </a:stretch>
          </p:blipFill>
          <p:spPr>
            <a:xfrm>
              <a:off x="1670038" y="937140"/>
              <a:ext cx="1048300" cy="1195311"/>
            </a:xfrm>
            <a:prstGeom prst="rect">
              <a:avLst/>
            </a:prstGeom>
          </p:spPr>
        </p:pic>
      </p:grpSp>
      <p:pic>
        <p:nvPicPr>
          <p:cNvPr id="3" name="Picture 2">
            <a:extLst>
              <a:ext uri="{FF2B5EF4-FFF2-40B4-BE49-F238E27FC236}">
                <a16:creationId xmlns:a16="http://schemas.microsoft.com/office/drawing/2014/main" id="{B4D9EC26-8C3C-447D-B4FA-C0443C33A2B2}"/>
              </a:ext>
            </a:extLst>
          </p:cNvPr>
          <p:cNvPicPr>
            <a:picLocks noChangeAspect="1"/>
          </p:cNvPicPr>
          <p:nvPr/>
        </p:nvPicPr>
        <p:blipFill>
          <a:blip r:embed="rId6"/>
          <a:stretch>
            <a:fillRect/>
          </a:stretch>
        </p:blipFill>
        <p:spPr>
          <a:xfrm>
            <a:off x="2411803" y="1898861"/>
            <a:ext cx="7356772" cy="1637554"/>
          </a:xfrm>
          <a:prstGeom prst="rect">
            <a:avLst/>
          </a:prstGeom>
        </p:spPr>
      </p:pic>
      <p:pic>
        <p:nvPicPr>
          <p:cNvPr id="5" name="Picture 4">
            <a:extLst>
              <a:ext uri="{FF2B5EF4-FFF2-40B4-BE49-F238E27FC236}">
                <a16:creationId xmlns:a16="http://schemas.microsoft.com/office/drawing/2014/main" id="{79595324-EA98-72B8-8E16-81378BE6B059}"/>
              </a:ext>
            </a:extLst>
          </p:cNvPr>
          <p:cNvPicPr>
            <a:picLocks noChangeAspect="1"/>
          </p:cNvPicPr>
          <p:nvPr/>
        </p:nvPicPr>
        <p:blipFill>
          <a:blip r:embed="rId7"/>
          <a:stretch>
            <a:fillRect/>
          </a:stretch>
        </p:blipFill>
        <p:spPr>
          <a:xfrm>
            <a:off x="2313542" y="3597812"/>
            <a:ext cx="7523201" cy="3075057"/>
          </a:xfrm>
          <a:prstGeom prst="rect">
            <a:avLst/>
          </a:prstGeom>
        </p:spPr>
      </p:pic>
      <p:sp>
        <p:nvSpPr>
          <p:cNvPr id="6" name="Rectangle: Rounded Corners 5">
            <a:extLst>
              <a:ext uri="{FF2B5EF4-FFF2-40B4-BE49-F238E27FC236}">
                <a16:creationId xmlns:a16="http://schemas.microsoft.com/office/drawing/2014/main" id="{16493669-DF8F-81AE-F37D-4338D6AD5DF6}"/>
              </a:ext>
            </a:extLst>
          </p:cNvPr>
          <p:cNvSpPr/>
          <p:nvPr/>
        </p:nvSpPr>
        <p:spPr>
          <a:xfrm>
            <a:off x="2655065" y="2005070"/>
            <a:ext cx="6852492" cy="80423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B60D3E3-E74A-C80A-11ED-F930C567FAB8}"/>
              </a:ext>
            </a:extLst>
          </p:cNvPr>
          <p:cNvSpPr/>
          <p:nvPr/>
        </p:nvSpPr>
        <p:spPr>
          <a:xfrm>
            <a:off x="2677099" y="2831336"/>
            <a:ext cx="1861850" cy="22033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EFA2E8D1-4151-910B-7E96-5276E2F62375}"/>
              </a:ext>
            </a:extLst>
          </p:cNvPr>
          <p:cNvSpPr/>
          <p:nvPr/>
        </p:nvSpPr>
        <p:spPr>
          <a:xfrm>
            <a:off x="815248" y="2148289"/>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Mở</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đầu</a:t>
            </a:r>
            <a:endParaRPr lang="en-US" sz="2800" dirty="0">
              <a:solidFill>
                <a:srgbClr val="002060"/>
              </a:solidFill>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4562954-2E7F-1425-BC87-19630CF3FC0F}"/>
              </a:ext>
            </a:extLst>
          </p:cNvPr>
          <p:cNvSpPr/>
          <p:nvPr/>
        </p:nvSpPr>
        <p:spPr>
          <a:xfrm>
            <a:off x="4682169" y="5310130"/>
            <a:ext cx="5001658" cy="341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158E9F4-E14A-060A-304B-484291728EDD}"/>
              </a:ext>
            </a:extLst>
          </p:cNvPr>
          <p:cNvSpPr/>
          <p:nvPr/>
        </p:nvSpPr>
        <p:spPr>
          <a:xfrm>
            <a:off x="2842352" y="5596568"/>
            <a:ext cx="6863508" cy="60592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82828914-9B48-3C35-433D-4F0D77E2951E}"/>
              </a:ext>
            </a:extLst>
          </p:cNvPr>
          <p:cNvSpPr/>
          <p:nvPr/>
        </p:nvSpPr>
        <p:spPr>
          <a:xfrm>
            <a:off x="638978" y="5365214"/>
            <a:ext cx="1718632" cy="9474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Kết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thúc</a:t>
            </a:r>
            <a:endParaRPr lang="en-US" sz="2800" dirty="0">
              <a:solidFill>
                <a:srgbClr val="00206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6A5E7FA-6D03-6E73-A97C-C336F1108AA6}"/>
              </a:ext>
            </a:extLst>
          </p:cNvPr>
          <p:cNvSpPr txBox="1"/>
          <p:nvPr/>
        </p:nvSpPr>
        <p:spPr>
          <a:xfrm>
            <a:off x="2668377" y="1944483"/>
            <a:ext cx="6971381" cy="1328023"/>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a:latin typeface="Arial" panose="020B0604020202020204" pitchFamily="34" charset="0"/>
                <a:ea typeface="Roboto" panose="02000000000000000000" pitchFamily="2" charset="0"/>
                <a:cs typeface="Arial" panose="020B0604020202020204" pitchFamily="34" charset="0"/>
              </a:rPr>
              <a:t>Cho biết tên nhân vật được giới thiệu, tên cuốc sách có nhân vật đó và ấn tượng chung của người giới thiệu đối với nhân vật đó</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7C2D2599-F311-6A90-1D3A-D7C3F4F3B1A6}"/>
              </a:ext>
            </a:extLst>
          </p:cNvPr>
          <p:cNvSpPr txBox="1"/>
          <p:nvPr/>
        </p:nvSpPr>
        <p:spPr>
          <a:xfrm>
            <a:off x="2723462" y="5255551"/>
            <a:ext cx="6971381" cy="91940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latin typeface="Arial" panose="020B0604020202020204" pitchFamily="34" charset="0"/>
                <a:ea typeface="Roboto" panose="02000000000000000000" pitchFamily="2" charset="0"/>
                <a:cs typeface="Arial" panose="020B0604020202020204" pitchFamily="34" charset="0"/>
              </a:rPr>
              <a:t>Nêu nhận định tổng quan của người đọc về nhân vật trong cuốn sách.</a:t>
            </a:r>
            <a:endParaRPr lang="en-US" sz="2400" b="1"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9330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900" decel="100000" fill="hold"/>
                                        <p:tgtEl>
                                          <p:spTgt spid="3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556222"/>
            <a:chOff x="1670038" y="893073"/>
            <a:chExt cx="9089137" cy="2154551"/>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2121479"/>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c. Phần triển khai nói về những đặc điểm nào của nhân vật Mi-lô? Với mỗi đặc điểm, người viết đã đưa những dẫn chứng gì (về hành động, suy nghĩ,... của nhân vật)?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pic>
        <p:nvPicPr>
          <p:cNvPr id="5" name="Picture 4">
            <a:extLst>
              <a:ext uri="{FF2B5EF4-FFF2-40B4-BE49-F238E27FC236}">
                <a16:creationId xmlns:a16="http://schemas.microsoft.com/office/drawing/2014/main" id="{94D70D26-53DF-FC08-A3E7-BD4D4982171A}"/>
              </a:ext>
            </a:extLst>
          </p:cNvPr>
          <p:cNvPicPr>
            <a:picLocks noChangeAspect="1"/>
          </p:cNvPicPr>
          <p:nvPr/>
        </p:nvPicPr>
        <p:blipFill>
          <a:blip r:embed="rId4"/>
          <a:stretch>
            <a:fillRect/>
          </a:stretch>
        </p:blipFill>
        <p:spPr>
          <a:xfrm>
            <a:off x="1839817" y="2058854"/>
            <a:ext cx="7947752" cy="4512707"/>
          </a:xfrm>
          <a:prstGeom prst="rect">
            <a:avLst/>
          </a:prstGeom>
        </p:spPr>
      </p:pic>
    </p:spTree>
    <p:extLst>
      <p:ext uri="{BB962C8B-B14F-4D97-AF65-F5344CB8AC3E}">
        <p14:creationId xmlns:p14="http://schemas.microsoft.com/office/powerpoint/2010/main" val="21115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D67F-E954-244B-C7C9-FC2534CE51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309" y="1575447"/>
            <a:ext cx="8896783" cy="4472813"/>
          </a:xfrm>
          <a:prstGeom prst="rect">
            <a:avLst/>
          </a:prstGeom>
          <a:noFill/>
          <a:ln>
            <a:noFill/>
          </a:ln>
        </p:spPr>
      </p:pic>
      <p:sp>
        <p:nvSpPr>
          <p:cNvPr id="5" name="Rectangle: Rounded Corners 4">
            <a:extLst>
              <a:ext uri="{FF2B5EF4-FFF2-40B4-BE49-F238E27FC236}">
                <a16:creationId xmlns:a16="http://schemas.microsoft.com/office/drawing/2014/main" id="{7E271A12-F807-6881-0EB3-7277F1CE4090}"/>
              </a:ext>
            </a:extLst>
          </p:cNvPr>
          <p:cNvSpPr/>
          <p:nvPr/>
        </p:nvSpPr>
        <p:spPr>
          <a:xfrm>
            <a:off x="1625219" y="414542"/>
            <a:ext cx="8534399" cy="79731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6" name="Text Box 20">
            <a:extLst>
              <a:ext uri="{FF2B5EF4-FFF2-40B4-BE49-F238E27FC236}">
                <a16:creationId xmlns:a16="http://schemas.microsoft.com/office/drawing/2014/main" id="{FBE61385-239E-B4C6-E1B0-FC7A2B5AE087}"/>
              </a:ext>
            </a:extLst>
          </p:cNvPr>
          <p:cNvSpPr txBox="1">
            <a:spLocks noChangeArrowheads="1"/>
          </p:cNvSpPr>
          <p:nvPr/>
        </p:nvSpPr>
        <p:spPr bwMode="auto">
          <a:xfrm>
            <a:off x="1542362" y="568778"/>
            <a:ext cx="8705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Hoàn </a:t>
            </a:r>
            <a:r>
              <a:rPr lang="en-US" altLang="en-US" b="1" dirty="0" err="1">
                <a:solidFill>
                  <a:srgbClr val="C00000"/>
                </a:solidFill>
              </a:rPr>
              <a:t>thành</a:t>
            </a:r>
            <a:r>
              <a:rPr lang="en-US" altLang="en-US" b="1" dirty="0">
                <a:solidFill>
                  <a:srgbClr val="C00000"/>
                </a:solidFill>
              </a:rPr>
              <a:t> </a:t>
            </a:r>
            <a:r>
              <a:rPr lang="en-US" altLang="en-US" b="1" dirty="0" err="1">
                <a:solidFill>
                  <a:srgbClr val="C00000"/>
                </a:solidFill>
              </a:rPr>
              <a:t>phiếu</a:t>
            </a:r>
            <a:r>
              <a:rPr lang="en-US" altLang="en-US" b="1" dirty="0">
                <a:solidFill>
                  <a:srgbClr val="C00000"/>
                </a:solidFill>
              </a:rPr>
              <a:t> </a:t>
            </a:r>
            <a:r>
              <a:rPr lang="en-US" altLang="en-US" b="1" dirty="0" err="1">
                <a:solidFill>
                  <a:srgbClr val="C00000"/>
                </a:solidFill>
              </a:rPr>
              <a:t>bài</a:t>
            </a:r>
            <a:r>
              <a:rPr lang="en-US" altLang="en-US" b="1" dirty="0">
                <a:solidFill>
                  <a:srgbClr val="C00000"/>
                </a:solidFill>
              </a:rPr>
              <a:t> </a:t>
            </a:r>
            <a:r>
              <a:rPr lang="en-US" altLang="en-US" b="1" dirty="0" err="1">
                <a:solidFill>
                  <a:srgbClr val="C00000"/>
                </a:solidFill>
              </a:rPr>
              <a:t>tập</a:t>
            </a:r>
            <a:endParaRPr kumimoji="0" lang="vi-VN" altLang="en-US" b="1" i="0" u="none" strike="noStrike" kern="1200" cap="none" spc="0" normalizeH="0" baseline="0" noProof="0" dirty="0">
              <a:ln>
                <a:noFill/>
              </a:ln>
              <a:solidFill>
                <a:srgbClr val="C00000"/>
              </a:solidFill>
              <a:effectLst/>
              <a:uLnTx/>
              <a:uFillTx/>
              <a:ea typeface="字魂35号-经典雅黑"/>
            </a:endParaRPr>
          </a:p>
        </p:txBody>
      </p:sp>
      <p:sp>
        <p:nvSpPr>
          <p:cNvPr id="7" name="Rectangle: Rounded Corners 6">
            <a:extLst>
              <a:ext uri="{FF2B5EF4-FFF2-40B4-BE49-F238E27FC236}">
                <a16:creationId xmlns:a16="http://schemas.microsoft.com/office/drawing/2014/main" id="{EE49E7E8-F2A4-3AC9-70BE-C40E535DCEFE}"/>
              </a:ext>
            </a:extLst>
          </p:cNvPr>
          <p:cNvSpPr/>
          <p:nvPr/>
        </p:nvSpPr>
        <p:spPr>
          <a:xfrm>
            <a:off x="3966072" y="226947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năng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khiếu</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âm</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nhạc</a:t>
            </a:r>
            <a:endParaRPr lang="en-US" b="1"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2A6FE318-878C-FCB2-E03D-2C1A12FEE5FC}"/>
              </a:ext>
            </a:extLst>
          </p:cNvPr>
          <p:cNvSpPr/>
          <p:nvPr/>
        </p:nvSpPr>
        <p:spPr>
          <a:xfrm>
            <a:off x="6290630" y="2148290"/>
            <a:ext cx="3789803"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Chơi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được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mọi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loại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trống</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D02F0456-3711-2B4B-C520-213C6FB9CB25}"/>
              </a:ext>
            </a:extLst>
          </p:cNvPr>
          <p:cNvSpPr/>
          <p:nvPr/>
        </p:nvSpPr>
        <p:spPr>
          <a:xfrm>
            <a:off x="3966072" y="3536415"/>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latin typeface="Cambria" panose="02040503050406030204" pitchFamily="18" charset="0"/>
                <a:ea typeface="Cambria" panose="02040503050406030204" pitchFamily="18" charset="0"/>
              </a:rPr>
              <a:t>Có</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ước</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mơ</a:t>
            </a:r>
            <a:endParaRPr lang="en-US" b="1" dirty="0">
              <a:solidFill>
                <a:srgbClr val="002060"/>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E61AE6-7FCE-484E-937B-CD6E360C106F}"/>
              </a:ext>
            </a:extLst>
          </p:cNvPr>
          <p:cNvSpPr/>
          <p:nvPr/>
        </p:nvSpPr>
        <p:spPr>
          <a:xfrm>
            <a:off x="6290630" y="3349128"/>
            <a:ext cx="4032175" cy="50677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002060"/>
                </a:solidFill>
                <a:latin typeface="Cambria" panose="02040503050406030204" pitchFamily="18" charset="0"/>
                <a:ea typeface="Cambria" panose="02040503050406030204" pitchFamily="18" charset="0"/>
              </a:rPr>
              <a:t>trở thành một nghệ sĩ trống, mặc dù ở quê hương cô, chỉ con trai mới được chơi trống.</a:t>
            </a:r>
            <a:endParaRPr lang="en-US" sz="1600"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A635028D-4B7A-5750-4947-586CC28E58B7}"/>
              </a:ext>
            </a:extLst>
          </p:cNvPr>
          <p:cNvSpPr/>
          <p:nvPr/>
        </p:nvSpPr>
        <p:spPr>
          <a:xfrm>
            <a:off x="3966072" y="4792338"/>
            <a:ext cx="1575412" cy="8042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lòng quyết tâm</a:t>
            </a:r>
            <a:endParaRPr lang="en-US" b="1" dirty="0">
              <a:solidFill>
                <a:srgbClr val="00206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65064768-9DB4-B7F0-B3FB-4AFB18A5CBBA}"/>
              </a:ext>
            </a:extLst>
          </p:cNvPr>
          <p:cNvSpPr/>
          <p:nvPr/>
        </p:nvSpPr>
        <p:spPr>
          <a:xfrm>
            <a:off x="6290630" y="4583016"/>
            <a:ext cx="4032175" cy="113473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latin typeface="Cambria" panose="02040503050406030204" pitchFamily="18" charset="0"/>
                <a:ea typeface="Cambria" panose="02040503050406030204" pitchFamily="18" charset="0"/>
              </a:rPr>
              <a:t>H</a:t>
            </a:r>
            <a:r>
              <a:rPr lang="vi-VN" sz="1600" dirty="0">
                <a:solidFill>
                  <a:srgbClr val="002060"/>
                </a:solidFill>
                <a:latin typeface="Cambria" panose="02040503050406030204" pitchFamily="18" charset="0"/>
                <a:ea typeface="Cambria" panose="02040503050406030204" pitchFamily="18" charset="0"/>
              </a:rPr>
              <a:t>ằng ngày, cô rèn khả năng cảm nhận âm thanh bằng cách lắng nghe những tiếng động xung quanh: tiếng lá đu đưa, tiếng chim ruồi vỗ cánh.</a:t>
            </a:r>
            <a:endParaRPr lang="en-US" sz="1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animBg="1"/>
      <p:bldP spid="12"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947451" y="282340"/>
            <a:ext cx="9959248" cy="98460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189823" y="282340"/>
            <a:ext cx="99041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defTabSz="914400">
              <a:spcBef>
                <a:spcPct val="50000"/>
              </a:spcBef>
              <a:buNone/>
            </a:pPr>
            <a:r>
              <a:rPr lang="en-US" altLang="en-US" b="1" dirty="0">
                <a:solidFill>
                  <a:srgbClr val="C00000"/>
                </a:solidFill>
              </a:rPr>
              <a:t>2. </a:t>
            </a:r>
            <a:r>
              <a:rPr lang="vi-VN" altLang="en-US" b="1" dirty="0">
                <a:solidFill>
                  <a:srgbClr val="C00000"/>
                </a:solidFill>
              </a:rPr>
              <a:t>Trao đổi về những điểm cần lưu ý khi viết đoạn văn giới thiệu nhân vật trong một cuốn sách.</a:t>
            </a:r>
            <a:endParaRPr kumimoji="0" lang="vi-VN" altLang="en-US" sz="3200" b="1" i="0" u="none" strike="noStrike" kern="1200" cap="none" spc="0" normalizeH="0" baseline="0" noProof="0" dirty="0">
              <a:ln>
                <a:noFill/>
              </a:ln>
              <a:solidFill>
                <a:srgbClr val="C00000"/>
              </a:solidFill>
              <a:effectLst/>
              <a:uLnTx/>
              <a:uFillTx/>
              <a:latin typeface="Arial" panose="020B0604020202020204" pitchFamily="34" charset="0"/>
              <a:ea typeface="字魂35号-经典雅黑"/>
              <a:cs typeface="Arial" panose="020B0604020202020204" pitchFamily="34" charset="0"/>
            </a:endParaRPr>
          </a:p>
        </p:txBody>
      </p:sp>
      <p:grpSp>
        <p:nvGrpSpPr>
          <p:cNvPr id="3" name="Group 2">
            <a:extLst>
              <a:ext uri="{FF2B5EF4-FFF2-40B4-BE49-F238E27FC236}">
                <a16:creationId xmlns:a16="http://schemas.microsoft.com/office/drawing/2014/main" id="{5EF69F01-3306-37EB-3755-B975E8776860}"/>
              </a:ext>
            </a:extLst>
          </p:cNvPr>
          <p:cNvGrpSpPr/>
          <p:nvPr/>
        </p:nvGrpSpPr>
        <p:grpSpPr>
          <a:xfrm>
            <a:off x="304561" y="1665657"/>
            <a:ext cx="4720543" cy="2674989"/>
            <a:chOff x="12254717" y="1694695"/>
            <a:chExt cx="4720543" cy="5373758"/>
          </a:xfrm>
        </p:grpSpPr>
        <p:pic>
          <p:nvPicPr>
            <p:cNvPr id="5" name="Picture 4">
              <a:extLst>
                <a:ext uri="{FF2B5EF4-FFF2-40B4-BE49-F238E27FC236}">
                  <a16:creationId xmlns:a16="http://schemas.microsoft.com/office/drawing/2014/main" id="{66A6A514-DFCA-9CAA-868B-CAD3FD2209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7" name="TextBox 6">
              <a:extLst>
                <a:ext uri="{FF2B5EF4-FFF2-40B4-BE49-F238E27FC236}">
                  <a16:creationId xmlns:a16="http://schemas.microsoft.com/office/drawing/2014/main" id="{DC7A4D9F-717F-20A5-5F50-DEA1D2378391}"/>
                </a:ext>
              </a:extLst>
            </p:cNvPr>
            <p:cNvSpPr txBox="1"/>
            <p:nvPr/>
          </p:nvSpPr>
          <p:spPr>
            <a:xfrm>
              <a:off x="12632097" y="2500511"/>
              <a:ext cx="3921114" cy="1477328"/>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Bố cục của đoạn văn (mở đầu, triển khai, kết thúc)</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0D707E3-029A-9A5C-37B3-0C115825214B}"/>
              </a:ext>
            </a:extLst>
          </p:cNvPr>
          <p:cNvGrpSpPr/>
          <p:nvPr/>
        </p:nvGrpSpPr>
        <p:grpSpPr>
          <a:xfrm>
            <a:off x="6727395" y="1654640"/>
            <a:ext cx="4720543" cy="2674989"/>
            <a:chOff x="12254717" y="1694695"/>
            <a:chExt cx="4720543" cy="5373758"/>
          </a:xfrm>
        </p:grpSpPr>
        <p:pic>
          <p:nvPicPr>
            <p:cNvPr id="9" name="Picture 8">
              <a:extLst>
                <a:ext uri="{FF2B5EF4-FFF2-40B4-BE49-F238E27FC236}">
                  <a16:creationId xmlns:a16="http://schemas.microsoft.com/office/drawing/2014/main" id="{DD4DAAAB-B9F5-4639-1ED3-BE4D84055F5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0" name="TextBox 9">
              <a:extLst>
                <a:ext uri="{FF2B5EF4-FFF2-40B4-BE49-F238E27FC236}">
                  <a16:creationId xmlns:a16="http://schemas.microsoft.com/office/drawing/2014/main" id="{4900B066-F261-84B7-52EB-D4233B7FD55E}"/>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lựa chọn đặc điểm của nhân vật để giới thiệu</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FDDCF4C-C984-9AFF-47CE-08E5E686E125}"/>
              </a:ext>
            </a:extLst>
          </p:cNvPr>
          <p:cNvGrpSpPr/>
          <p:nvPr/>
        </p:nvGrpSpPr>
        <p:grpSpPr>
          <a:xfrm>
            <a:off x="326595" y="4331739"/>
            <a:ext cx="4720543" cy="2674989"/>
            <a:chOff x="12254717" y="1694695"/>
            <a:chExt cx="4720543" cy="5373758"/>
          </a:xfrm>
        </p:grpSpPr>
        <p:pic>
          <p:nvPicPr>
            <p:cNvPr id="12" name="Picture 11">
              <a:extLst>
                <a:ext uri="{FF2B5EF4-FFF2-40B4-BE49-F238E27FC236}">
                  <a16:creationId xmlns:a16="http://schemas.microsoft.com/office/drawing/2014/main" id="{8E1D933D-71F7-1FF3-E2CD-7FA70542C4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3" name="TextBox 12">
              <a:extLst>
                <a:ext uri="{FF2B5EF4-FFF2-40B4-BE49-F238E27FC236}">
                  <a16:creationId xmlns:a16="http://schemas.microsoft.com/office/drawing/2014/main" id="{89416169-1895-2745-7BE9-AB5783592446}"/>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Cách đưa dẫn chứng làm rõ đặc điểm của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389354B6-F25E-1ABC-7932-D34C1733A61E}"/>
              </a:ext>
            </a:extLst>
          </p:cNvPr>
          <p:cNvGrpSpPr/>
          <p:nvPr/>
        </p:nvGrpSpPr>
        <p:grpSpPr>
          <a:xfrm>
            <a:off x="6815530" y="4375807"/>
            <a:ext cx="4720543" cy="2674989"/>
            <a:chOff x="12254717" y="1694695"/>
            <a:chExt cx="4720543" cy="5373758"/>
          </a:xfrm>
        </p:grpSpPr>
        <p:pic>
          <p:nvPicPr>
            <p:cNvPr id="16" name="Picture 15">
              <a:extLst>
                <a:ext uri="{FF2B5EF4-FFF2-40B4-BE49-F238E27FC236}">
                  <a16:creationId xmlns:a16="http://schemas.microsoft.com/office/drawing/2014/main" id="{07B30625-13F5-DF21-2AA8-E6AF9568A1A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69700">
              <a:off x="12254717" y="1694695"/>
              <a:ext cx="4720543" cy="5373758"/>
            </a:xfrm>
            <a:prstGeom prst="rect">
              <a:avLst/>
            </a:prstGeom>
          </p:spPr>
        </p:pic>
        <p:sp>
          <p:nvSpPr>
            <p:cNvPr id="17" name="TextBox 16">
              <a:extLst>
                <a:ext uri="{FF2B5EF4-FFF2-40B4-BE49-F238E27FC236}">
                  <a16:creationId xmlns:a16="http://schemas.microsoft.com/office/drawing/2014/main" id="{9BF2C65B-4E8A-B0C7-93C9-424944BD5F33}"/>
                </a:ext>
              </a:extLst>
            </p:cNvPr>
            <p:cNvSpPr txBox="1"/>
            <p:nvPr/>
          </p:nvSpPr>
          <p:spPr>
            <a:xfrm>
              <a:off x="12632097" y="2500511"/>
              <a:ext cx="3921114" cy="2967789"/>
            </a:xfrm>
            <a:prstGeom prst="rect">
              <a:avLst/>
            </a:prstGeom>
            <a:noFill/>
          </p:spPr>
          <p:txBody>
            <a:bodyPr wrap="square">
              <a:spAutoFit/>
            </a:bodyPr>
            <a:lstStyle/>
            <a:p>
              <a:pPr algn="ctr"/>
              <a:r>
                <a:rPr lang="vi-VN" sz="3000" i="0" dirty="0">
                  <a:ln w="12700">
                    <a:solidFill>
                      <a:schemeClr val="tx1"/>
                    </a:solidFill>
                  </a:ln>
                  <a:effectLst/>
                  <a:latin typeface="Arial" panose="020B0604020202020204" pitchFamily="34" charset="0"/>
                  <a:cs typeface="Arial" panose="020B0604020202020204" pitchFamily="34" charset="0"/>
                </a:rPr>
                <a:t>Tình cảm, cảm xúc của người đọc đối với nhân vật</a:t>
              </a:r>
              <a:endParaRPr lang="en-US" sz="3000" i="0" dirty="0">
                <a:ln w="12700">
                  <a:solidFill>
                    <a:schemeClr val="tx1"/>
                  </a:solidFill>
                </a:ln>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38123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4"/>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99142" y="2046648"/>
            <a:ext cx="9793995" cy="337113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Bố cục của đoạn văn: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Mở đầu: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mở đầu cần thu hút sự chú ý của độc giả bằng cách giới thiệu nhân vật một cách đầy đủ và hấp dẫn.</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Triển khai: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Phần này mô tả chi tiết về những đặc điểm, tính cách và hành động của nhân vật, cùng với các dẫn chứng để minh họa cho từng điểm.</a:t>
            </a:r>
          </a:p>
          <a:p>
            <a:pPr algn="just"/>
            <a:r>
              <a:rPr lang="vi-VN" sz="2400" b="1" dirty="0">
                <a:solidFill>
                  <a:srgbClr val="FF0000"/>
                </a:solidFill>
                <a:latin typeface="Arial" panose="020B0604020202020204" pitchFamily="34" charset="0"/>
                <a:ea typeface="Roboto" panose="02000000000000000000" pitchFamily="2" charset="0"/>
                <a:cs typeface="Arial" panose="020B0604020202020204" pitchFamily="34" charset="0"/>
              </a:rPr>
              <a:t>+ Kết thúc: </a:t>
            </a:r>
            <a:r>
              <a:rPr lang="vi-VN" sz="2400" dirty="0">
                <a:solidFill>
                  <a:srgbClr val="FF0000"/>
                </a:solidFill>
                <a:latin typeface="Arial" panose="020B0604020202020204" pitchFamily="34" charset="0"/>
                <a:ea typeface="Roboto" panose="02000000000000000000" pitchFamily="2" charset="0"/>
                <a:cs typeface="Arial" panose="020B0604020202020204" pitchFamily="34" charset="0"/>
              </a:rPr>
              <a:t>Đoạn kết thúc có thể tóm tắt lại những điểm nổi bật về nhân vật và để lại một ấn tượng sâu sắc cho độc giả.</a:t>
            </a:r>
          </a:p>
        </p:txBody>
      </p:sp>
    </p:spTree>
    <p:extLst>
      <p:ext uri="{BB962C8B-B14F-4D97-AF65-F5344CB8AC3E}">
        <p14:creationId xmlns:p14="http://schemas.microsoft.com/office/powerpoint/2010/main" val="1049783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3583E-FE5C-0D07-038C-36A2FDCBDD5D}"/>
              </a:ext>
            </a:extLst>
          </p:cNvPr>
          <p:cNvGrpSpPr/>
          <p:nvPr/>
        </p:nvGrpSpPr>
        <p:grpSpPr>
          <a:xfrm>
            <a:off x="0" y="177507"/>
            <a:ext cx="11655846" cy="1079496"/>
            <a:chOff x="1670038" y="893073"/>
            <a:chExt cx="9089137" cy="1494535"/>
          </a:xfrm>
        </p:grpSpPr>
        <p:sp>
          <p:nvSpPr>
            <p:cNvPr id="4" name="TextBox 3">
              <a:extLst>
                <a:ext uri="{FF2B5EF4-FFF2-40B4-BE49-F238E27FC236}">
                  <a16:creationId xmlns:a16="http://schemas.microsoft.com/office/drawing/2014/main" id="{1FC90016-E70E-0987-CABF-459E2CC39B5C}"/>
                </a:ext>
              </a:extLst>
            </p:cNvPr>
            <p:cNvSpPr txBox="1"/>
            <p:nvPr/>
          </p:nvSpPr>
          <p:spPr>
            <a:xfrm>
              <a:off x="2405961" y="926145"/>
              <a:ext cx="8353214" cy="1461463"/>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rPr>
                <a:t>Khi viết đoạn văn giới thiệu nhân vật trong một cuốn sách, có một số điểm cần lưu ý như sau:</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18B51D5-D132-1D4C-31D2-5144598533BF}"/>
                </a:ext>
              </a:extLst>
            </p:cNvPr>
            <p:cNvPicPr>
              <a:picLocks noChangeAspect="1"/>
            </p:cNvPicPr>
            <p:nvPr/>
          </p:nvPicPr>
          <p:blipFill>
            <a:blip r:embed="rId3"/>
            <a:stretch>
              <a:fillRect/>
            </a:stretch>
          </p:blipFill>
          <p:spPr>
            <a:xfrm>
              <a:off x="1670038" y="893073"/>
              <a:ext cx="1048300" cy="1195311"/>
            </a:xfrm>
            <a:prstGeom prst="rect">
              <a:avLst/>
            </a:prstGeom>
          </p:spPr>
        </p:pic>
      </p:grpSp>
      <p:sp>
        <p:nvSpPr>
          <p:cNvPr id="3" name="TextBox 2">
            <a:extLst>
              <a:ext uri="{FF2B5EF4-FFF2-40B4-BE49-F238E27FC236}">
                <a16:creationId xmlns:a16="http://schemas.microsoft.com/office/drawing/2014/main" id="{8BF22A22-9822-5D61-E2CC-155C489F6BD6}"/>
              </a:ext>
            </a:extLst>
          </p:cNvPr>
          <p:cNvSpPr txBox="1"/>
          <p:nvPr/>
        </p:nvSpPr>
        <p:spPr>
          <a:xfrm>
            <a:off x="1333042" y="1744188"/>
            <a:ext cx="9793995" cy="446079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r>
              <a:rPr lang="vi-VN" sz="3200" b="1" dirty="0">
                <a:solidFill>
                  <a:srgbClr val="FF0000"/>
                </a:solidFill>
                <a:latin typeface="Arial" panose="020B0604020202020204" pitchFamily="34" charset="0"/>
                <a:ea typeface="Roboto" panose="02000000000000000000" pitchFamily="2" charset="0"/>
                <a:cs typeface="Arial" panose="020B0604020202020204" pitchFamily="34" charset="0"/>
              </a:rPr>
              <a:t>- Cách lựa chọn đặc điểm của nhân vật để giới thiệu:</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Chọn những đặc điểm quan trọng và đặc biệt nhất của nhân vật, những điểm làm nổi bật tính cách, năng lực và những ước mơ, hoặc những thách thức mà nhân vật phải đối mặt.</a:t>
            </a:r>
          </a:p>
          <a:p>
            <a:pPr lvl="0" algn="just"/>
            <a:r>
              <a:rPr lang="vi-VN" sz="3200" dirty="0">
                <a:solidFill>
                  <a:srgbClr val="FF0000"/>
                </a:solidFill>
                <a:latin typeface="Arial" panose="020B0604020202020204" pitchFamily="34" charset="0"/>
                <a:ea typeface="Roboto" panose="02000000000000000000" pitchFamily="2" charset="0"/>
                <a:cs typeface="Arial" panose="020B0604020202020204" pitchFamily="34" charset="0"/>
              </a:rPr>
              <a:t>+ Cần đảm bảo rằng các đặc điểm được chọn là có liên quan và phản ánh sâu sắc nhân vật đó.</a:t>
            </a:r>
          </a:p>
        </p:txBody>
      </p:sp>
    </p:spTree>
    <p:extLst>
      <p:ext uri="{BB962C8B-B14F-4D97-AF65-F5344CB8AC3E}">
        <p14:creationId xmlns:p14="http://schemas.microsoft.com/office/powerpoint/2010/main" val="190015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7028073-2F1D-4C17-9300-01AD1917A89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2.26.01"/>
  <p:tag name="ISPRING_FIRST_PUBLISH"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254</TotalTime>
  <Words>1394</Words>
  <Application>Microsoft Office PowerPoint</Application>
  <PresentationFormat>Widescreen</PresentationFormat>
  <Paragraphs>64</Paragraphs>
  <Slides>16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等线</vt:lpstr>
      <vt:lpstr>Arial</vt:lpstr>
      <vt:lpstr>Cambria</vt:lpstr>
      <vt:lpstr>字魂35号-经典雅黑</vt:lpstr>
      <vt:lpstr>1_Office 主题</vt:lpstr>
      <vt:lpstr>3_Office 主题</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Bfbfb Hfnfn</cp:lastModifiedBy>
  <cp:revision>24</cp:revision>
  <dcterms:created xsi:type="dcterms:W3CDTF">2017-08-18T03:02:00Z</dcterms:created>
  <dcterms:modified xsi:type="dcterms:W3CDTF">2025-11-06T07:45:30Z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