
<file path=[Content_Types].xml><?xml version="1.0" encoding="utf-8"?>
<Types xmlns="http://schemas.openxmlformats.org/package/2006/content-types">
  <Default Extension="bin" ContentType="application/vnd.ms-office.activeX"/>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41.jpg" ContentType="image/jpeg"/>
  <Override PartName="/ppt/activeX/activeX1.xml" ContentType="application/vnd.ms-office.activeX+xml"/>
  <Override PartName="/ppt/media/image52.jpg" ContentType="image/jpeg"/>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41"/>
  </p:notesMasterIdLst>
  <p:sldIdLst>
    <p:sldId id="398" r:id="rId4"/>
    <p:sldId id="305" r:id="rId5"/>
    <p:sldId id="306" r:id="rId6"/>
    <p:sldId id="308" r:id="rId7"/>
    <p:sldId id="309" r:id="rId8"/>
    <p:sldId id="312" r:id="rId9"/>
    <p:sldId id="342" r:id="rId10"/>
    <p:sldId id="400" r:id="rId11"/>
    <p:sldId id="350" r:id="rId12"/>
    <p:sldId id="349" r:id="rId13"/>
    <p:sldId id="386" r:id="rId14"/>
    <p:sldId id="401" r:id="rId15"/>
    <p:sldId id="391" r:id="rId16"/>
    <p:sldId id="387" r:id="rId17"/>
    <p:sldId id="353" r:id="rId18"/>
    <p:sldId id="392" r:id="rId19"/>
    <p:sldId id="393" r:id="rId20"/>
    <p:sldId id="332" r:id="rId21"/>
    <p:sldId id="333" r:id="rId22"/>
    <p:sldId id="334" r:id="rId23"/>
    <p:sldId id="359" r:id="rId24"/>
    <p:sldId id="360" r:id="rId25"/>
    <p:sldId id="367" r:id="rId26"/>
    <p:sldId id="369" r:id="rId27"/>
    <p:sldId id="402" r:id="rId28"/>
    <p:sldId id="370" r:id="rId29"/>
    <p:sldId id="373" r:id="rId30"/>
    <p:sldId id="371" r:id="rId31"/>
    <p:sldId id="372" r:id="rId32"/>
    <p:sldId id="375" r:id="rId33"/>
    <p:sldId id="376" r:id="rId34"/>
    <p:sldId id="377" r:id="rId35"/>
    <p:sldId id="403" r:id="rId36"/>
    <p:sldId id="404" r:id="rId37"/>
    <p:sldId id="405" r:id="rId38"/>
    <p:sldId id="378" r:id="rId39"/>
    <p:sldId id="3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0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2/14/2025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2/14/2025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5.wdp"/><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control" Target="../activeX/activeX1.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5.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2.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7.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17.png"/><Relationship Id="rId19" Type="http://schemas.microsoft.com/office/2007/relationships/hdphoto" Target="../media/hdphoto11.wdp"/><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29.jpg"/><Relationship Id="rId7" Type="http://schemas.openxmlformats.org/officeDocument/2006/relationships/image" Target="../media/image77.sv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3.wdp"/><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7.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88.png"/><Relationship Id="rId5" Type="http://schemas.microsoft.com/office/2007/relationships/hdphoto" Target="../media/hdphoto24.wdp"/><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94.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F36404-CA49-67C9-0F2E-C07447F323A1}"/>
              </a:ext>
            </a:extLst>
          </p:cNvPr>
          <p:cNvSpPr txBox="1"/>
          <p:nvPr/>
        </p:nvSpPr>
        <p:spPr>
          <a:xfrm>
            <a:off x="561975" y="457200"/>
            <a:ext cx="11163300" cy="5909310"/>
          </a:xfrm>
          <a:prstGeom prst="rect">
            <a:avLst/>
          </a:prstGeom>
          <a:noFill/>
        </p:spPr>
        <p:txBody>
          <a:bodyPr wrap="square" rtlCol="0">
            <a:spAutoFit/>
          </a:bodyPr>
          <a:lstStyle/>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Nhìn cảnh hoang tàn của trang trại, Mát đau xót và kiệt sức, ngất lịm đi. Mọi người vội đưa anh vào bệnh viện. Lúc tỉnh dậy, anh buồn bã và tuyệt vọng. Bà lão cạnh giường của Mát thấy vậy, liền hỏi: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Chàng trai trẻ, sao trông cậu ủ rũ vậy?</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cối trong trang trại nhà cháu bị thiêu rụi cả rồi!</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Cây bị thiêu cháy thì trồng lại là được. Cậu còn trẻ mà!</a:t>
            </a:r>
          </a:p>
          <a:p>
            <a:pPr algn="just"/>
            <a:r>
              <a:rPr lang="vi-VN" sz="2700" b="0" i="0" dirty="0">
                <a:solidFill>
                  <a:srgbClr val="000000"/>
                </a:solidFill>
                <a:effectLst/>
                <a:latin typeface="Cambria" panose="02040503050406030204" pitchFamily="18" charset="0"/>
                <a:ea typeface="Cambria" panose="02040503050406030204" pitchFamily="18" charset="0"/>
              </a:rPr>
              <a:t>Nghe bà cụ nói, Mát bừng tỉnh. Anh trở về nhà, quyết tâm khôi phục trang trại. Nhưng kiếm đâu ra tiền vốn? Một ý tưởng loé lên trong đầu: “Mình còn những thân cây cháy đen cơ mà!”. Mát thuê người tới, biến những thân cây bị đốt cháy thành than củi đem vào thành phố bán. Anh thu được một số tiền để mua cây giống, trồng trong trang trại, thực hiện lời hứa với ông.</a:t>
            </a:r>
          </a:p>
          <a:p>
            <a:pPr algn="just"/>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Nhiều năm sau, trang trại phủ một màu xanh mướt. Mọi người gọi đó là “Rừng của Mát” với niềm khâm phục cậu chủ mới của nó.</a:t>
            </a:r>
          </a:p>
          <a:p>
            <a:pPr algn="r"/>
            <a:r>
              <a:rPr lang="vi-VN" sz="2700" b="0" i="0" dirty="0">
                <a:solidFill>
                  <a:srgbClr val="000000"/>
                </a:solidFill>
                <a:effectLst/>
                <a:latin typeface="Cambria" panose="02040503050406030204" pitchFamily="18" charset="0"/>
                <a:ea typeface="Cambria" panose="02040503050406030204" pitchFamily="18" charset="0"/>
              </a:rPr>
              <a:t>(</a:t>
            </a:r>
            <a:r>
              <a:rPr lang="vi-VN" sz="2700" b="0" i="1" dirty="0">
                <a:solidFill>
                  <a:srgbClr val="000000"/>
                </a:solidFill>
                <a:effectLst/>
                <a:latin typeface="Cambria" panose="02040503050406030204" pitchFamily="18" charset="0"/>
                <a:ea typeface="Cambria" panose="02040503050406030204" pitchFamily="18" charset="0"/>
              </a:rPr>
              <a:t>Theo</a:t>
            </a:r>
            <a:r>
              <a:rPr lang="vi-VN" sz="2700" b="0" i="0" dirty="0">
                <a:solidFill>
                  <a:srgbClr val="000000"/>
                </a:solidFill>
                <a:effectLst/>
                <a:latin typeface="Cambria" panose="02040503050406030204" pitchFamily="18" charset="0"/>
                <a:ea typeface="Cambria" panose="02040503050406030204" pitchFamily="18" charset="0"/>
              </a:rPr>
              <a:t> Lô Trân Trân, Thiện Minh </a:t>
            </a:r>
            <a:r>
              <a:rPr lang="vi-VN" sz="2700" b="0" i="1" dirty="0">
                <a:solidFill>
                  <a:srgbClr val="000000"/>
                </a:solidFill>
                <a:effectLst/>
                <a:latin typeface="Cambria" panose="02040503050406030204" pitchFamily="18" charset="0"/>
                <a:ea typeface="Cambria" panose="02040503050406030204" pitchFamily="18" charset="0"/>
              </a:rPr>
              <a:t>dịch</a:t>
            </a:r>
            <a:r>
              <a:rPr lang="vi-VN" sz="27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040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5"/>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name="TextBox1" r:id="rId1" imgW="3436560" imgH="1478160"/>
        </mc:Choice>
        <mc:Fallback>
          <p:control name="TextBox1" r:id="rId1" imgW="3436560" imgH="147816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6"/>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2"/>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3"/>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4"/>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6"/>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name="TextBox1" r:id="rId1" imgW="3398400" imgH="1424880"/>
        </mc:Choice>
        <mc:Fallback>
          <p:control name="TextBox1" r:id="rId1" imgW="3398400" imgH="142488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325016" y="1801842"/>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1568</Words>
  <Application>Microsoft Office PowerPoint</Application>
  <PresentationFormat>Widescreen</PresentationFormat>
  <Paragraphs>87</Paragraphs>
  <Slides>37</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微软雅黑</vt:lpstr>
      <vt:lpstr>#9Slide07 SVNAdeline</vt:lpstr>
      <vt:lpstr>Aptos</vt:lpstr>
      <vt:lpstr>Aptos Display</vt:lpstr>
      <vt:lpstr>Arial</vt:lpstr>
      <vt:lpstr>Calibri</vt:lpstr>
      <vt:lpstr>Cambria</vt:lpstr>
      <vt:lpstr>LNTH-LuoLuoNotangYuanTi 1</vt:lpstr>
      <vt:lpstr>SVN-Gretoon</vt:lpstr>
      <vt:lpstr>SVN-Yahoo</vt:lpstr>
      <vt:lpstr>思源黑体 CN</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2024-12-09T08:57:55Z</dcterms:created>
  <dcterms:modified xsi:type="dcterms:W3CDTF">2025-02-14T14:16:02Z</dcterms:modified>
</cp:coreProperties>
</file>