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Lst>
  <p:notesMasterIdLst>
    <p:notesMasterId r:id="rId25"/>
  </p:notesMasterIdLst>
  <p:sldIdLst>
    <p:sldId id="257" r:id="rId3"/>
    <p:sldId id="392" r:id="rId4"/>
    <p:sldId id="259" r:id="rId5"/>
    <p:sldId id="261" r:id="rId6"/>
    <p:sldId id="263" r:id="rId7"/>
    <p:sldId id="297" r:id="rId8"/>
    <p:sldId id="300" r:id="rId9"/>
    <p:sldId id="393" r:id="rId10"/>
    <p:sldId id="395" r:id="rId11"/>
    <p:sldId id="394" r:id="rId12"/>
    <p:sldId id="396" r:id="rId13"/>
    <p:sldId id="397" r:id="rId14"/>
    <p:sldId id="398" r:id="rId15"/>
    <p:sldId id="399" r:id="rId16"/>
    <p:sldId id="400" r:id="rId17"/>
    <p:sldId id="401" r:id="rId18"/>
    <p:sldId id="402" r:id="rId19"/>
    <p:sldId id="403" r:id="rId20"/>
    <p:sldId id="404" r:id="rId21"/>
    <p:sldId id="405" r:id="rId22"/>
    <p:sldId id="406" r:id="rId23"/>
    <p:sldId id="31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8" d="100"/>
          <a:sy n="78" d="100"/>
        </p:scale>
        <p:origin x="835" y="96"/>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0070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597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19</a:t>
            </a:fld>
            <a:endParaRPr lang="en-US"/>
          </a:p>
        </p:txBody>
      </p:sp>
    </p:spTree>
    <p:extLst>
      <p:ext uri="{BB962C8B-B14F-4D97-AF65-F5344CB8AC3E}">
        <p14:creationId xmlns:p14="http://schemas.microsoft.com/office/powerpoint/2010/main" val="40675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3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7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2/22/2025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2/22/2025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2/22/2025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2/22/2025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82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220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29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268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82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2/22/2025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616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864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46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46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975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024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74033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9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9133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2/22/2025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2/22/2025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2/22/2025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2/22/2025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2/22/2025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2/22/2025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8E659D1-3753-49AF-BF7F-5A92E7C267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3525" y="590550"/>
            <a:ext cx="1142702" cy="1142702"/>
          </a:xfrm>
          <a:prstGeom prst="rect">
            <a:avLst/>
          </a:prstGeom>
        </p:spPr>
      </p:pic>
    </p:spTree>
    <p:extLst>
      <p:ext uri="{BB962C8B-B14F-4D97-AF65-F5344CB8AC3E}">
        <p14:creationId xmlns:p14="http://schemas.microsoft.com/office/powerpoint/2010/main" val="1346409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rId7" action="ppaction://hlinksldjump"/>
            <a:extLst>
              <a:ext uri="{FF2B5EF4-FFF2-40B4-BE49-F238E27FC236}">
                <a16:creationId xmlns:a16="http://schemas.microsoft.com/office/drawing/2014/main"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2374942" y="1685809"/>
            <a:ext cx="7584081" cy="285927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spTree>
    <p:extLst>
      <p:ext uri="{BB962C8B-B14F-4D97-AF65-F5344CB8AC3E}">
        <p14:creationId xmlns:p14="http://schemas.microsoft.com/office/powerpoint/2010/main" val="2075065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Cambria" panose="02040503050406030204" pitchFamily="18" charset="0"/>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105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9053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29724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16232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4.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76423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có nhận xét gì về bảng kế hoạch cá nhân của bạn Phương Anh?</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Nếu là Phương Anh, em sẽ điều chỉnh bảng kế hoạch đó như thế nào? Vì sao?</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4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Cambria" panose="02040503050406030204" pitchFamily="18" charset="0"/>
                  <a:ea typeface="Cambria" panose="02040503050406030204" pitchFamily="18" charset="0"/>
                </a:rPr>
                <a:t>Bảng kế hoạch cá nhân của bạn Phương Anh đã có được những nội dung sau:</a:t>
              </a:r>
              <a:endParaRPr lang="en-US" sz="3200" b="1"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Xác định mục tiêu cụ thể: Xây dựng thói quen rèn luyện sức khoẻ trong dịp hè;</a:t>
              </a:r>
              <a:endParaRPr lang="en-US" sz="3200"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1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6236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499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5.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Xử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lí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huống</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2367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683827"/>
            <a:chOff x="442193" y="1257300"/>
            <a:chExt cx="4495800" cy="5613857"/>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651189"/>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pic>
        <p:nvPicPr>
          <p:cNvPr id="11" name="Picture 10">
            <a:extLst>
              <a:ext uri="{FF2B5EF4-FFF2-40B4-BE49-F238E27FC236}">
                <a16:creationId xmlns:a16="http://schemas.microsoft.com/office/drawing/2014/main" id="{E56D7843-4250-4A5B-8B5F-6255B94BB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04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097C0-25BB-3D39-CCEB-E38496739905}"/>
              </a:ext>
            </a:extLst>
          </p:cNvPr>
          <p:cNvPicPr>
            <a:picLocks noChangeAspect="1"/>
          </p:cNvPicPr>
          <p:nvPr/>
        </p:nvPicPr>
        <p:blipFill rotWithShape="1">
          <a:blip r:embed="rId4"/>
          <a:srcRect l="1639" b="1217"/>
          <a:stretch/>
        </p:blipFill>
        <p:spPr>
          <a:xfrm>
            <a:off x="0" y="-477520"/>
            <a:ext cx="12398589" cy="7335520"/>
          </a:xfrm>
          <a:prstGeom prst="rect">
            <a:avLst/>
          </a:prstGeom>
        </p:spPr>
      </p:pic>
      <p:grpSp>
        <p:nvGrpSpPr>
          <p:cNvPr id="3" name="Group 2">
            <a:extLst>
              <a:ext uri="{FF2B5EF4-FFF2-40B4-BE49-F238E27FC236}">
                <a16:creationId xmlns:a16="http://schemas.microsoft.com/office/drawing/2014/main" id="{474B9D40-BE30-A401-9AD7-6AA1C531D7F2}"/>
              </a:ext>
            </a:extLst>
          </p:cNvPr>
          <p:cNvGrpSpPr/>
          <p:nvPr/>
        </p:nvGrpSpPr>
        <p:grpSpPr>
          <a:xfrm>
            <a:off x="788706" y="-101310"/>
            <a:ext cx="10151165" cy="2133310"/>
            <a:chOff x="2540186" y="100039"/>
            <a:chExt cx="7084166" cy="3114239"/>
          </a:xfrm>
        </p:grpSpPr>
        <p:pic>
          <p:nvPicPr>
            <p:cNvPr id="4" name="Picture 3">
              <a:extLst>
                <a:ext uri="{FF2B5EF4-FFF2-40B4-BE49-F238E27FC236}">
                  <a16:creationId xmlns:a16="http://schemas.microsoft.com/office/drawing/2014/main" id="{944FF538-4244-B49E-44F2-C74728FAAE37}"/>
                </a:ext>
              </a:extLst>
            </p:cNvPr>
            <p:cNvPicPr>
              <a:picLocks noChangeAspect="1"/>
            </p:cNvPicPr>
            <p:nvPr/>
          </p:nvPicPr>
          <p:blipFill>
            <a:blip r:embed="rId5"/>
            <a:stretch>
              <a:fillRect/>
            </a:stretch>
          </p:blipFill>
          <p:spPr>
            <a:xfrm>
              <a:off x="2540186" y="389465"/>
              <a:ext cx="7084166" cy="2824813"/>
            </a:xfrm>
            <a:prstGeom prst="rect">
              <a:avLst/>
            </a:prstGeom>
          </p:spPr>
        </p:pic>
        <p:sp>
          <p:nvSpPr>
            <p:cNvPr id="5" name="TextBox 4">
              <a:extLst>
                <a:ext uri="{FF2B5EF4-FFF2-40B4-BE49-F238E27FC236}">
                  <a16:creationId xmlns:a16="http://schemas.microsoft.com/office/drawing/2014/main" id="{88D90330-7780-9FD1-079B-8A0A2A8A836A}"/>
                </a:ext>
              </a:extLst>
            </p:cNvPr>
            <p:cNvSpPr txBox="1"/>
            <p:nvPr/>
          </p:nvSpPr>
          <p:spPr>
            <a:xfrm>
              <a:off x="5448361" y="100039"/>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70FA72-54B8-24AC-19E1-6E9341D7F2C2}"/>
                </a:ext>
              </a:extLst>
            </p:cNvPr>
            <p:cNvSpPr txBox="1"/>
            <p:nvPr/>
          </p:nvSpPr>
          <p:spPr>
            <a:xfrm>
              <a:off x="2716945" y="1161603"/>
              <a:ext cx="6597086" cy="883657"/>
            </a:xfrm>
            <a:prstGeom prst="rect">
              <a:avLst/>
            </a:prstGeom>
            <a:noFill/>
          </p:spPr>
          <p:txBody>
            <a:bodyPr wrap="square" rtlCol="0">
              <a:spAutoFit/>
            </a:bodyPr>
            <a:lstStyle/>
            <a:p>
              <a:pPr marR="0" lvl="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rPr>
                <a:t>Kể tên các loại kế hoạch cá nhân.</a:t>
              </a:r>
              <a:endParaRPr lang="en-US" sz="4800" b="1" dirty="0">
                <a:effectLst/>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5B2E96BB-394C-C727-1457-31CD6BDCBEEE}"/>
              </a:ext>
            </a:extLst>
          </p:cNvPr>
          <p:cNvPicPr>
            <a:picLocks noChangeAspect="1"/>
          </p:cNvPicPr>
          <p:nvPr/>
        </p:nvPicPr>
        <p:blipFill>
          <a:blip r:embed="rId6"/>
          <a:stretch>
            <a:fillRect/>
          </a:stretch>
        </p:blipFill>
        <p:spPr>
          <a:xfrm>
            <a:off x="1112145" y="3262297"/>
            <a:ext cx="2530059" cy="5627096"/>
          </a:xfrm>
          <a:prstGeom prst="rect">
            <a:avLst/>
          </a:prstGeom>
        </p:spPr>
      </p:pic>
      <p:grpSp>
        <p:nvGrpSpPr>
          <p:cNvPr id="15" name="Group 14">
            <a:extLst>
              <a:ext uri="{FF2B5EF4-FFF2-40B4-BE49-F238E27FC236}">
                <a16:creationId xmlns:a16="http://schemas.microsoft.com/office/drawing/2014/main" id="{0C622D6D-3079-B6AE-1BCB-888568B1FCE9}"/>
              </a:ext>
            </a:extLst>
          </p:cNvPr>
          <p:cNvGrpSpPr/>
          <p:nvPr/>
        </p:nvGrpSpPr>
        <p:grpSpPr>
          <a:xfrm>
            <a:off x="3972559" y="2580640"/>
            <a:ext cx="7406642" cy="2235200"/>
            <a:chOff x="2178197" y="524848"/>
            <a:chExt cx="6917443" cy="2308324"/>
          </a:xfrm>
        </p:grpSpPr>
        <p:sp>
          <p:nvSpPr>
            <p:cNvPr id="16" name="Rectangle: Rounded Corners 15">
              <a:extLst>
                <a:ext uri="{FF2B5EF4-FFF2-40B4-BE49-F238E27FC236}">
                  <a16:creationId xmlns:a16="http://schemas.microsoft.com/office/drawing/2014/main" id="{B285C1D0-46AF-7ACB-4138-BCDC29BBAAB9}"/>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FE62EA4D-12DF-D396-B6EB-587F6BCCF3C9}"/>
                </a:ext>
              </a:extLst>
            </p:cNvPr>
            <p:cNvSpPr txBox="1"/>
            <p:nvPr/>
          </p:nvSpPr>
          <p:spPr>
            <a:xfrm>
              <a:off x="2453378" y="662095"/>
              <a:ext cx="6319638" cy="13985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FF0000"/>
                  </a:solidFill>
                  <a:latin typeface="Cambria" panose="02040503050406030204" pitchFamily="18" charset="0"/>
                  <a:ea typeface="Cambria" panose="02040503050406030204" pitchFamily="18" charset="0"/>
                </a:rPr>
                <a:t>K</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ế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nhân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nhiều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3671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35137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3794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4"/>
          <a:srcRect l="1639" b="1217"/>
          <a:stretch/>
        </p:blipFill>
        <p:spPr>
          <a:xfrm>
            <a:off x="0" y="-447040"/>
            <a:ext cx="12398589" cy="73050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788706" y="-141951"/>
            <a:ext cx="10151165" cy="3006526"/>
            <a:chOff x="2540186" y="60007"/>
            <a:chExt cx="7084166" cy="2961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5"/>
            <a:stretch>
              <a:fillRect/>
            </a:stretch>
          </p:blipFill>
          <p:spPr>
            <a:xfrm>
              <a:off x="2540186" y="196653"/>
              <a:ext cx="7084166" cy="2824813"/>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84547" y="60007"/>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716945" y="1161603"/>
              <a:ext cx="6597086" cy="982754"/>
            </a:xfrm>
            <a:prstGeom prst="rect">
              <a:avLst/>
            </a:prstGeom>
            <a:noFill/>
          </p:spPr>
          <p:txBody>
            <a:bodyPr wrap="square" rtlCol="0">
              <a:spAutoFit/>
            </a:bodyPr>
            <a:lstStyle/>
            <a:p>
              <a:pPr marR="0" lvl="0" algn="ctr">
                <a:lnSpc>
                  <a:spcPct val="120000"/>
                </a:lnSpc>
                <a:spcBef>
                  <a:spcPts val="0"/>
                </a:spcBef>
                <a:spcAft>
                  <a:spcPts val="0"/>
                </a:spcAft>
              </a:pPr>
              <a:r>
                <a:rPr lang="nl-NL" sz="5400" b="1" dirty="0">
                  <a:effectLst/>
                  <a:latin typeface="Cambria" panose="02040503050406030204" pitchFamily="18" charset="0"/>
                  <a:ea typeface="Cambria" panose="02040503050406030204" pitchFamily="18" charset="0"/>
                </a:rPr>
                <a:t>Vai trò của kế hoạch cá nhân.</a:t>
              </a:r>
              <a:endParaRPr lang="en-US" sz="5400" b="1" dirty="0">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6"/>
          <a:stretch>
            <a:fillRect/>
          </a:stretch>
        </p:blipFill>
        <p:spPr>
          <a:xfrm>
            <a:off x="573665" y="3384217"/>
            <a:ext cx="2530059" cy="5627096"/>
          </a:xfrm>
          <a:prstGeom prst="rect">
            <a:avLst/>
          </a:prstGeom>
        </p:spPr>
      </p:pic>
      <p:grpSp>
        <p:nvGrpSpPr>
          <p:cNvPr id="2" name="Group 1">
            <a:extLst>
              <a:ext uri="{FF2B5EF4-FFF2-40B4-BE49-F238E27FC236}">
                <a16:creationId xmlns:a16="http://schemas.microsoft.com/office/drawing/2014/main" id="{5509DEC6-35FF-E134-857B-E4CAB5BFBE61}"/>
              </a:ext>
            </a:extLst>
          </p:cNvPr>
          <p:cNvGrpSpPr/>
          <p:nvPr/>
        </p:nvGrpSpPr>
        <p:grpSpPr>
          <a:xfrm>
            <a:off x="4013199" y="3393440"/>
            <a:ext cx="7406642" cy="2895600"/>
            <a:chOff x="2178197" y="524848"/>
            <a:chExt cx="6917443" cy="2308324"/>
          </a:xfrm>
        </p:grpSpPr>
        <p:sp>
          <p:nvSpPr>
            <p:cNvPr id="3" name="Rectangle: Rounded Corners 2">
              <a:extLst>
                <a:ext uri="{FF2B5EF4-FFF2-40B4-BE49-F238E27FC236}">
                  <a16:creationId xmlns:a16="http://schemas.microsoft.com/office/drawing/2014/main" id="{EAC60079-C8D4-19E7-75C8-9F39FA66C422}"/>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0AFFCA8-E696-E82E-94AA-598F56D9DE33}"/>
                </a:ext>
              </a:extLst>
            </p:cNvPr>
            <p:cNvSpPr txBox="1"/>
            <p:nvPr/>
          </p:nvSpPr>
          <p:spPr>
            <a:xfrm>
              <a:off x="2443889" y="767387"/>
              <a:ext cx="6319638" cy="1791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Cambria" panose="02040503050406030204" pitchFamily="18" charset="0"/>
                  <a:ea typeface="Cambria" panose="02040503050406030204" pitchFamily="18" charset="0"/>
                </a:rPr>
                <a:t>Vai </a:t>
              </a:r>
              <a:r>
                <a:rPr lang="en-US" sz="2800" b="1" dirty="0" err="1">
                  <a:solidFill>
                    <a:srgbClr val="FF0000"/>
                  </a:solidFill>
                  <a:latin typeface="Cambria" panose="02040503050406030204" pitchFamily="18" charset="0"/>
                  <a:ea typeface="Cambria" panose="02040503050406030204" pitchFamily="18" charset="0"/>
                </a:rPr>
                <a:t>trò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lập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hoạch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nhân</a:t>
              </a:r>
              <a:r>
                <a:rPr lang="vi-VN" sz="2800" b="1"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a:t>
              </a:r>
              <a:r>
                <a:rPr lang="en-US" sz="2800" dirty="0" err="1">
                  <a:solidFill>
                    <a:srgbClr val="FF0000"/>
                  </a:solidFill>
                  <a:latin typeface="Cambria" panose="02040503050406030204" pitchFamily="18" charset="0"/>
                  <a:ea typeface="Cambria" panose="02040503050406030204" pitchFamily="18" charset="0"/>
                </a:rPr>
                <a:t>i</a:t>
              </a:r>
              <a:r>
                <a:rPr lang="vi-VN" sz="2800" dirty="0">
                  <a:solidFill>
                    <a:srgbClr val="FF0000"/>
                  </a:solidFill>
                  <a:latin typeface="Cambria" panose="02040503050406030204" pitchFamily="18" charset="0"/>
                  <a:ea typeface="Cambria" panose="02040503050406030204" pitchFamily="18" charset="0"/>
                </a:rPr>
                <a:t> công việc của mình.</a:t>
              </a:r>
            </a:p>
          </p:txBody>
        </p:sp>
      </p:grpSp>
    </p:spTree>
    <p:extLst>
      <p:ext uri="{BB962C8B-B14F-4D97-AF65-F5344CB8AC3E}">
        <p14:creationId xmlns:p14="http://schemas.microsoft.com/office/powerpoint/2010/main" val="389505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5"/>
          <a:srcRect l="1639" b="1217"/>
          <a:stretch/>
        </p:blipFill>
        <p:spPr>
          <a:xfrm>
            <a:off x="0" y="-497840"/>
            <a:ext cx="12398589" cy="73558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349796" y="20609"/>
            <a:ext cx="8665534" cy="1838670"/>
            <a:chOff x="2553917" y="220131"/>
            <a:chExt cx="7084166" cy="2282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2"/>
              <a:ext cx="7084166" cy="2254818"/>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553917" y="1328920"/>
              <a:ext cx="6845533" cy="725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latin typeface="Cambria" panose="02040503050406030204" pitchFamily="18" charset="0"/>
                  <a:ea typeface="Cambria" panose="02040503050406030204" pitchFamily="18" charset="0"/>
                </a:rPr>
                <a:t>Nêu c</a:t>
              </a:r>
              <a:r>
                <a:rPr lang="nl-NL" sz="3200" b="1" dirty="0">
                  <a:effectLst/>
                  <a:latin typeface="Cambria" panose="02040503050406030204" pitchFamily="18" charset="0"/>
                  <a:ea typeface="Cambria" panose="02040503050406030204" pitchFamily="18" charset="0"/>
                </a:rPr>
                <a:t>ác bước để lập kế hoạch cá nhân</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7"/>
          <a:stretch>
            <a:fillRect/>
          </a:stretch>
        </p:blipFill>
        <p:spPr>
          <a:xfrm>
            <a:off x="372708" y="3421344"/>
            <a:ext cx="2530059" cy="5627096"/>
          </a:xfrm>
          <a:prstGeom prst="rect">
            <a:avLst/>
          </a:prstGeom>
        </p:spPr>
      </p:pic>
      <p:pic>
        <p:nvPicPr>
          <p:cNvPr id="3" name="Picture 2">
            <a:hlinkClick r:id="rId8" action="ppaction://hlinksldjump"/>
            <a:extLst>
              <a:ext uri="{FF2B5EF4-FFF2-40B4-BE49-F238E27FC236}">
                <a16:creationId xmlns:a16="http://schemas.microsoft.com/office/drawing/2014/main" id="{A821C9E7-630F-45EE-8C73-EA430E8623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944" y="5856660"/>
            <a:ext cx="995056" cy="1001340"/>
          </a:xfrm>
          <a:prstGeom prst="rect">
            <a:avLst/>
          </a:prstGeom>
        </p:spPr>
      </p:pic>
      <p:grpSp>
        <p:nvGrpSpPr>
          <p:cNvPr id="2" name="Group 1">
            <a:extLst>
              <a:ext uri="{FF2B5EF4-FFF2-40B4-BE49-F238E27FC236}">
                <a16:creationId xmlns:a16="http://schemas.microsoft.com/office/drawing/2014/main" id="{268E30CD-432B-7C55-EA12-53B82288E764}"/>
              </a:ext>
            </a:extLst>
          </p:cNvPr>
          <p:cNvGrpSpPr/>
          <p:nvPr/>
        </p:nvGrpSpPr>
        <p:grpSpPr>
          <a:xfrm>
            <a:off x="3708399" y="2367280"/>
            <a:ext cx="7406642" cy="3576320"/>
            <a:chOff x="2178197" y="524848"/>
            <a:chExt cx="6917443" cy="2308324"/>
          </a:xfrm>
        </p:grpSpPr>
        <p:sp>
          <p:nvSpPr>
            <p:cNvPr id="4" name="Rectangle: Rounded Corners 3">
              <a:extLst>
                <a:ext uri="{FF2B5EF4-FFF2-40B4-BE49-F238E27FC236}">
                  <a16:creationId xmlns:a16="http://schemas.microsoft.com/office/drawing/2014/main" id="{AFA63A63-ED70-03BF-55A0-808DC3EB50B4}"/>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8CBD7F8-E28E-59EC-6961-BEFDB2F28F02}"/>
                </a:ext>
              </a:extLst>
            </p:cNvPr>
            <p:cNvSpPr txBox="1"/>
            <p:nvPr/>
          </p:nvSpPr>
          <p:spPr>
            <a:xfrm>
              <a:off x="2576734" y="754271"/>
              <a:ext cx="6357594" cy="1966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1. Xác định mục tiêu.</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2. Xác định thời gian tiến hành.</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3. Tìm ưu điểm, nhược điểm của bản thân.</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4. Xác định các công việc cụ thể để thực hiện kế hoạch</a:t>
              </a:r>
            </a:p>
          </p:txBody>
        </p:sp>
      </p:grpSp>
    </p:spTree>
    <p:extLst>
      <p:ext uri="{BB962C8B-B14F-4D97-AF65-F5344CB8AC3E}">
        <p14:creationId xmlns:p14="http://schemas.microsoft.com/office/powerpoint/2010/main" val="1053999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1273A4-FE89-4D27-9C34-ED48AB2C7785}"/>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9085312" y="631123"/>
            <a:ext cx="2109779" cy="1088416"/>
          </a:xfrm>
          <a:prstGeom prst="rect">
            <a:avLst/>
          </a:prstGeom>
        </p:spPr>
      </p:pic>
      <p:grpSp>
        <p:nvGrpSpPr>
          <p:cNvPr id="22" name="Group 21">
            <a:extLst>
              <a:ext uri="{FF2B5EF4-FFF2-40B4-BE49-F238E27FC236}">
                <a16:creationId xmlns:a16="http://schemas.microsoft.com/office/drawing/2014/main" id="{C633A07D-DE34-4DD8-87CC-AE63E1759B80}"/>
              </a:ext>
            </a:extLst>
          </p:cNvPr>
          <p:cNvGrpSpPr/>
          <p:nvPr/>
        </p:nvGrpSpPr>
        <p:grpSpPr>
          <a:xfrm>
            <a:off x="274488" y="1852809"/>
            <a:ext cx="12490318" cy="1212977"/>
            <a:chOff x="2424332" y="2027326"/>
            <a:chExt cx="7507459" cy="1212977"/>
          </a:xfrm>
        </p:grpSpPr>
        <p:sp>
          <p:nvSpPr>
            <p:cNvPr id="20" name="TextBox 19">
              <a:extLst>
                <a:ext uri="{FF2B5EF4-FFF2-40B4-BE49-F238E27FC236}">
                  <a16:creationId xmlns:a16="http://schemas.microsoft.com/office/drawing/2014/main" id="{2CA9EDEE-8B38-4C4A-B95B-C6C29C3FEACC}"/>
                </a:ext>
              </a:extLst>
            </p:cNvPr>
            <p:cNvSpPr txBox="1"/>
            <p:nvPr/>
          </p:nvSpPr>
          <p:spPr>
            <a:xfrm>
              <a:off x="2424332" y="2027326"/>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308FCDE-7044-4553-993E-8CD31F0986C5}"/>
                </a:ext>
              </a:extLst>
            </p:cNvPr>
            <p:cNvSpPr txBox="1"/>
            <p:nvPr/>
          </p:nvSpPr>
          <p:spPr>
            <a:xfrm>
              <a:off x="2424332" y="2039974"/>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FF183298-CCD7-4FA5-A4F3-4A12CFDF8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70719">
            <a:off x="5908288" y="420670"/>
            <a:ext cx="938436" cy="1902435"/>
          </a:xfrm>
          <a:prstGeom prst="rect">
            <a:avLst/>
          </a:prstGeom>
        </p:spPr>
      </p:pic>
    </p:spTree>
    <p:extLst>
      <p:ext uri="{BB962C8B-B14F-4D97-AF65-F5344CB8AC3E}">
        <p14:creationId xmlns:p14="http://schemas.microsoft.com/office/powerpoint/2010/main" val="72065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id="{40C81412-3511-E47F-6478-A82243A512DF}"/>
              </a:ext>
            </a:extLst>
          </p:cNvPr>
          <p:cNvPicPr>
            <a:picLocks noChangeAspect="1"/>
          </p:cNvPicPr>
          <p:nvPr/>
        </p:nvPicPr>
        <p:blipFill>
          <a:blip r:embed="rId6"/>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srgbClr val="C42549"/>
                </a:solidFill>
                <a:latin typeface="Cambria" panose="02040503050406030204" pitchFamily="18" charset="0"/>
                <a:ea typeface="Cambria" panose="02040503050406030204" pitchFamily="18" charset="0"/>
                <a:cs typeface="Calibri" panose="020F0502020204030204" pitchFamily="34"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Cambria" panose="02040503050406030204" pitchFamily="18" charset="0"/>
                <a:ea typeface="Cambria" panose="02040503050406030204" pitchFamily="18" charset="0"/>
                <a:cs typeface="Calibri" panose="020F0502020204030204" pitchFamily="34" charset="0"/>
              </a:rPr>
              <a:t>3. </a:t>
            </a:r>
            <a:r>
              <a:rPr lang="vi-VN" sz="3200" dirty="0">
                <a:solidFill>
                  <a:srgbClr val="C42549"/>
                </a:solidFill>
                <a:latin typeface="Cambria" panose="02040503050406030204" pitchFamily="18" charset="0"/>
                <a:ea typeface="Cambria" panose="02040503050406030204" pitchFamily="18" charset="0"/>
                <a:cs typeface="Calibri" panose="020F0502020204030204" pitchFamily="34" charset="0"/>
              </a:rPr>
              <a:t>Em có nhận xét gì về cách lập và thực hiện kế hoạch cá nhân của các bạn trong những trường hợp dưới đây?</a:t>
            </a:r>
            <a:endParaRPr kumimoji="0" lang="en-US" sz="32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28587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686</Words>
  <Application>Microsoft Office PowerPoint</Application>
  <PresentationFormat>Widescreen</PresentationFormat>
  <Paragraphs>40</Paragraphs>
  <Slides>22</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Cambria</vt:lpstr>
      <vt:lpstr>ITC Avant Garde Std Bk</vt:lpstr>
      <vt:lpstr>Oi</vt:lpstr>
      <vt:lpstr>UTM Cookies</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35</cp:revision>
  <dcterms:created xsi:type="dcterms:W3CDTF">2021-05-04T09:55:00Z</dcterms:created>
  <dcterms:modified xsi:type="dcterms:W3CDTF">2025-02-22T14:45:43Z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