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319" r:id="rId3"/>
    <p:sldId id="346" r:id="rId4"/>
    <p:sldId id="341" r:id="rId5"/>
    <p:sldId id="345" r:id="rId6"/>
    <p:sldId id="356" r:id="rId7"/>
    <p:sldId id="318" r:id="rId8"/>
    <p:sldId id="349" r:id="rId9"/>
    <p:sldId id="357" r:id="rId10"/>
    <p:sldId id="358" r:id="rId11"/>
    <p:sldId id="336"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FFD7DD"/>
    <a:srgbClr val="CCFFCC"/>
    <a:srgbClr val="F6FFCB"/>
    <a:srgbClr val="00B482"/>
    <a:srgbClr val="4F81BD"/>
    <a:srgbClr val="FEC556"/>
    <a:srgbClr val="FDA2B1"/>
    <a:srgbClr val="FF5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1509" autoAdjust="0"/>
  </p:normalViewPr>
  <p:slideViewPr>
    <p:cSldViewPr>
      <p:cViewPr varScale="1">
        <p:scale>
          <a:sx n="40" d="100"/>
          <a:sy n="40" d="100"/>
        </p:scale>
        <p:origin x="80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184"/>
    </p:cViewPr>
  </p:sorterViewPr>
  <p:notesViewPr>
    <p:cSldViewPr>
      <p:cViewPr varScale="1">
        <p:scale>
          <a:sx n="52" d="100"/>
          <a:sy n="52" d="100"/>
        </p:scale>
        <p:origin x="21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52280-CF9A-8E01-CFC3-695D33AD25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3F031A-7DFB-E079-6549-10293A32D6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0D821D-4226-4F7B-B2E2-E100F387734A}" type="datetimeFigureOut">
              <a:rPr lang="en-US" smtClean="0"/>
              <a:t>2/16/2025</a:t>
            </a:fld>
            <a:endParaRPr lang="en-US"/>
          </a:p>
        </p:txBody>
      </p:sp>
      <p:sp>
        <p:nvSpPr>
          <p:cNvPr id="4" name="Footer Placeholder 3">
            <a:extLst>
              <a:ext uri="{FF2B5EF4-FFF2-40B4-BE49-F238E27FC236}">
                <a16:creationId xmlns:a16="http://schemas.microsoft.com/office/drawing/2014/main" id="{2E11DA5B-5B55-8EE2-DDCF-58AF1E973D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F8921D-4C42-F936-FF0B-0F77DEDB97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D5C263-0C95-4A21-A8AC-DE38C3705E62}" type="slidenum">
              <a:rPr lang="en-US" smtClean="0"/>
              <a:t>‹#›</a:t>
            </a:fld>
            <a:endParaRPr lang="en-US"/>
          </a:p>
        </p:txBody>
      </p:sp>
    </p:spTree>
    <p:extLst>
      <p:ext uri="{BB962C8B-B14F-4D97-AF65-F5344CB8AC3E}">
        <p14:creationId xmlns:p14="http://schemas.microsoft.com/office/powerpoint/2010/main" val="1290300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40800-550A-41FA-8E43-B9B3BAC703E8}"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19E28-B495-44AE-91F0-330781200C64}" type="slidenum">
              <a:rPr lang="en-US" smtClean="0"/>
              <a:t>‹#›</a:t>
            </a:fld>
            <a:endParaRPr lang="en-US"/>
          </a:p>
        </p:txBody>
      </p:sp>
    </p:spTree>
    <p:extLst>
      <p:ext uri="{BB962C8B-B14F-4D97-AF65-F5344CB8AC3E}">
        <p14:creationId xmlns:p14="http://schemas.microsoft.com/office/powerpoint/2010/main" val="145231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NGÂN NGUYỄN">
            <a:extLst>
              <a:ext uri="{FF2B5EF4-FFF2-40B4-BE49-F238E27FC236}">
                <a16:creationId xmlns:a16="http://schemas.microsoft.com/office/drawing/2014/main" id="{283A6DA3-3533-9DF4-37E0-981CA7648C08}"/>
              </a:ext>
            </a:extLst>
          </p:cNvPr>
          <p:cNvPicPr>
            <a:picLocks noChangeAspect="1"/>
          </p:cNvPicPr>
          <p:nvPr userDrawn="1"/>
        </p:nvPicPr>
        <p:blipFill>
          <a:blip r:embed="rId2"/>
          <a:stretch>
            <a:fillRect/>
          </a:stretch>
        </p:blipFill>
        <p:spPr>
          <a:xfrm>
            <a:off x="0" y="0"/>
            <a:ext cx="18288000" cy="10287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2/16/2025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1785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126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1765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00426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112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7861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5979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3398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NGÂN NGUYỄN">
            <a:extLst>
              <a:ext uri="{FF2B5EF4-FFF2-40B4-BE49-F238E27FC236}">
                <a16:creationId xmlns:a16="http://schemas.microsoft.com/office/drawing/2014/main" id="{BCDEC80D-DB8F-5AE4-14B7-2C84B8C5E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781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07258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2/16/2025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6133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5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NGÂN NGUYỄN">
            <a:extLst>
              <a:ext uri="{FF2B5EF4-FFF2-40B4-BE49-F238E27FC236}">
                <a16:creationId xmlns:a16="http://schemas.microsoft.com/office/drawing/2014/main" id="{20455753-12F0-6EA1-DE44-0F723CA814CE}"/>
              </a:ext>
            </a:extLst>
          </p:cNvPr>
          <p:cNvPicPr>
            <a:picLocks noChangeAspect="1"/>
          </p:cNvPicPr>
          <p:nvPr userDrawn="1"/>
        </p:nvPicPr>
        <p:blipFill>
          <a:blip r:embed="rId2"/>
          <a:stretch>
            <a:fillRect/>
          </a:stretch>
        </p:blipFill>
        <p:spPr>
          <a:xfrm>
            <a:off x="0" y="0"/>
            <a:ext cx="18288000" cy="10287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NGÂN NGUYỄN"/>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NGÂN NGUYỄN"/>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2/16/2025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2/16/2025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2/16/2025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2/16/2025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2652E0E-9F41-240C-40DF-C648A45321B4}"/>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2C5AE06-28D5-4F22-973B-2A07B6E547CE}" type="datetimeFigureOut">
              <a:rPr lang="en-US" smtClean="0"/>
              <a:t>2/16/2025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8288000" cy="1035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28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GÂN NGUYỄN">
            <a:extLst>
              <a:ext uri="{FF2B5EF4-FFF2-40B4-BE49-F238E27FC236}">
                <a16:creationId xmlns:a16="http://schemas.microsoft.com/office/drawing/2014/main" id="{7EE31871-5ADC-DAB9-A5E9-2BABBB476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a:extLst>
              <a:ext uri="{FF2B5EF4-FFF2-40B4-BE49-F238E27FC236}">
                <a16:creationId xmlns:a16="http://schemas.microsoft.com/office/drawing/2014/main" id="{BF9A132E-8C97-DEA9-978C-6BA2A28176F3}"/>
              </a:ext>
            </a:extLst>
          </p:cNvPr>
          <p:cNvPicPr>
            <a:picLocks noChangeAspect="1"/>
          </p:cNvPicPr>
          <p:nvPr/>
        </p:nvPicPr>
        <p:blipFill>
          <a:blip r:embed="rId3"/>
          <a:stretch>
            <a:fillRect/>
          </a:stretch>
        </p:blipFill>
        <p:spPr>
          <a:xfrm>
            <a:off x="7620000" y="1638300"/>
            <a:ext cx="2517866" cy="1359526"/>
          </a:xfrm>
          <a:prstGeom prst="rect">
            <a:avLst/>
          </a:prstGeom>
        </p:spPr>
      </p:pic>
      <p:pic>
        <p:nvPicPr>
          <p:cNvPr id="4" name="Picture 3">
            <a:extLst>
              <a:ext uri="{FF2B5EF4-FFF2-40B4-BE49-F238E27FC236}">
                <a16:creationId xmlns:a16="http://schemas.microsoft.com/office/drawing/2014/main" id="{E883BD1E-4A30-FD00-7639-208CAFE4E68F}"/>
              </a:ext>
            </a:extLst>
          </p:cNvPr>
          <p:cNvPicPr>
            <a:picLocks noChangeAspect="1"/>
          </p:cNvPicPr>
          <p:nvPr/>
        </p:nvPicPr>
        <p:blipFill>
          <a:blip r:embed="rId4"/>
          <a:stretch>
            <a:fillRect/>
          </a:stretch>
        </p:blipFill>
        <p:spPr>
          <a:xfrm>
            <a:off x="4038600" y="3543300"/>
            <a:ext cx="9980017" cy="3139712"/>
          </a:xfrm>
          <a:prstGeom prst="rect">
            <a:avLst/>
          </a:prstGeom>
        </p:spPr>
      </p:pic>
    </p:spTree>
    <p:extLst>
      <p:ext uri="{BB962C8B-B14F-4D97-AF65-F5344CB8AC3E}">
        <p14:creationId xmlns:p14="http://schemas.microsoft.com/office/powerpoint/2010/main" val="1455810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7E3B9-AE35-A61E-A0E5-69FD20882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descr="A group of blue and pink letters&#10;&#10;Description automatically generated">
            <a:extLst>
              <a:ext uri="{FF2B5EF4-FFF2-40B4-BE49-F238E27FC236}">
                <a16:creationId xmlns:a16="http://schemas.microsoft.com/office/drawing/2014/main" id="{ABBF40CB-11A5-AD29-8324-7CFF941B8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390900"/>
            <a:ext cx="9510584" cy="2889754"/>
          </a:xfrm>
          <a:prstGeom prst="rect">
            <a:avLst/>
          </a:prstGeom>
        </p:spPr>
      </p:pic>
    </p:spTree>
    <p:extLst>
      <p:ext uri="{BB962C8B-B14F-4D97-AF65-F5344CB8AC3E}">
        <p14:creationId xmlns:p14="http://schemas.microsoft.com/office/powerpoint/2010/main" val="1223702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rot="-74689">
            <a:off x="242400" y="290691"/>
            <a:ext cx="1037159" cy="1281761"/>
          </a:xfrm>
          <a:custGeom>
            <a:avLst/>
            <a:gdLst/>
            <a:ahLst/>
            <a:cxnLst/>
            <a:rect l="l" t="t" r="r" b="b"/>
            <a:pathLst>
              <a:path w="1037159" h="1281761">
                <a:moveTo>
                  <a:pt x="0" y="0"/>
                </a:moveTo>
                <a:lnTo>
                  <a:pt x="1037158" y="0"/>
                </a:lnTo>
                <a:lnTo>
                  <a:pt x="1037158" y="1281761"/>
                </a:lnTo>
                <a:lnTo>
                  <a:pt x="0" y="12817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rot="7608826">
            <a:off x="16680177" y="2817947"/>
            <a:ext cx="1345234" cy="1234252"/>
          </a:xfrm>
          <a:custGeom>
            <a:avLst/>
            <a:gdLst/>
            <a:ahLst/>
            <a:cxnLst/>
            <a:rect l="l" t="t" r="r" b="b"/>
            <a:pathLst>
              <a:path w="1345234" h="1234252">
                <a:moveTo>
                  <a:pt x="0" y="0"/>
                </a:moveTo>
                <a:lnTo>
                  <a:pt x="1345234" y="0"/>
                </a:lnTo>
                <a:lnTo>
                  <a:pt x="1345234" y="1234252"/>
                </a:lnTo>
                <a:lnTo>
                  <a:pt x="0" y="12342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2" name="Group 41"/>
          <p:cNvGrpSpPr/>
          <p:nvPr/>
        </p:nvGrpSpPr>
        <p:grpSpPr>
          <a:xfrm>
            <a:off x="381000" y="-3619500"/>
            <a:ext cx="18059400" cy="16154400"/>
            <a:chOff x="10602364" y="458027"/>
            <a:chExt cx="9174743" cy="5288400"/>
          </a:xfrm>
        </p:grpSpPr>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2364" y="458027"/>
              <a:ext cx="9174743" cy="5288400"/>
            </a:xfrm>
            <a:prstGeom prst="rect">
              <a:avLst/>
            </a:prstGeom>
          </p:spPr>
        </p:pic>
        <p:sp>
          <p:nvSpPr>
            <p:cNvPr id="35" name="TextBox 34"/>
            <p:cNvSpPr txBox="1"/>
            <p:nvPr/>
          </p:nvSpPr>
          <p:spPr>
            <a:xfrm>
              <a:off x="12266980" y="2478595"/>
              <a:ext cx="5845511" cy="1360200"/>
            </a:xfrm>
            <a:prstGeom prst="rect">
              <a:avLst/>
            </a:prstGeom>
            <a:noFill/>
          </p:spPr>
          <p:txBody>
            <a:bodyPr wrap="square" rtlCol="0">
              <a:spAutoFit/>
            </a:bodyPr>
            <a:lstStyle/>
            <a:p>
              <a:pPr algn="just"/>
              <a:r>
                <a:rPr lang="vi-VN" sz="4400" b="1"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a:t>
              </a:r>
              <a:r>
                <a:rPr lang="vi-VN" sz="4400" b="0" i="0" dirty="0">
                  <a:solidFill>
                    <a:srgbClr val="000000"/>
                  </a:solidFill>
                  <a:effectLst/>
                  <a:latin typeface="Cambria" panose="02040503050406030204" pitchFamily="18" charset="0"/>
                  <a:ea typeface="Cambria" panose="02040503050406030204" pitchFamily="18" charset="0"/>
                </a:rPr>
                <a:t> </a:t>
              </a:r>
              <a:r>
                <a:rPr lang="vi-VN" sz="4400" b="1" i="0" dirty="0">
                  <a:solidFill>
                    <a:srgbClr val="008000"/>
                  </a:solidFill>
                  <a:effectLst/>
                  <a:latin typeface="Cambria" panose="02040503050406030204" pitchFamily="18" charset="0"/>
                  <a:ea typeface="Cambria" panose="02040503050406030204" pitchFamily="18" charset="0"/>
                </a:rPr>
                <a:t>Viết đoạn văn nêu ý kiến tán thành việc lập Câu lạc bộ Đọc sách.</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a:t>
              </a:r>
              <a:r>
                <a:rPr lang="vi-VN" sz="4400" b="0" i="0" dirty="0">
                  <a:solidFill>
                    <a:srgbClr val="000000"/>
                  </a:solidFill>
                  <a:effectLst/>
                  <a:latin typeface="Cambria" panose="02040503050406030204" pitchFamily="18" charset="0"/>
                  <a:ea typeface="Cambria" panose="02040503050406030204" pitchFamily="18" charset="0"/>
                </a:rPr>
                <a:t> </a:t>
              </a:r>
              <a:r>
                <a:rPr lang="vi-VN" sz="4400" b="1" i="0" dirty="0">
                  <a:solidFill>
                    <a:srgbClr val="008000"/>
                  </a:solidFill>
                  <a:effectLst/>
                  <a:latin typeface="Cambria" panose="02040503050406030204" pitchFamily="18" charset="0"/>
                  <a:ea typeface="Cambria" panose="02040503050406030204" pitchFamily="18" charset="0"/>
                </a:rPr>
                <a:t>Viết đoạn văn nêu ý kiến tán thành việc phát triển hoạt động thể dục, thể thao trong nhà trường.</a:t>
              </a:r>
              <a:endParaRPr lang="vi-VN" sz="44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8862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80">
                                          <p:stCondLst>
                                            <p:cond delay="0"/>
                                          </p:stCondLst>
                                        </p:cTn>
                                        <p:tgtEl>
                                          <p:spTgt spid="42"/>
                                        </p:tgtEl>
                                      </p:cBhvr>
                                    </p:animEffect>
                                    <p:anim calcmode="lin" valueType="num">
                                      <p:cBhvr>
                                        <p:cTn id="1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1" dur="26">
                                          <p:stCondLst>
                                            <p:cond delay="650"/>
                                          </p:stCondLst>
                                        </p:cTn>
                                        <p:tgtEl>
                                          <p:spTgt spid="42"/>
                                        </p:tgtEl>
                                      </p:cBhvr>
                                      <p:to x="100000" y="60000"/>
                                    </p:animScale>
                                    <p:animScale>
                                      <p:cBhvr>
                                        <p:cTn id="22" dur="166" decel="50000">
                                          <p:stCondLst>
                                            <p:cond delay="676"/>
                                          </p:stCondLst>
                                        </p:cTn>
                                        <p:tgtEl>
                                          <p:spTgt spid="42"/>
                                        </p:tgtEl>
                                      </p:cBhvr>
                                      <p:to x="100000" y="100000"/>
                                    </p:animScale>
                                    <p:animScale>
                                      <p:cBhvr>
                                        <p:cTn id="23" dur="26">
                                          <p:stCondLst>
                                            <p:cond delay="1312"/>
                                          </p:stCondLst>
                                        </p:cTn>
                                        <p:tgtEl>
                                          <p:spTgt spid="42"/>
                                        </p:tgtEl>
                                      </p:cBhvr>
                                      <p:to x="100000" y="80000"/>
                                    </p:animScale>
                                    <p:animScale>
                                      <p:cBhvr>
                                        <p:cTn id="24" dur="166" decel="50000">
                                          <p:stCondLst>
                                            <p:cond delay="1338"/>
                                          </p:stCondLst>
                                        </p:cTn>
                                        <p:tgtEl>
                                          <p:spTgt spid="42"/>
                                        </p:tgtEl>
                                      </p:cBhvr>
                                      <p:to x="100000" y="100000"/>
                                    </p:animScale>
                                    <p:animScale>
                                      <p:cBhvr>
                                        <p:cTn id="25" dur="26">
                                          <p:stCondLst>
                                            <p:cond delay="1642"/>
                                          </p:stCondLst>
                                        </p:cTn>
                                        <p:tgtEl>
                                          <p:spTgt spid="42"/>
                                        </p:tgtEl>
                                      </p:cBhvr>
                                      <p:to x="100000" y="90000"/>
                                    </p:animScale>
                                    <p:animScale>
                                      <p:cBhvr>
                                        <p:cTn id="26" dur="166" decel="50000">
                                          <p:stCondLst>
                                            <p:cond delay="1668"/>
                                          </p:stCondLst>
                                        </p:cTn>
                                        <p:tgtEl>
                                          <p:spTgt spid="42"/>
                                        </p:tgtEl>
                                      </p:cBhvr>
                                      <p:to x="100000" y="100000"/>
                                    </p:animScale>
                                    <p:animScale>
                                      <p:cBhvr>
                                        <p:cTn id="27" dur="26">
                                          <p:stCondLst>
                                            <p:cond delay="1808"/>
                                          </p:stCondLst>
                                        </p:cTn>
                                        <p:tgtEl>
                                          <p:spTgt spid="42"/>
                                        </p:tgtEl>
                                      </p:cBhvr>
                                      <p:to x="100000" y="95000"/>
                                    </p:animScale>
                                    <p:animScale>
                                      <p:cBhvr>
                                        <p:cTn id="2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1524000" y="1714500"/>
            <a:ext cx="15732119" cy="1477328"/>
          </a:xfrm>
          <a:prstGeom prst="rect">
            <a:avLst/>
          </a:prstGeom>
        </p:spPr>
        <p:txBody>
          <a:bodyPr wrap="square" lIns="0" tIns="0" rIns="0" bIns="0" rtlCol="0" anchor="t">
            <a:spAutoFit/>
          </a:bodyPr>
          <a:lstStyle/>
          <a:p>
            <a:pPr algn="just"/>
            <a:r>
              <a:rPr lang="en-US" sz="4800" b="1" dirty="0">
                <a:latin typeface="Cambria" panose="02040503050406030204" pitchFamily="18" charset="0"/>
                <a:ea typeface="Cambria" panose="02040503050406030204" pitchFamily="18" charset="0"/>
                <a:cs typeface="Times New Roman" panose="02020603050405020304" pitchFamily="18" charset="0"/>
              </a:rPr>
              <a:t>1. </a:t>
            </a:r>
            <a:r>
              <a:rPr lang="vi-VN" sz="4800" b="1" dirty="0">
                <a:latin typeface="Cambria" panose="02040503050406030204" pitchFamily="18" charset="0"/>
                <a:ea typeface="Cambria" panose="02040503050406030204" pitchFamily="18" charset="0"/>
                <a:cs typeface="Times New Roman" panose="02020603050405020304" pitchFamily="18" charset="0"/>
              </a:rPr>
              <a:t>Dựa vào các ý tìm được trong hoạt động Viết ở Bài 18, viết đoạn văn theo yêu cầu của đề bài đã chọn.</a:t>
            </a:r>
            <a:endParaRPr lang="en-US" sz="4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215914" y="6800106"/>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8">
            <a:extLst>
              <a:ext uri="{FF2B5EF4-FFF2-40B4-BE49-F238E27FC236}">
                <a16:creationId xmlns:a16="http://schemas.microsoft.com/office/drawing/2014/main" id="{F9A1E43E-69C9-E132-99B6-1CAD67FBC564}"/>
              </a:ext>
            </a:extLst>
          </p:cNvPr>
          <p:cNvSpPr/>
          <p:nvPr/>
        </p:nvSpPr>
        <p:spPr>
          <a:xfrm rot="862889">
            <a:off x="16248003" y="8124710"/>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11">
            <a:extLst>
              <a:ext uri="{FF2B5EF4-FFF2-40B4-BE49-F238E27FC236}">
                <a16:creationId xmlns:a16="http://schemas.microsoft.com/office/drawing/2014/main" id="{6F1EE6F3-AF50-588A-4F81-7F0F4EF9BC4C}"/>
              </a:ext>
            </a:extLst>
          </p:cNvPr>
          <p:cNvSpPr/>
          <p:nvPr/>
        </p:nvSpPr>
        <p:spPr>
          <a:xfrm flipH="1">
            <a:off x="15970004" y="2548087"/>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 name="Rectangle: Rounded Corners 1">
            <a:extLst>
              <a:ext uri="{FF2B5EF4-FFF2-40B4-BE49-F238E27FC236}">
                <a16:creationId xmlns:a16="http://schemas.microsoft.com/office/drawing/2014/main" id="{9ECDE7B2-A99D-4F0C-A601-C3AE4B66007B}"/>
              </a:ext>
            </a:extLst>
          </p:cNvPr>
          <p:cNvSpPr/>
          <p:nvPr/>
        </p:nvSpPr>
        <p:spPr>
          <a:xfrm>
            <a:off x="2667000" y="4076700"/>
            <a:ext cx="13335000" cy="3810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dirty="0">
                <a:solidFill>
                  <a:srgbClr val="002060"/>
                </a:solidFill>
                <a:latin typeface="Cambria" panose="02040503050406030204" pitchFamily="18" charset="0"/>
                <a:ea typeface="Cambria" panose="02040503050406030204" pitchFamily="18" charset="0"/>
              </a:rPr>
              <a:t>Lưu ý:</a:t>
            </a:r>
          </a:p>
          <a:p>
            <a:pPr algn="just"/>
            <a:r>
              <a:rPr lang="vi-VN" sz="4800" dirty="0">
                <a:solidFill>
                  <a:srgbClr val="002060"/>
                </a:solidFill>
                <a:latin typeface="Cambria" panose="02040503050406030204" pitchFamily="18" charset="0"/>
                <a:ea typeface="Cambria" panose="02040503050406030204" pitchFamily="18" charset="0"/>
              </a:rPr>
              <a:t>– Ý kiến tán thành cần được trình bày rõ ràng.</a:t>
            </a:r>
          </a:p>
          <a:p>
            <a:pPr algn="just"/>
            <a:r>
              <a:rPr lang="vi-VN" sz="4800" dirty="0">
                <a:solidFill>
                  <a:srgbClr val="002060"/>
                </a:solidFill>
                <a:latin typeface="Cambria" panose="02040503050406030204" pitchFamily="18" charset="0"/>
                <a:ea typeface="Cambria" panose="02040503050406030204" pitchFamily="18" charset="0"/>
              </a:rPr>
              <a:t>– Để thuyết phục người đọc, cần lựa chọn những lí do và dẫn chứng tiêu biểu.</a:t>
            </a:r>
            <a:endParaRPr lang="en-US" sz="4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571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9B55B8-134A-B9B8-727B-41AB01A0D309}"/>
              </a:ext>
            </a:extLst>
          </p:cNvPr>
          <p:cNvSpPr txBox="1"/>
          <p:nvPr/>
        </p:nvSpPr>
        <p:spPr>
          <a:xfrm>
            <a:off x="1219200" y="1638300"/>
            <a:ext cx="16078200" cy="698652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Trường em sắp thành lập Câu lạc bộ Đọc sách, em hoàn toàn tán thành với kế hoạch này. Lí do thứ nhất vì các bạn học sinh hiện nay không có thói quen đọc sách nhiều. Các bạn trong lớp của em hầu như đều nói, thời gian rảnh sẽ dành cho xem tivi, điện thoại và chơi trò chơi điện tử. Hầu như các bạn không hứng thú với việc cầm một cuốn sách để đọc và nghiền ngẫm. Lí do thứ hai vì tri thức trong sách có rất nhiều, con người phải đọc sách thì mới có thể học và biết thêm được. Đó cũng là lí do vì sao nên mua sách xuất bản thay vì sách in, sách trên mạng. Các thông tin xuất bản được chứng thực và đảm bảo tính đúng đắn hơn là các nội dung trôi nổi trên in-tơ-nét. Đọc kiến thức đúng giúp con người hiểu đúng, biết nhiều hơn. Lí do thứ ba vì từ đọc sách, sẽ có thêm nhiều câu chuyện, nhiều chủ đề thảo luận, nói chuyện cho các bạn học sinh. Thay vì các chủ đề phiếm, những nội dung dù vui nhưng không lịch sự, thiếu văn hoá vẫn dễ lan truyền trong cộng đồng người trẻ tuổi – sách sẽ mang lại nhiều nội dung để chia sẻ, lan toả cho nhau ý nghĩa hơn. Suy cho cùng, em thấy việc thành lập Câu lạc bộ Đọc sách là hợp lí, mang lại nhiều chuyển biến tích cực cho học sinh trong trường. Hi vọng câu lạc bộ Đọc sách sẽ sớm được thành lập trong thời gian gần đây.</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2692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B8D919-B7E8-B320-7A4F-44FCB2F2B274}"/>
              </a:ext>
            </a:extLst>
          </p:cNvPr>
          <p:cNvSpPr txBox="1"/>
          <p:nvPr/>
        </p:nvSpPr>
        <p:spPr>
          <a:xfrm>
            <a:off x="1219200" y="2171700"/>
            <a:ext cx="15849600" cy="698652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Việc phát triển hoạt động thể dục thể thao trong nhà trường là một ý kiến hay, em đồng tình và ủng hộ kế hoạch này được thực hiện. Lí do thứ nhất, thể dục thể thao giúp tăng cường, rèn luyện sức khoẻ; tinh thần lạc quan, thoải mái. Điều này chứng minh qua những giờ học thể chất, hầu như bạn nào cũng rất mong muốn được ra khỏi bàn học, vận động tay chân cho thoải mái. Trong giờ thể chất, chúng em dù có mất trật tự, dù có hiếu động nhưng đó là biểu hiện của sự thoải mái, vui vẻ. Lí do thứ hai, nhà trường chủ yếu đề cao chú trọng hoạt động học tập, coi nhẹ các hoạt động thể dục thể thao, thậm chí coi nhẹ môn Giáo dục Thể chất. Em từng nghe các bạn nói không sợ môn thể chất vì kiểu gì cũng có thể dễ dàng thi và thi đạt. Nhiều bạn trong giờ thể dục toàn trường cũng không chịu tập, bỏ bê và coi như tập thể dục rất mệt mỏi, không mang lại lợi ích gì. Song, khi hiểu rõ tác dụng của thể dục thể thao, em nghĩ việc vận động sẽ được tích cực hơn, mọi người cùng tôn trọng giáo dục thể chất thì học sinh cũng sẽ hiểu đúng về hoạt động bổ ích này. Tóm lại, nếu việc phát triển hoạt động thể dục thể thao trong nhà trường được thực hiện, em nghĩ sẽ được phần đông các bạn ủng hộ và mong muốn tham gia, thực hiện.</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051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GÂN NGUYỄN">
            <a:extLst>
              <a:ext uri="{FF2B5EF4-FFF2-40B4-BE49-F238E27FC236}">
                <a16:creationId xmlns:a16="http://schemas.microsoft.com/office/drawing/2014/main" id="{AD4820FC-DE11-FBB8-267B-C153845E617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433" b="76578" l="11301" r="27990">
                        <a14:foregroundMark x1="16894" y1="28368" x2="16894" y2="28368"/>
                        <a14:foregroundMark x1="17985" y1="27800" x2="18440" y2="35304"/>
                        <a14:foregroundMark x1="18440" y1="35304" x2="18486" y2="35588"/>
                        <a14:foregroundMark x1="12347" y1="75611" x2="14302" y2="67936"/>
                        <a14:foregroundMark x1="13142" y1="64639" x2="13711" y2="67368"/>
                        <a14:foregroundMark x1="11346" y1="75611" x2="11346" y2="75611"/>
                        <a14:foregroundMark x1="21828" y1="62365" x2="22010" y2="66345"/>
                        <a14:foregroundMark x1="22010" y1="66345" x2="21032" y2="63502"/>
                        <a14:foregroundMark x1="21032" y1="63502" x2="21191" y2="63218"/>
                        <a14:foregroundMark x1="13711" y1="75725" x2="15166" y2="68505"/>
                        <a14:foregroundMark x1="15166" y1="68505" x2="15439" y2="67823"/>
                        <a14:foregroundMark x1="27990" y1="53269" x2="27308" y2="54292"/>
                        <a14:foregroundMark x1="13824" y1="66515" x2="14870" y2="64923"/>
                        <a14:foregroundMark x1="18759" y1="76578" x2="18759" y2="76578"/>
                      </a14:backgroundRemoval>
                    </a14:imgEffect>
                  </a14:imgLayer>
                </a14:imgProps>
              </a:ext>
              <a:ext uri="{28A0092B-C50C-407E-A947-70E740481C1C}">
                <a14:useLocalDpi xmlns:a14="http://schemas.microsoft.com/office/drawing/2010/main" val="0"/>
              </a:ext>
            </a:extLst>
          </a:blip>
          <a:srcRect l="10417" t="14586" r="70417" b="16668"/>
          <a:stretch/>
        </p:blipFill>
        <p:spPr>
          <a:xfrm>
            <a:off x="228600" y="1714500"/>
            <a:ext cx="6477000" cy="9293089"/>
          </a:xfrm>
          <a:prstGeom prst="rect">
            <a:avLst/>
          </a:prstGeom>
        </p:spPr>
      </p:pic>
      <p:sp>
        <p:nvSpPr>
          <p:cNvPr id="5" name="Speech Bubble: Oval 4">
            <a:extLst>
              <a:ext uri="{FF2B5EF4-FFF2-40B4-BE49-F238E27FC236}">
                <a16:creationId xmlns:a16="http://schemas.microsoft.com/office/drawing/2014/main" id="{71CDCC58-9FAF-B68B-1373-5DEF27405A8E}"/>
              </a:ext>
            </a:extLst>
          </p:cNvPr>
          <p:cNvSpPr/>
          <p:nvPr/>
        </p:nvSpPr>
        <p:spPr>
          <a:xfrm>
            <a:off x="7010400" y="1104900"/>
            <a:ext cx="10820400" cy="7848600"/>
          </a:xfrm>
          <a:prstGeom prst="wedgeEllipseCallout">
            <a:avLst>
              <a:gd name="adj1" fmla="val -56431"/>
              <a:gd name="adj2" fmla="val 17743"/>
            </a:avLst>
          </a:prstGeom>
          <a:solidFill>
            <a:srgbClr val="FFD7DD"/>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2">
            <a:extLst>
              <a:ext uri="{FF2B5EF4-FFF2-40B4-BE49-F238E27FC236}">
                <a16:creationId xmlns:a16="http://schemas.microsoft.com/office/drawing/2014/main" id="{E1F47EFC-92AC-50E7-4BA1-F582A7B44CAE}"/>
              </a:ext>
            </a:extLst>
          </p:cNvPr>
          <p:cNvSpPr/>
          <p:nvPr/>
        </p:nvSpPr>
        <p:spPr>
          <a:xfrm>
            <a:off x="15819289" y="7814998"/>
            <a:ext cx="2240111" cy="1903161"/>
          </a:xfrm>
          <a:custGeom>
            <a:avLst/>
            <a:gdLst/>
            <a:ahLst/>
            <a:cxnLst/>
            <a:rect l="l" t="t" r="r" b="b"/>
            <a:pathLst>
              <a:path w="2240111" h="1903161">
                <a:moveTo>
                  <a:pt x="0" y="0"/>
                </a:moveTo>
                <a:lnTo>
                  <a:pt x="2240111" y="0"/>
                </a:lnTo>
                <a:lnTo>
                  <a:pt x="2240111" y="1903161"/>
                </a:lnTo>
                <a:lnTo>
                  <a:pt x="0" y="1903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9">
            <a:extLst>
              <a:ext uri="{FF2B5EF4-FFF2-40B4-BE49-F238E27FC236}">
                <a16:creationId xmlns:a16="http://schemas.microsoft.com/office/drawing/2014/main" id="{0E229CD8-ADB8-F745-7D0B-F6A848049F9A}"/>
              </a:ext>
            </a:extLst>
          </p:cNvPr>
          <p:cNvSpPr/>
          <p:nvPr/>
        </p:nvSpPr>
        <p:spPr>
          <a:xfrm>
            <a:off x="228600" y="35832"/>
            <a:ext cx="2122991" cy="2138136"/>
          </a:xfrm>
          <a:custGeom>
            <a:avLst/>
            <a:gdLst/>
            <a:ahLst/>
            <a:cxnLst/>
            <a:rect l="l" t="t" r="r" b="b"/>
            <a:pathLst>
              <a:path w="2122991" h="2138136">
                <a:moveTo>
                  <a:pt x="0" y="0"/>
                </a:moveTo>
                <a:lnTo>
                  <a:pt x="2122991" y="0"/>
                </a:lnTo>
                <a:lnTo>
                  <a:pt x="2122991" y="2138136"/>
                </a:lnTo>
                <a:lnTo>
                  <a:pt x="0" y="21381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D9132E68-E138-2FE4-4E23-12399921A97F}"/>
              </a:ext>
            </a:extLst>
          </p:cNvPr>
          <p:cNvSpPr/>
          <p:nvPr/>
        </p:nvSpPr>
        <p:spPr>
          <a:xfrm flipH="1">
            <a:off x="1844977" y="1333500"/>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7BA825A2-7462-DC7B-1463-5A274086F058}"/>
              </a:ext>
            </a:extLst>
          </p:cNvPr>
          <p:cNvSpPr txBox="1"/>
          <p:nvPr/>
        </p:nvSpPr>
        <p:spPr>
          <a:xfrm>
            <a:off x="8382000" y="3543300"/>
            <a:ext cx="8153400" cy="2308324"/>
          </a:xfrm>
          <a:prstGeom prst="rect">
            <a:avLst/>
          </a:prstGeom>
          <a:noFill/>
        </p:spPr>
        <p:txBody>
          <a:bodyPr wrap="square" rtlCol="0">
            <a:spAutoFit/>
          </a:bodyPr>
          <a:lstStyle/>
          <a:p>
            <a:pPr algn="ctr"/>
            <a:r>
              <a:rPr lang="en-US" sz="7200" dirty="0">
                <a:latin typeface="Cambria" panose="02040503050406030204" pitchFamily="18" charset="0"/>
                <a:ea typeface="Cambria" panose="02040503050406030204" pitchFamily="18" charset="0"/>
              </a:rPr>
              <a:t>2. </a:t>
            </a:r>
            <a:r>
              <a:rPr lang="en-US" sz="7200" dirty="0" err="1">
                <a:latin typeface="Cambria" panose="02040503050406030204" pitchFamily="18" charset="0"/>
                <a:ea typeface="Cambria" panose="02040503050406030204" pitchFamily="18" charset="0"/>
              </a:rPr>
              <a:t>Đọc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soát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chỉnh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sửa</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lỗi</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nếu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có</a:t>
            </a:r>
            <a:r>
              <a:rPr lang="en-US" sz="7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50116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11A22-BF12-985D-C767-39FF18D0F3F3}"/>
              </a:ext>
            </a:extLst>
          </p:cNvPr>
          <p:cNvPicPr>
            <a:picLocks noChangeAspect="1"/>
          </p:cNvPicPr>
          <p:nvPr/>
        </p:nvPicPr>
        <p:blipFill>
          <a:blip r:embed="rId2"/>
          <a:stretch>
            <a:fillRect/>
          </a:stretch>
        </p:blipFill>
        <p:spPr>
          <a:xfrm>
            <a:off x="1143000" y="2933700"/>
            <a:ext cx="5795879" cy="2209800"/>
          </a:xfrm>
          <a:prstGeom prst="rect">
            <a:avLst/>
          </a:prstGeom>
        </p:spPr>
      </p:pic>
      <p:pic>
        <p:nvPicPr>
          <p:cNvPr id="9" name="Picture 8">
            <a:extLst>
              <a:ext uri="{FF2B5EF4-FFF2-40B4-BE49-F238E27FC236}">
                <a16:creationId xmlns:a16="http://schemas.microsoft.com/office/drawing/2014/main" id="{FE349DDE-68B8-3FF9-41F7-5EE61FDEAE1C}"/>
              </a:ext>
            </a:extLst>
          </p:cNvPr>
          <p:cNvPicPr>
            <a:picLocks noChangeAspect="1"/>
          </p:cNvPicPr>
          <p:nvPr/>
        </p:nvPicPr>
        <p:blipFill>
          <a:blip r:embed="rId3"/>
          <a:stretch>
            <a:fillRect/>
          </a:stretch>
        </p:blipFill>
        <p:spPr>
          <a:xfrm>
            <a:off x="9067800" y="3009900"/>
            <a:ext cx="5334000" cy="2175964"/>
          </a:xfrm>
          <a:prstGeom prst="rect">
            <a:avLst/>
          </a:prstGeom>
        </p:spPr>
      </p:pic>
      <p:pic>
        <p:nvPicPr>
          <p:cNvPr id="12" name="Picture 11">
            <a:extLst>
              <a:ext uri="{FF2B5EF4-FFF2-40B4-BE49-F238E27FC236}">
                <a16:creationId xmlns:a16="http://schemas.microsoft.com/office/drawing/2014/main" id="{7CA28EAB-57C0-5169-8A63-DE6798916E86}"/>
              </a:ext>
            </a:extLst>
          </p:cNvPr>
          <p:cNvPicPr>
            <a:picLocks noChangeAspect="1"/>
          </p:cNvPicPr>
          <p:nvPr/>
        </p:nvPicPr>
        <p:blipFill>
          <a:blip r:embed="rId4"/>
          <a:stretch>
            <a:fillRect/>
          </a:stretch>
        </p:blipFill>
        <p:spPr>
          <a:xfrm>
            <a:off x="5334000" y="5753100"/>
            <a:ext cx="6019800" cy="2462645"/>
          </a:xfrm>
          <a:prstGeom prst="rect">
            <a:avLst/>
          </a:prstGeom>
        </p:spPr>
      </p:pic>
    </p:spTree>
    <p:extLst>
      <p:ext uri="{BB962C8B-B14F-4D97-AF65-F5344CB8AC3E}">
        <p14:creationId xmlns:p14="http://schemas.microsoft.com/office/powerpoint/2010/main" val="1190063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GÂN NGUYỄN">
            <a:extLst>
              <a:ext uri="{FF2B5EF4-FFF2-40B4-BE49-F238E27FC236}">
                <a16:creationId xmlns:a16="http://schemas.microsoft.com/office/drawing/2014/main" id="{7EE31871-5ADC-DAB9-A5E9-2BABBB476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Picture 4" descr="A close up of a logo&#10;&#10;Description automatically generated">
            <a:extLst>
              <a:ext uri="{FF2B5EF4-FFF2-40B4-BE49-F238E27FC236}">
                <a16:creationId xmlns:a16="http://schemas.microsoft.com/office/drawing/2014/main" id="{C93E1BFD-3533-DA8F-E8BD-787821C11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314700"/>
            <a:ext cx="10985944" cy="3164098"/>
          </a:xfrm>
          <a:prstGeom prst="rect">
            <a:avLst/>
          </a:prstGeom>
        </p:spPr>
      </p:pic>
    </p:spTree>
    <p:extLst>
      <p:ext uri="{BB962C8B-B14F-4D97-AF65-F5344CB8AC3E}">
        <p14:creationId xmlns:p14="http://schemas.microsoft.com/office/powerpoint/2010/main" val="571045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1524000" y="1714500"/>
            <a:ext cx="15732119" cy="1477328"/>
          </a:xfrm>
          <a:prstGeom prst="rect">
            <a:avLst/>
          </a:prstGeom>
        </p:spPr>
        <p:txBody>
          <a:bodyPr wrap="square" lIns="0" tIns="0" rIns="0" bIns="0" rtlCol="0" anchor="t">
            <a:spAutoFit/>
          </a:bodyPr>
          <a:lstStyle/>
          <a:p>
            <a:pPr lvl="0" algn="just"/>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Tìm</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đọc</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sách</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báo</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viết</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về</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những</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thầy</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thuốc</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nổi</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tiếng</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của</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Việt</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Nam.</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215914" y="6800106"/>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8">
            <a:extLst>
              <a:ext uri="{FF2B5EF4-FFF2-40B4-BE49-F238E27FC236}">
                <a16:creationId xmlns:a16="http://schemas.microsoft.com/office/drawing/2014/main" id="{F9A1E43E-69C9-E132-99B6-1CAD67FBC564}"/>
              </a:ext>
            </a:extLst>
          </p:cNvPr>
          <p:cNvSpPr/>
          <p:nvPr/>
        </p:nvSpPr>
        <p:spPr>
          <a:xfrm rot="862889">
            <a:off x="16248003" y="8124710"/>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11">
            <a:extLst>
              <a:ext uri="{FF2B5EF4-FFF2-40B4-BE49-F238E27FC236}">
                <a16:creationId xmlns:a16="http://schemas.microsoft.com/office/drawing/2014/main" id="{6F1EE6F3-AF50-588A-4F81-7F0F4EF9BC4C}"/>
              </a:ext>
            </a:extLst>
          </p:cNvPr>
          <p:cNvSpPr/>
          <p:nvPr/>
        </p:nvSpPr>
        <p:spPr>
          <a:xfrm flipH="1">
            <a:off x="15970004" y="2548087"/>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Đọc sách báo viết về một danh nhân của Việt Nam. G: Trong">
            <a:extLst>
              <a:ext uri="{FF2B5EF4-FFF2-40B4-BE49-F238E27FC236}">
                <a16:creationId xmlns:a16="http://schemas.microsoft.com/office/drawing/2014/main" id="{B5596087-BD06-B25B-3089-D6C05A740F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2705100"/>
            <a:ext cx="5486400" cy="633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0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1009</TotalTime>
  <Words>747</Words>
  <Application>Microsoft Office PowerPoint</Application>
  <PresentationFormat>Custom</PresentationFormat>
  <Paragraphs>11</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Aptos Display</vt:lpstr>
      <vt:lpstr>Arial</vt:lpstr>
      <vt:lpstr>Calibri</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Cute Aesthetic Group Project Presentation</dc:title>
  <dc:subject>9Slide.vn</dc:subject>
  <dc:creator>Huong Thao - 0972115126</dc:creator>
  <dc:description>9Slide.vn</dc:description>
  <cp:lastModifiedBy>Thao Tran</cp:lastModifiedBy>
  <cp:revision>165</cp:revision>
  <dcterms:created xsi:type="dcterms:W3CDTF">2006-08-16T00:00:00Z</dcterms:created>
  <dcterms:modified xsi:type="dcterms:W3CDTF">2025-02-15T18:06:38Z</dcterms:modified>
  <cp:category>9Slide.vn</cp:category>
  <dc:identifier>DAGIAE-m6aE</dc:identifier>
</cp:coreProperties>
</file>