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2" r:id="rId3"/>
  </p:sldMasterIdLst>
  <p:notesMasterIdLst>
    <p:notesMasterId r:id="rId42"/>
  </p:notesMasterIdLst>
  <p:sldIdLst>
    <p:sldId id="257" r:id="rId4"/>
    <p:sldId id="258" r:id="rId5"/>
    <p:sldId id="256" r:id="rId6"/>
    <p:sldId id="299" r:id="rId7"/>
    <p:sldId id="261" r:id="rId8"/>
    <p:sldId id="259" r:id="rId9"/>
    <p:sldId id="262" r:id="rId10"/>
    <p:sldId id="315" r:id="rId11"/>
    <p:sldId id="316" r:id="rId12"/>
    <p:sldId id="304" r:id="rId13"/>
    <p:sldId id="307" r:id="rId14"/>
    <p:sldId id="317" r:id="rId15"/>
    <p:sldId id="318" r:id="rId16"/>
    <p:sldId id="319" r:id="rId17"/>
    <p:sldId id="320" r:id="rId18"/>
    <p:sldId id="321" r:id="rId19"/>
    <p:sldId id="322" r:id="rId20"/>
    <p:sldId id="323" r:id="rId21"/>
    <p:sldId id="309" r:id="rId22"/>
    <p:sldId id="269" r:id="rId23"/>
    <p:sldId id="324" r:id="rId24"/>
    <p:sldId id="325" r:id="rId25"/>
    <p:sldId id="326" r:id="rId26"/>
    <p:sldId id="327" r:id="rId27"/>
    <p:sldId id="562" r:id="rId28"/>
    <p:sldId id="328" r:id="rId29"/>
    <p:sldId id="563" r:id="rId30"/>
    <p:sldId id="310" r:id="rId31"/>
    <p:sldId id="564" r:id="rId32"/>
    <p:sldId id="565" r:id="rId33"/>
    <p:sldId id="566" r:id="rId34"/>
    <p:sldId id="567" r:id="rId35"/>
    <p:sldId id="313" r:id="rId36"/>
    <p:sldId id="568" r:id="rId37"/>
    <p:sldId id="569" r:id="rId38"/>
    <p:sldId id="570" r:id="rId39"/>
    <p:sldId id="571" r:id="rId40"/>
    <p:sldId id="267" r:id="rId4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922"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42725-AD52-417D-A32E-D61EFB7E857B}" type="datetimeFigureOut">
              <a:rPr lang="en-US" smtClean="0"/>
              <a:t>3/30/2025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48A16-81D9-4547-85AD-1A17D43D027A}" type="slidenum">
              <a:rPr lang="en-US" smtClean="0"/>
              <a:t>‹#›</a:t>
            </a:fld>
            <a:endParaRPr lang="en-US"/>
          </a:p>
        </p:txBody>
      </p:sp>
    </p:spTree>
    <p:extLst>
      <p:ext uri="{BB962C8B-B14F-4D97-AF65-F5344CB8AC3E}">
        <p14:creationId xmlns:p14="http://schemas.microsoft.com/office/powerpoint/2010/main" val="50056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Times New Roman" panose="02020603050405020304" pitchFamily="18" charset="0"/>
                <a:ea typeface="Times New Roman" panose="02020603050405020304" pitchFamily="18" charset="0"/>
              </a:rPr>
              <a:t>Nguồn năng lượng chất đốt có nhiều lợi ích trong cuộc sống. Tuy nhiên, nguồn năng lượng chất đốt không phải là vô tận. Vậy cần sử dụng chúng như thế nào cho an toàn và tiết kiệm?</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D348A16-81D9-4547-85AD-1A17D43D027A}" type="slidenum">
              <a:rPr lang="en-US" smtClean="0"/>
              <a:t>3</a:t>
            </a:fld>
            <a:endParaRPr lang="en-US"/>
          </a:p>
        </p:txBody>
      </p:sp>
    </p:spTree>
    <p:extLst>
      <p:ext uri="{BB962C8B-B14F-4D97-AF65-F5344CB8AC3E}">
        <p14:creationId xmlns:p14="http://schemas.microsoft.com/office/powerpoint/2010/main" val="235235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750536"/>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ea typeface="字魂107号-萌趣欢乐体" panose="00000500000000000000" pitchFamily="2" charset="-122"/>
              </a:rPr>
              <a:pPr defTabSz="1371600">
                <a:defRPr/>
              </a:pPr>
              <a:t>2025/3/30</a:t>
            </a:fld>
            <a:endParaRPr lang="zh-CN" altLang="en-US">
              <a:solidFill>
                <a:prstClr val="black">
                  <a:tint val="75000"/>
                </a:prstClr>
              </a:solidFill>
              <a:ea typeface="字魂107号-萌趣欢乐体" panose="00000500000000000000" pitchFamily="2" charset="-122"/>
            </a:endParaRPr>
          </a:p>
        </p:txBody>
      </p:sp>
      <p:sp>
        <p:nvSpPr>
          <p:cNvPr id="3" name="页脚占位符 2"/>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ea typeface="字魂107号-萌趣欢乐体" panose="00000500000000000000" pitchFamily="2" charset="-122"/>
            </a:endParaRPr>
          </a:p>
        </p:txBody>
      </p:sp>
      <p:sp>
        <p:nvSpPr>
          <p:cNvPr id="4" name="灯片编号占位符 3"/>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ea typeface="字魂107号-萌趣欢乐体" panose="00000500000000000000" pitchFamily="2" charset="-122"/>
              </a:rPr>
              <a:pPr algn="r" defTabSz="1371600">
                <a:defRPr/>
              </a:pPr>
              <a:t>‹#›</a:t>
            </a:fld>
            <a:endParaRPr lang="zh-CN" altLang="en-US">
              <a:solidFill>
                <a:prstClr val="black">
                  <a:tint val="75000"/>
                </a:prstClr>
              </a:solidFill>
              <a:ea typeface="字魂107号-萌趣欢乐体" panose="00000500000000000000" pitchFamily="2" charset="-122"/>
            </a:endParaRPr>
          </a:p>
        </p:txBody>
      </p:sp>
    </p:spTree>
    <p:extLst>
      <p:ext uri="{BB962C8B-B14F-4D97-AF65-F5344CB8AC3E}">
        <p14:creationId xmlns:p14="http://schemas.microsoft.com/office/powerpoint/2010/main" val="3933936925"/>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extLst>
      <p:ext uri="{BB962C8B-B14F-4D97-AF65-F5344CB8AC3E}">
        <p14:creationId xmlns:p14="http://schemas.microsoft.com/office/powerpoint/2010/main" val="3964697844"/>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extLst>
      <p:ext uri="{BB962C8B-B14F-4D97-AF65-F5344CB8AC3E}">
        <p14:creationId xmlns:p14="http://schemas.microsoft.com/office/powerpoint/2010/main" val="2533164284"/>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6013712" y="7415363"/>
            <a:ext cx="3570132" cy="3773801"/>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88151" y="7626379"/>
            <a:ext cx="3570132" cy="3773801"/>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5280803" y="7054877"/>
            <a:ext cx="3570132" cy="3773801"/>
          </a:xfrm>
          <a:prstGeom prst="rect">
            <a:avLst/>
          </a:prstGeom>
        </p:spPr>
      </p:pic>
      <p:sp>
        <p:nvSpPr>
          <p:cNvPr id="5" name="Rectangle 4"/>
          <p:cNvSpPr/>
          <p:nvPr userDrawn="1"/>
        </p:nvSpPr>
        <p:spPr>
          <a:xfrm>
            <a:off x="474785" y="395654"/>
            <a:ext cx="17461523" cy="9495693"/>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721" y="-1059852"/>
            <a:ext cx="2911010" cy="2911010"/>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64684" y="-66732"/>
            <a:ext cx="2199164" cy="2199164"/>
          </a:xfrm>
          <a:prstGeom prst="rect">
            <a:avLst/>
          </a:prstGeom>
        </p:spPr>
      </p:pic>
    </p:spTree>
    <p:extLst>
      <p:ext uri="{BB962C8B-B14F-4D97-AF65-F5344CB8AC3E}">
        <p14:creationId xmlns:p14="http://schemas.microsoft.com/office/powerpoint/2010/main" val="169812698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3/30/2025</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011754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3/30/2025</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25617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3/30/2025</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06350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3/30/2025</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84582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3/30/2025</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291908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3/30/2025</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700767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3/30/2025</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925352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3/30/2025</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969255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3/30/2025</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220670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3/30/2025</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242366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3/30/2025</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12837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17C0B873-50A8-80C6-4AE9-5F5D01C1F95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43200" y="0"/>
            <a:ext cx="2457152" cy="24571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0159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ransition>
    <p:wipe/>
  </p:transition>
  <p:txStyles>
    <p:titleStyle>
      <a:lvl1pPr algn="l" defTabSz="1371600" rtl="0" eaLnBrk="1" latinLnBrk="0" hangingPunct="1">
        <a:lnSpc>
          <a:spcPct val="90000"/>
        </a:lnSpc>
        <a:spcBef>
          <a:spcPct val="0"/>
        </a:spcBef>
        <a:buNone/>
        <a:defRPr sz="6600" kern="1200">
          <a:solidFill>
            <a:schemeClr val="tx1"/>
          </a:solidFill>
          <a:latin typeface="+mj-lt"/>
          <a:ea typeface="字魂107号-萌趣欢乐体" panose="00000500000000000000" pitchFamily="2" charset="-122"/>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字魂107号-萌趣欢乐体" panose="00000500000000000000" pitchFamily="2" charset="-122"/>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字魂107号-萌趣欢乐体" panose="00000500000000000000" pitchFamily="2" charset="-122"/>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字魂107号-萌趣欢乐体" panose="00000500000000000000" pitchFamily="2" charset="-122"/>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17689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jpeg"/><Relationship Id="rId1" Type="http://schemas.openxmlformats.org/officeDocument/2006/relationships/slideLayout" Target="../slideLayouts/slideLayout23.xml"/><Relationship Id="rId6" Type="http://schemas.microsoft.com/office/2007/relationships/hdphoto" Target="../media/hdphoto2.wdp"/><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10.sv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12.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1.xml"/><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22.png"/><Relationship Id="rId5" Type="http://schemas.openxmlformats.org/officeDocument/2006/relationships/image" Target="../media/image9.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9.svg"/><Relationship Id="rId9" Type="http://schemas.openxmlformats.org/officeDocument/2006/relationships/image" Target="../media/image20.png"/><Relationship Id="rId14" Type="http://schemas.openxmlformats.org/officeDocument/2006/relationships/image" Target="../media/image25.svg"/></Relationships>
</file>

<file path=ppt/slides/_rels/slide3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10.sv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0.svg"/><Relationship Id="rId10" Type="http://schemas.openxmlformats.org/officeDocument/2006/relationships/image" Target="../media/image60.png"/><Relationship Id="rId4" Type="http://schemas.openxmlformats.org/officeDocument/2006/relationships/image" Target="../media/image9.png"/><Relationship Id="rId9" Type="http://schemas.openxmlformats.org/officeDocument/2006/relationships/image" Target="../media/image59.sv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8" name="Picture 7" descr="A close up of a text&#10;&#10;Description automatically generated">
            <a:extLst>
              <a:ext uri="{FF2B5EF4-FFF2-40B4-BE49-F238E27FC236}">
                <a16:creationId xmlns:a16="http://schemas.microsoft.com/office/drawing/2014/main" id="{32D820A3-E2DD-8B2E-8D2D-767AF9B37C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2781300"/>
            <a:ext cx="9839797" cy="3426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63930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TextBox 14">
            <a:extLst>
              <a:ext uri="{FF2B5EF4-FFF2-40B4-BE49-F238E27FC236}">
                <a16:creationId xmlns:a16="http://schemas.microsoft.com/office/drawing/2014/main" id="{0C60006D-CDD9-3E69-387E-BAF0890B5246}"/>
              </a:ext>
            </a:extLst>
          </p:cNvPr>
          <p:cNvSpPr txBox="1"/>
          <p:nvPr/>
        </p:nvSpPr>
        <p:spPr>
          <a:xfrm>
            <a:off x="2324710" y="467174"/>
            <a:ext cx="14667890" cy="2123658"/>
          </a:xfrm>
          <a:prstGeom prst="rect">
            <a:avLst/>
          </a:prstGeom>
          <a:noFill/>
        </p:spPr>
        <p:txBody>
          <a:bodyPr wrap="square" rtlCol="0">
            <a:spAutoFit/>
          </a:bodyPr>
          <a:lstStyle/>
          <a:p>
            <a:pPr lvl="0" algn="just" defTabSz="1371600">
              <a:defRPr/>
            </a:pPr>
            <a:r>
              <a:rPr lang="vi-VN" sz="4400" b="1" dirty="0">
                <a:solidFill>
                  <a:prstClr val="black"/>
                </a:solidFill>
                <a:latin typeface="Cambria" panose="02040503050406030204" pitchFamily="18" charset="0"/>
                <a:ea typeface="Cambria" panose="02040503050406030204" pitchFamily="18" charset="0"/>
                <a:cs typeface="Mali" panose="00000500000000000000" pitchFamily="2" charset="-34"/>
              </a:rPr>
              <a:t>Quan sát hình 3, cho biết trường hợp nào có thể gây nguy hiểm cho con người, trường hợp nào gây ô nhiễm môi trường và đề xuất biện pháp phòng tránh.</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ali" panose="00000500000000000000" pitchFamily="2" charset="-34"/>
            </a:endParaRPr>
          </a:p>
        </p:txBody>
      </p:sp>
      <p:pic>
        <p:nvPicPr>
          <p:cNvPr id="16" name="Picture 15">
            <a:extLst>
              <a:ext uri="{FF2B5EF4-FFF2-40B4-BE49-F238E27FC236}">
                <a16:creationId xmlns:a16="http://schemas.microsoft.com/office/drawing/2014/main" id="{C4C7E108-BD65-7F6B-6F47-3302A54398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292" y="355094"/>
            <a:ext cx="1137389" cy="1194545"/>
          </a:xfrm>
          <a:prstGeom prst="rect">
            <a:avLst/>
          </a:prstGeom>
        </p:spPr>
      </p:pic>
      <p:pic>
        <p:nvPicPr>
          <p:cNvPr id="4" name="Picture 3">
            <a:extLst>
              <a:ext uri="{FF2B5EF4-FFF2-40B4-BE49-F238E27FC236}">
                <a16:creationId xmlns:a16="http://schemas.microsoft.com/office/drawing/2014/main" id="{7B6DA3CA-BF0A-C236-0895-0DEDF650A6EC}"/>
              </a:ext>
            </a:extLst>
          </p:cNvPr>
          <p:cNvPicPr>
            <a:picLocks noChangeAspect="1"/>
          </p:cNvPicPr>
          <p:nvPr/>
        </p:nvPicPr>
        <p:blipFill>
          <a:blip r:embed="rId3"/>
          <a:stretch>
            <a:fillRect/>
          </a:stretch>
        </p:blipFill>
        <p:spPr>
          <a:xfrm>
            <a:off x="4267200" y="2628900"/>
            <a:ext cx="9296400" cy="7095485"/>
          </a:xfrm>
          <a:prstGeom prst="rect">
            <a:avLst/>
          </a:prstGeom>
        </p:spPr>
      </p:pic>
    </p:spTree>
    <p:extLst>
      <p:ext uri="{BB962C8B-B14F-4D97-AF65-F5344CB8AC3E}">
        <p14:creationId xmlns:p14="http://schemas.microsoft.com/office/powerpoint/2010/main" val="222065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3" name="Picture 2">
            <a:extLst>
              <a:ext uri="{FF2B5EF4-FFF2-40B4-BE49-F238E27FC236}">
                <a16:creationId xmlns:a16="http://schemas.microsoft.com/office/drawing/2014/main" id="{67E93EE5-71C6-710F-85F3-C67C5928145A}"/>
              </a:ext>
            </a:extLst>
          </p:cNvPr>
          <p:cNvPicPr>
            <a:picLocks noChangeAspect="1"/>
          </p:cNvPicPr>
          <p:nvPr/>
        </p:nvPicPr>
        <p:blipFill>
          <a:blip r:embed="rId2"/>
          <a:stretch>
            <a:fillRect/>
          </a:stretch>
        </p:blipFill>
        <p:spPr>
          <a:xfrm>
            <a:off x="1600200" y="2857500"/>
            <a:ext cx="6759036" cy="5105400"/>
          </a:xfrm>
          <a:prstGeom prst="rect">
            <a:avLst/>
          </a:prstGeom>
        </p:spPr>
      </p:pic>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3"/>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448800" y="3238500"/>
            <a:ext cx="85344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5400" dirty="0">
                <a:solidFill>
                  <a:schemeClr val="tx1"/>
                </a:solidFill>
                <a:latin typeface="Arial" panose="020B0604020202020204" pitchFamily="34" charset="0"/>
                <a:cs typeface="Arial" panose="020B0604020202020204" pitchFamily="34" charset="0"/>
              </a:rPr>
              <a:t>Sang </a:t>
            </a:r>
            <a:r>
              <a:rPr lang="en-US" sz="5400" dirty="0" err="1">
                <a:solidFill>
                  <a:schemeClr val="tx1"/>
                </a:solidFill>
                <a:latin typeface="Arial" panose="020B0604020202020204" pitchFamily="34" charset="0"/>
                <a:cs typeface="Arial" panose="020B0604020202020204" pitchFamily="34" charset="0"/>
              </a:rPr>
              <a:t>chiết</a:t>
            </a:r>
            <a:r>
              <a:rPr lang="en-US" sz="5400" dirty="0">
                <a:solidFill>
                  <a:schemeClr val="tx1"/>
                </a:solidFill>
                <a:latin typeface="Arial" panose="020B0604020202020204" pitchFamily="34" charset="0"/>
                <a:cs typeface="Arial" panose="020B0604020202020204" pitchFamily="34" charset="0"/>
              </a:rPr>
              <a:t> ga </a:t>
            </a:r>
            <a:r>
              <a:rPr lang="en-US" sz="5400" dirty="0" err="1">
                <a:solidFill>
                  <a:schemeClr val="tx1"/>
                </a:solidFill>
                <a:latin typeface="Arial" panose="020B0604020202020204" pitchFamily="34" charset="0"/>
                <a:cs typeface="Arial" panose="020B0604020202020204" pitchFamily="34" charset="0"/>
              </a:rPr>
              <a:t>không</a:t>
            </a:r>
            <a:r>
              <a:rPr lang="en-US" sz="5400" dirty="0">
                <a:solidFill>
                  <a:schemeClr val="tx1"/>
                </a:solidFill>
                <a:latin typeface="Arial" panose="020B0604020202020204" pitchFamily="34" charset="0"/>
                <a:cs typeface="Arial" panose="020B0604020202020204" pitchFamily="34" charset="0"/>
              </a:rPr>
              <a:t> an </a:t>
            </a:r>
            <a:r>
              <a:rPr lang="en-US" sz="5400" dirty="0" err="1">
                <a:solidFill>
                  <a:schemeClr val="tx1"/>
                </a:solidFill>
                <a:latin typeface="Arial" panose="020B0604020202020204" pitchFamily="34" charset="0"/>
                <a:cs typeface="Arial" panose="020B0604020202020204" pitchFamily="34" charset="0"/>
              </a:rPr>
              <a:t>toàn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có</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thể</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dẫn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đến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cháy</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nổ</a:t>
            </a:r>
            <a:r>
              <a:rPr lang="en-US" sz="5400" dirty="0">
                <a:solidFill>
                  <a:schemeClr val="tx1"/>
                </a:solidFill>
                <a:latin typeface="Arial" panose="020B0604020202020204" pitchFamily="34" charset="0"/>
                <a:cs typeface="Arial" panose="020B0604020202020204" pitchFamily="34" charset="0"/>
              </a:rPr>
              <a:t>.</a:t>
            </a:r>
          </a:p>
          <a:p>
            <a:pPr algn="just"/>
            <a:r>
              <a:rPr lang="en-US" sz="5400" b="1" dirty="0" err="1">
                <a:solidFill>
                  <a:schemeClr val="tx1"/>
                </a:solidFill>
                <a:latin typeface="Arial" panose="020B0604020202020204" pitchFamily="34" charset="0"/>
                <a:cs typeface="Arial" panose="020B0604020202020204" pitchFamily="34" charset="0"/>
              </a:rPr>
              <a:t>Cách</a:t>
            </a:r>
            <a:r>
              <a:rPr lang="en-US" sz="5400" b="1" dirty="0">
                <a:solidFill>
                  <a:schemeClr val="tx1"/>
                </a:solidFill>
                <a:latin typeface="Arial" panose="020B0604020202020204" pitchFamily="34" charset="0"/>
                <a:cs typeface="Arial" panose="020B0604020202020204" pitchFamily="34" charset="0"/>
              </a:rPr>
              <a:t> </a:t>
            </a:r>
            <a:r>
              <a:rPr lang="en-US" sz="5400" b="1" dirty="0" err="1">
                <a:solidFill>
                  <a:schemeClr val="tx1"/>
                </a:solidFill>
                <a:latin typeface="Arial" panose="020B0604020202020204" pitchFamily="34" charset="0"/>
                <a:cs typeface="Arial" panose="020B0604020202020204" pitchFamily="34" charset="0"/>
              </a:rPr>
              <a:t>phòng</a:t>
            </a:r>
            <a:r>
              <a:rPr lang="en-US" sz="5400" b="1" dirty="0">
                <a:solidFill>
                  <a:schemeClr val="tx1"/>
                </a:solidFill>
                <a:latin typeface="Arial" panose="020B0604020202020204" pitchFamily="34" charset="0"/>
                <a:cs typeface="Arial" panose="020B0604020202020204" pitchFamily="34" charset="0"/>
              </a:rPr>
              <a:t> </a:t>
            </a:r>
            <a:r>
              <a:rPr lang="en-US" sz="5400" b="1" dirty="0" err="1">
                <a:solidFill>
                  <a:schemeClr val="tx1"/>
                </a:solidFill>
                <a:latin typeface="Arial" panose="020B0604020202020204" pitchFamily="34" charset="0"/>
                <a:cs typeface="Arial" panose="020B0604020202020204" pitchFamily="34" charset="0"/>
              </a:rPr>
              <a:t>tránh</a:t>
            </a:r>
            <a:r>
              <a:rPr lang="en-US" sz="5400" b="1"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Không</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nên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tự</a:t>
            </a:r>
            <a:r>
              <a:rPr lang="en-US" sz="5400" dirty="0">
                <a:solidFill>
                  <a:schemeClr val="tx1"/>
                </a:solidFill>
                <a:latin typeface="Arial" panose="020B0604020202020204" pitchFamily="34" charset="0"/>
                <a:cs typeface="Arial" panose="020B0604020202020204" pitchFamily="34" charset="0"/>
              </a:rPr>
              <a:t> sang </a:t>
            </a:r>
            <a:r>
              <a:rPr lang="en-US" sz="5400" dirty="0" err="1">
                <a:solidFill>
                  <a:schemeClr val="tx1"/>
                </a:solidFill>
                <a:latin typeface="Arial" panose="020B0604020202020204" pitchFamily="34" charset="0"/>
                <a:cs typeface="Arial" panose="020B0604020202020204" pitchFamily="34" charset="0"/>
              </a:rPr>
              <a:t>chiết</a:t>
            </a:r>
            <a:r>
              <a:rPr lang="en-US" sz="5400" dirty="0">
                <a:solidFill>
                  <a:schemeClr val="tx1"/>
                </a:solidFill>
                <a:latin typeface="Arial" panose="020B0604020202020204" pitchFamily="34" charset="0"/>
                <a:cs typeface="Arial" panose="020B0604020202020204" pitchFamily="34" charset="0"/>
              </a:rPr>
              <a:t> ga.</a:t>
            </a:r>
          </a:p>
        </p:txBody>
      </p:sp>
    </p:spTree>
    <p:extLst>
      <p:ext uri="{BB962C8B-B14F-4D97-AF65-F5344CB8AC3E}">
        <p14:creationId xmlns:p14="http://schemas.microsoft.com/office/powerpoint/2010/main" val="252539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220200" y="3238500"/>
            <a:ext cx="8763000" cy="507831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en-US" sz="5400" dirty="0" err="1">
                <a:solidFill>
                  <a:prstClr val="black"/>
                </a:solidFill>
                <a:latin typeface="Arial" panose="020B0604020202020204" pitchFamily="34" charset="0"/>
                <a:cs typeface="Arial" panose="020B0604020202020204" pitchFamily="34" charset="0"/>
              </a:rPr>
              <a:t>Chất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đốt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để</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gần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tủ</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Khi </a:t>
            </a:r>
            <a:r>
              <a:rPr lang="en-US" sz="5400" dirty="0" err="1">
                <a:solidFill>
                  <a:prstClr val="black"/>
                </a:solidFill>
                <a:latin typeface="Arial" panose="020B0604020202020204" pitchFamily="34" charset="0"/>
                <a:cs typeface="Arial" panose="020B0604020202020204" pitchFamily="34" charset="0"/>
              </a:rPr>
              <a:t>có</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tia</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lửa</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sẽ</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gây</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cháy</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nổ</a:t>
            </a:r>
            <a:r>
              <a:rPr lang="en-US" sz="5400" dirty="0">
                <a:solidFill>
                  <a:prstClr val="black"/>
                </a:solidFill>
                <a:latin typeface="Arial" panose="020B0604020202020204" pitchFamily="34" charset="0"/>
                <a:cs typeface="Arial" panose="020B0604020202020204" pitchFamily="34" charset="0"/>
              </a:rPr>
              <a:t>.</a:t>
            </a:r>
          </a:p>
          <a:p>
            <a:pPr lvl="0" algn="just"/>
            <a:r>
              <a:rPr lang="en-US" sz="5400" b="1" dirty="0" err="1">
                <a:solidFill>
                  <a:prstClr val="black"/>
                </a:solidFill>
                <a:latin typeface="Arial" panose="020B0604020202020204" pitchFamily="34" charset="0"/>
                <a:cs typeface="Arial" panose="020B0604020202020204" pitchFamily="34" charset="0"/>
              </a:rPr>
              <a:t>Cách</a:t>
            </a:r>
            <a:r>
              <a:rPr lang="en-US" sz="5400" b="1" dirty="0">
                <a:solidFill>
                  <a:prstClr val="black"/>
                </a:solidFill>
                <a:latin typeface="Arial" panose="020B0604020202020204" pitchFamily="34" charset="0"/>
                <a:cs typeface="Arial" panose="020B0604020202020204" pitchFamily="34" charset="0"/>
              </a:rPr>
              <a:t> </a:t>
            </a:r>
            <a:r>
              <a:rPr lang="en-US" sz="5400" b="1" dirty="0" err="1">
                <a:solidFill>
                  <a:prstClr val="black"/>
                </a:solidFill>
                <a:latin typeface="Arial" panose="020B0604020202020204" pitchFamily="34" charset="0"/>
                <a:cs typeface="Arial" panose="020B0604020202020204" pitchFamily="34" charset="0"/>
              </a:rPr>
              <a:t>phòng</a:t>
            </a:r>
            <a:r>
              <a:rPr lang="en-US" sz="5400" b="1" dirty="0">
                <a:solidFill>
                  <a:prstClr val="black"/>
                </a:solidFill>
                <a:latin typeface="Arial" panose="020B0604020202020204" pitchFamily="34" charset="0"/>
                <a:cs typeface="Arial" panose="020B0604020202020204" pitchFamily="34" charset="0"/>
              </a:rPr>
              <a:t> </a:t>
            </a:r>
            <a:r>
              <a:rPr lang="en-US" sz="5400" b="1" dirty="0" err="1">
                <a:solidFill>
                  <a:prstClr val="black"/>
                </a:solidFill>
                <a:latin typeface="Arial" panose="020B0604020202020204" pitchFamily="34" charset="0"/>
                <a:cs typeface="Arial" panose="020B0604020202020204" pitchFamily="34" charset="0"/>
              </a:rPr>
              <a:t>tránh</a:t>
            </a:r>
            <a:r>
              <a:rPr lang="en-US" sz="5400" b="1"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Để</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chất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đốt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cách</a:t>
            </a:r>
            <a:r>
              <a:rPr lang="en-US" sz="5400" dirty="0">
                <a:solidFill>
                  <a:prstClr val="black"/>
                </a:solidFill>
                <a:latin typeface="Arial" panose="020B0604020202020204" pitchFamily="34" charset="0"/>
                <a:cs typeface="Arial" panose="020B0604020202020204" pitchFamily="34" charset="0"/>
              </a:rPr>
              <a:t> xa </a:t>
            </a:r>
            <a:r>
              <a:rPr lang="en-US" sz="5400" dirty="0" err="1">
                <a:solidFill>
                  <a:prstClr val="black"/>
                </a:solidFill>
                <a:latin typeface="Arial" panose="020B0604020202020204" pitchFamily="34" charset="0"/>
                <a:cs typeface="Arial" panose="020B0604020202020204" pitchFamily="34" charset="0"/>
              </a:rPr>
              <a:t>tủ</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tối</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thiểu</a:t>
            </a:r>
            <a:r>
              <a:rPr lang="en-US" sz="5400" dirty="0">
                <a:solidFill>
                  <a:prstClr val="black"/>
                </a:solidFill>
                <a:latin typeface="Arial" panose="020B0604020202020204" pitchFamily="34" charset="0"/>
                <a:cs typeface="Arial" panose="020B0604020202020204" pitchFamily="34" charset="0"/>
              </a:rPr>
              <a:t> 20 cm.</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79F9D596-8062-0633-11C0-79FC39D1C4DF}"/>
              </a:ext>
            </a:extLst>
          </p:cNvPr>
          <p:cNvPicPr>
            <a:picLocks noChangeAspect="1"/>
          </p:cNvPicPr>
          <p:nvPr/>
        </p:nvPicPr>
        <p:blipFill>
          <a:blip r:embed="rId3"/>
          <a:stretch>
            <a:fillRect/>
          </a:stretch>
        </p:blipFill>
        <p:spPr>
          <a:xfrm>
            <a:off x="1295400" y="2857500"/>
            <a:ext cx="7258826" cy="5410200"/>
          </a:xfrm>
          <a:prstGeom prst="rect">
            <a:avLst/>
          </a:prstGeom>
        </p:spPr>
      </p:pic>
    </p:spTree>
    <p:extLst>
      <p:ext uri="{BB962C8B-B14F-4D97-AF65-F5344CB8AC3E}">
        <p14:creationId xmlns:p14="http://schemas.microsoft.com/office/powerpoint/2010/main" val="26218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220200" y="3238500"/>
            <a:ext cx="87630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Đun nấu bằng bếp than sẽ thải ra nhiều khó và khí độc gây ô nhiễm môi trường. </a:t>
            </a:r>
            <a:endParaRPr lang="en-US" sz="5400" dirty="0">
              <a:solidFill>
                <a:prstClr val="black"/>
              </a:solidFill>
              <a:cs typeface="Arial" panose="020B0604020202020204" pitchFamily="34" charset="0"/>
            </a:endParaRPr>
          </a:p>
          <a:p>
            <a:pPr lvl="0" algn="just"/>
            <a:r>
              <a:rPr lang="vi-VN" sz="5400" b="1" dirty="0">
                <a:solidFill>
                  <a:prstClr val="black"/>
                </a:solidFill>
                <a:cs typeface="Arial" panose="020B0604020202020204" pitchFamily="34" charset="0"/>
              </a:rPr>
              <a:t>Cách phòng tránh: </a:t>
            </a:r>
            <a:r>
              <a:rPr lang="vi-VN" sz="5400" dirty="0">
                <a:solidFill>
                  <a:prstClr val="black"/>
                </a:solidFill>
                <a:cs typeface="Arial" panose="020B0604020202020204" pitchFamily="34" charset="0"/>
              </a:rPr>
              <a:t>Hạn chế dùng bếp than.</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A8ECF20-156C-C298-A169-B5C7B4840F03}"/>
              </a:ext>
            </a:extLst>
          </p:cNvPr>
          <p:cNvPicPr>
            <a:picLocks noChangeAspect="1"/>
          </p:cNvPicPr>
          <p:nvPr/>
        </p:nvPicPr>
        <p:blipFill>
          <a:blip r:embed="rId3"/>
          <a:stretch>
            <a:fillRect/>
          </a:stretch>
        </p:blipFill>
        <p:spPr>
          <a:xfrm>
            <a:off x="990600" y="2933700"/>
            <a:ext cx="7138744" cy="5076825"/>
          </a:xfrm>
          <a:prstGeom prst="rect">
            <a:avLst/>
          </a:prstGeom>
        </p:spPr>
      </p:pic>
    </p:spTree>
    <p:extLst>
      <p:ext uri="{BB962C8B-B14F-4D97-AF65-F5344CB8AC3E}">
        <p14:creationId xmlns:p14="http://schemas.microsoft.com/office/powerpoint/2010/main" val="307533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220200" y="3238500"/>
            <a:ext cx="87630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Để xe máy gần nơi hàn điện. Tia lửa hàn rơi vào xe gây cháy, nổ.</a:t>
            </a:r>
            <a:endParaRPr lang="en-US" sz="5400" dirty="0">
              <a:solidFill>
                <a:prstClr val="black"/>
              </a:solidFill>
              <a:cs typeface="Arial" panose="020B0604020202020204" pitchFamily="34" charset="0"/>
            </a:endParaRPr>
          </a:p>
          <a:p>
            <a:pPr lvl="0" algn="just"/>
            <a:r>
              <a:rPr lang="vi-VN" sz="5400" b="1" dirty="0">
                <a:solidFill>
                  <a:prstClr val="black"/>
                </a:solidFill>
                <a:cs typeface="Arial" panose="020B0604020202020204" pitchFamily="34" charset="0"/>
              </a:rPr>
              <a:t>Cách phòng tránh: </a:t>
            </a:r>
            <a:r>
              <a:rPr lang="vi-VN" sz="5400" dirty="0">
                <a:solidFill>
                  <a:prstClr val="black"/>
                </a:solidFill>
                <a:cs typeface="Arial" panose="020B0604020202020204" pitchFamily="34" charset="0"/>
              </a:rPr>
              <a:t>Không để gần nơi hàn.</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66EF0F0D-4037-8C53-32DC-F822F0BD429B}"/>
              </a:ext>
            </a:extLst>
          </p:cNvPr>
          <p:cNvPicPr>
            <a:picLocks noChangeAspect="1"/>
          </p:cNvPicPr>
          <p:nvPr/>
        </p:nvPicPr>
        <p:blipFill>
          <a:blip r:embed="rId3"/>
          <a:stretch>
            <a:fillRect/>
          </a:stretch>
        </p:blipFill>
        <p:spPr>
          <a:xfrm>
            <a:off x="1066800" y="3009900"/>
            <a:ext cx="7275576" cy="5029200"/>
          </a:xfrm>
          <a:prstGeom prst="rect">
            <a:avLst/>
          </a:prstGeom>
        </p:spPr>
      </p:pic>
    </p:spTree>
    <p:extLst>
      <p:ext uri="{BB962C8B-B14F-4D97-AF65-F5344CB8AC3E}">
        <p14:creationId xmlns:p14="http://schemas.microsoft.com/office/powerpoint/2010/main" val="49997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Con người có thể sử dụng nguồn chất đốt nào để đun nấu hằng ngày?</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1905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1107996"/>
          </a:xfrm>
          <a:prstGeom prst="rect">
            <a:avLst/>
          </a:prstGeom>
        </p:spPr>
        <p:txBody>
          <a:bodyPr wrap="square" lIns="0" tIns="0" rIns="0" bIns="0" rtlCol="0" anchor="t">
            <a:spAutoFit/>
          </a:bodyPr>
          <a:lstStyle/>
          <a:p>
            <a:pPr lvl="0" algn="ct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củi</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rơm</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than, ga, </a:t>
            </a: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dầu</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a:t>
            </a:r>
            <a:endParaRPr kumimoji="0" lang="en-US" sz="7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8386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638984-3B4C-7292-9817-9B7F5E752A27}"/>
              </a:ext>
            </a:extLst>
          </p:cNvPr>
          <p:cNvPicPr>
            <a:picLocks noChangeAspect="1"/>
          </p:cNvPicPr>
          <p:nvPr/>
        </p:nvPicPr>
        <p:blipFill>
          <a:blip r:embed="rId2"/>
          <a:stretch>
            <a:fillRect/>
          </a:stretch>
        </p:blipFill>
        <p:spPr>
          <a:xfrm>
            <a:off x="1447800" y="1714500"/>
            <a:ext cx="7467600" cy="4587452"/>
          </a:xfrm>
          <a:prstGeom prst="rect">
            <a:avLst/>
          </a:prstGeom>
        </p:spPr>
      </p:pic>
      <p:pic>
        <p:nvPicPr>
          <p:cNvPr id="1026" name="Picture 2" descr="Dịch vụ sửa bếp gas tận nơi nhanh chóng uy tín | BÌNH MINH">
            <a:extLst>
              <a:ext uri="{FF2B5EF4-FFF2-40B4-BE49-F238E27FC236}">
                <a16:creationId xmlns:a16="http://schemas.microsoft.com/office/drawing/2014/main" id="{6B59CAF3-CE73-31A9-9B5A-80333E965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714500"/>
            <a:ext cx="8382000" cy="479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96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Khi sử dụng bếp ga, những nguyên nhân nào có thể gây ra cháy, nổ?</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3581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2492990"/>
          </a:xfrm>
          <a:prstGeom prst="rect">
            <a:avLst/>
          </a:prstGeom>
        </p:spPr>
        <p:txBody>
          <a:bodyPr wrap="square" lIns="0" tIns="0" rIns="0" bIns="0" rtlCol="0" anchor="t">
            <a:spAutoFit/>
          </a:bodyPr>
          <a:lstStyle/>
          <a:p>
            <a:pPr lvl="0" algn="ct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Khi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sử</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dụng</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bếp</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ga,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nếu</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ga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bị</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rò</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rỉ</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gặp</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nhiệt</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độ</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cao</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hoặc</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có</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tia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lửa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từ</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các</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vật</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xung</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quanh</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thì</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sẽ</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xảy</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cháy</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nổ</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597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Khi dùng bếp ga, muốn phòng chống cháy, nổ, chúng ta cần lưu ý điều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648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3385542"/>
          </a:xfrm>
          <a:prstGeom prst="rect">
            <a:avLst/>
          </a:prstGeom>
        </p:spPr>
        <p:txBody>
          <a:bodyPr wrap="square" lIns="0" tIns="0" rIns="0" bIns="0" rtlCol="0" anchor="t">
            <a:spAutoFit/>
          </a:bodyPr>
          <a:lstStyle/>
          <a:p>
            <a:pPr lvl="0" algn="just"/>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Khi dùng bếp ga, muốn phòng chống cháy, nổ, chúng ta cần lưu ý kiểm tra bếp và các thiết bị thường xuyên, khoá van bếp sau khi nấu, không</a:t>
            </a:r>
            <a:r>
              <a:rPr lang="en-US" sz="4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4400" dirty="0" err="1">
                <a:solidFill>
                  <a:srgbClr val="FFFFFF"/>
                </a:solidFill>
                <a:latin typeface="Cambria" panose="02040503050406030204" pitchFamily="18" charset="0"/>
                <a:ea typeface="Cambria" panose="02040503050406030204" pitchFamily="18" charset="0"/>
                <a:cs typeface="Glacial Indifference"/>
                <a:sym typeface="Glacial Indifference"/>
              </a:rPr>
              <a:t>xây</a:t>
            </a:r>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 bệ bếp bằng vật liệu dễ cháy và đặt bình ga cách bếp khoảng 150 cm…</a:t>
            </a:r>
            <a:endParaRPr kumimoji="0" lang="en-US" sz="4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5843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5" name="Picture 4">
            <a:extLst>
              <a:ext uri="{FF2B5EF4-FFF2-40B4-BE49-F238E27FC236}">
                <a16:creationId xmlns:a16="http://schemas.microsoft.com/office/drawing/2014/main" id="{EB16CAB7-1DA6-FD06-BC51-2A6B2B706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28" y="4802367"/>
            <a:ext cx="7635702" cy="5210628"/>
          </a:xfrm>
          <a:prstGeom prst="rect">
            <a:avLst/>
          </a:prstGeom>
        </p:spPr>
      </p:pic>
      <p:sp>
        <p:nvSpPr>
          <p:cNvPr id="7" name="TextBox 6">
            <a:extLst>
              <a:ext uri="{FF2B5EF4-FFF2-40B4-BE49-F238E27FC236}">
                <a16:creationId xmlns:a16="http://schemas.microsoft.com/office/drawing/2014/main" id="{C2C867AF-D1A9-6100-FCFA-C2BEF5E0CE2C}"/>
              </a:ext>
            </a:extLst>
          </p:cNvPr>
          <p:cNvSpPr txBox="1"/>
          <p:nvPr/>
        </p:nvSpPr>
        <p:spPr>
          <a:xfrm>
            <a:off x="7612380" y="2424792"/>
            <a:ext cx="10066020" cy="4247317"/>
          </a:xfrm>
          <a:prstGeom prst="rect">
            <a:avLst/>
          </a:prstGeom>
          <a:noFill/>
        </p:spPr>
        <p:txBody>
          <a:bodyPr wrap="square" rtlCol="0">
            <a:spAutoFit/>
          </a:bodyPr>
          <a:lstStyle/>
          <a:p>
            <a:pPr algn="just" defTabSz="1371600">
              <a:spcBef>
                <a:spcPts val="900"/>
              </a:spcBef>
              <a:spcAft>
                <a:spcPts val="900"/>
              </a:spcAft>
            </a:pPr>
            <a:r>
              <a:rPr lang="vi-VN" sz="5400" dirty="0">
                <a:solidFill>
                  <a:prstClr val="black"/>
                </a:solidFill>
                <a:latin typeface="Cambria" panose="02040503050406030204" pitchFamily="18" charset="0"/>
                <a:ea typeface="Cambria" panose="02040503050406030204" pitchFamily="18" charset="0"/>
              </a:rPr>
              <a:t>Lựa chọn một nguồn năng lượng chất đốt, thảo luận cùng bạn để trình bày về cách sử dụng nguồn năng lượng đó trong đun nấu hằng ngày mà không gây cháy, nổ.</a:t>
            </a:r>
          </a:p>
        </p:txBody>
      </p:sp>
      <p:sp>
        <p:nvSpPr>
          <p:cNvPr id="8" name="Google Shape;117;p2">
            <a:extLst>
              <a:ext uri="{FF2B5EF4-FFF2-40B4-BE49-F238E27FC236}">
                <a16:creationId xmlns:a16="http://schemas.microsoft.com/office/drawing/2014/main" id="{09F401A6-EF3B-4649-1A0E-39CA20551AE7}"/>
              </a:ext>
            </a:extLst>
          </p:cNvPr>
          <p:cNvSpPr/>
          <p:nvPr/>
        </p:nvSpPr>
        <p:spPr>
          <a:xfrm>
            <a:off x="7274358" y="2356212"/>
            <a:ext cx="10551564" cy="4692288"/>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137138" tIns="68550" rIns="137138" bIns="68550" anchor="ctr" anchorCtr="0">
            <a:noAutofit/>
          </a:bodyPr>
          <a:lstStyle/>
          <a:p>
            <a:pPr algn="ctr" defTabSz="1371600"/>
            <a:endParaRPr sz="5400" dirty="0">
              <a:solidFill>
                <a:srgbClr val="ED7D31"/>
              </a:solidFill>
              <a:latin typeface="Tahoma" panose="020B0604030504040204"/>
              <a:ea typeface="Tahoma" panose="020B0604030504040204"/>
              <a:cs typeface="Tahoma" panose="020B0604030504040204"/>
              <a:sym typeface="Tahoma" panose="020B0604030504040204"/>
            </a:endParaRPr>
          </a:p>
        </p:txBody>
      </p:sp>
    </p:spTree>
    <p:extLst>
      <p:ext uri="{BB962C8B-B14F-4D97-AF65-F5344CB8AC3E}">
        <p14:creationId xmlns:p14="http://schemas.microsoft.com/office/powerpoint/2010/main" val="182917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ppt_w</p:attrName>
                                        </p:attrNameLst>
                                      </p:cBhvr>
                                      <p:tavLst>
                                        <p:tav tm="0">
                                          <p:val>
                                            <p:fltVal val="0"/>
                                          </p:val>
                                        </p:tav>
                                        <p:tav tm="100000">
                                          <p:val>
                                            <p:strVal val="#ppt_w"/>
                                          </p:val>
                                        </p:tav>
                                      </p:tavLst>
                                    </p:anim>
                                    <p:anim calcmode="lin" valueType="num">
                                      <p:cBhvr additive="base">
                                        <p:cTn id="11" dur="500"/>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rot="-1114005">
            <a:off x="2636224" y="835652"/>
            <a:ext cx="626729" cy="689660"/>
          </a:xfrm>
          <a:custGeom>
            <a:avLst/>
            <a:gdLst/>
            <a:ahLst/>
            <a:cxnLst/>
            <a:rect l="l" t="t" r="r" b="b"/>
            <a:pathLst>
              <a:path w="626729" h="689660">
                <a:moveTo>
                  <a:pt x="0" y="0"/>
                </a:moveTo>
                <a:lnTo>
                  <a:pt x="626728" y="0"/>
                </a:lnTo>
                <a:lnTo>
                  <a:pt x="626728" y="689660"/>
                </a:lnTo>
                <a:lnTo>
                  <a:pt x="0" y="6896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785810">
            <a:off x="1957877" y="1493585"/>
            <a:ext cx="470423" cy="517660"/>
          </a:xfrm>
          <a:custGeom>
            <a:avLst/>
            <a:gdLst/>
            <a:ahLst/>
            <a:cxnLst/>
            <a:rect l="l" t="t" r="r" b="b"/>
            <a:pathLst>
              <a:path w="470423" h="517660">
                <a:moveTo>
                  <a:pt x="0" y="0"/>
                </a:moveTo>
                <a:lnTo>
                  <a:pt x="470423" y="0"/>
                </a:lnTo>
                <a:lnTo>
                  <a:pt x="470423" y="517659"/>
                </a:lnTo>
                <a:lnTo>
                  <a:pt x="0" y="5176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35247" y="1925879"/>
            <a:ext cx="8261265" cy="9329971"/>
          </a:xfrm>
          <a:custGeom>
            <a:avLst/>
            <a:gdLst/>
            <a:ahLst/>
            <a:cxnLst/>
            <a:rect l="l" t="t" r="r" b="b"/>
            <a:pathLst>
              <a:path w="8261265" h="9329971">
                <a:moveTo>
                  <a:pt x="0" y="0"/>
                </a:moveTo>
                <a:lnTo>
                  <a:pt x="8261265" y="0"/>
                </a:lnTo>
                <a:lnTo>
                  <a:pt x="8261265" y="9329972"/>
                </a:lnTo>
                <a:lnTo>
                  <a:pt x="0" y="9329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6934200" y="1866900"/>
            <a:ext cx="9411714" cy="2800263"/>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7239000" y="2095500"/>
            <a:ext cx="8593516" cy="2031325"/>
          </a:xfrm>
          <a:prstGeom prst="rect">
            <a:avLst/>
          </a:prstGeom>
        </p:spPr>
        <p:txBody>
          <a:bodyPr lIns="0" tIns="0" rIns="0" bIns="0" rtlCol="0" anchor="t">
            <a:spAutoFit/>
          </a:bodyPr>
          <a:lstStyle/>
          <a:p>
            <a:pPr algn="ctr"/>
            <a:r>
              <a:rPr lang="vi-VN" sz="6600" dirty="0">
                <a:solidFill>
                  <a:srgbClr val="FFFFFF"/>
                </a:solidFill>
                <a:latin typeface="Cambria" panose="02040503050406030204" pitchFamily="18" charset="0"/>
                <a:ea typeface="Cambria" panose="02040503050406030204" pitchFamily="18" charset="0"/>
                <a:cs typeface="Glacial Indifference"/>
                <a:sym typeface="Glacial Indifference"/>
              </a:rPr>
              <a:t>Nguyên nhân nào gây ra vụ hoả hoạn?</a:t>
            </a:r>
            <a:endParaRPr lang="en-US" sz="66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47447" y="599980"/>
            <a:ext cx="15790986" cy="797252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a:endParaRPr>
          </a:p>
        </p:txBody>
      </p:sp>
      <p:sp>
        <p:nvSpPr>
          <p:cNvPr id="7" name="TextBox 6"/>
          <p:cNvSpPr txBox="1"/>
          <p:nvPr/>
        </p:nvSpPr>
        <p:spPr>
          <a:xfrm>
            <a:off x="1828801" y="714142"/>
            <a:ext cx="15316200" cy="7478970"/>
          </a:xfrm>
          <a:prstGeom prst="rect">
            <a:avLst/>
          </a:prstGeom>
          <a:noFill/>
        </p:spPr>
        <p:txBody>
          <a:bodyPr wrap="square" rtlCol="0">
            <a:spAutoFit/>
          </a:bodyPr>
          <a:lstStyle/>
          <a:p>
            <a:pPr algn="just" defTabSz="1371600">
              <a:defRPr/>
            </a:pPr>
            <a:r>
              <a:rPr lang="en-US" sz="4800" b="1" kern="0" dirty="0">
                <a:solidFill>
                  <a:prstClr val="black"/>
                </a:solidFill>
                <a:latin typeface="Cambria" panose="02040503050406030204" pitchFamily="18" charset="0"/>
                <a:ea typeface="Cambria" panose="02040503050406030204" pitchFamily="18" charset="0"/>
              </a:rPr>
              <a:t>   </a:t>
            </a:r>
            <a:r>
              <a:rPr lang="vi-VN" sz="4800" b="1" kern="0" dirty="0">
                <a:solidFill>
                  <a:prstClr val="black"/>
                </a:solidFill>
                <a:latin typeface="Cambria" panose="02040503050406030204" pitchFamily="18" charset="0"/>
                <a:ea typeface="Cambria" panose="02040503050406030204" pitchFamily="18" charset="0"/>
              </a:rPr>
              <a:t>Ở đa số các gia đình, sử dụng khí ga để đun nấu hằng ngày. Để sử dụng ga an toàn thì cần thực hiện một số việc sau:</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Khoá van ga sau khi sử dụng hoặc trước khi đi ngủ.</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Kiểm tra hệ thống van ga thường xuyên, trước khi đun nấu.</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Vệ sinh sạch sẽ bếp ga thường xuyên.</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Khi phát hiện có khí ga thoát ra cần nhanh chóng dập cầu dao điện, khoá van ga, mở cửa thông thoáng và gọi người đến kiểm tra…..</a:t>
            </a:r>
            <a:endParaRPr lang="en-US" sz="4800" kern="0" dirty="0">
              <a:solidFill>
                <a:prstClr val="black"/>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63930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TextBox 14">
            <a:extLst>
              <a:ext uri="{FF2B5EF4-FFF2-40B4-BE49-F238E27FC236}">
                <a16:creationId xmlns:a16="http://schemas.microsoft.com/office/drawing/2014/main" id="{0C60006D-CDD9-3E69-387E-BAF0890B5246}"/>
              </a:ext>
            </a:extLst>
          </p:cNvPr>
          <p:cNvSpPr txBox="1"/>
          <p:nvPr/>
        </p:nvSpPr>
        <p:spPr>
          <a:xfrm>
            <a:off x="2324710" y="467174"/>
            <a:ext cx="14667890" cy="2123658"/>
          </a:xfrm>
          <a:prstGeom prst="rect">
            <a:avLst/>
          </a:prstGeom>
          <a:noFill/>
        </p:spPr>
        <p:txBody>
          <a:bodyPr wrap="square" rtlCol="0">
            <a:spAutoFit/>
          </a:bodyPr>
          <a:lstStyle/>
          <a:p>
            <a:pPr lvl="0" algn="just" defTabSz="1371600">
              <a:defRPr/>
            </a:pPr>
            <a:r>
              <a:rPr lang="vi-VN" sz="4400" b="1" dirty="0">
                <a:solidFill>
                  <a:prstClr val="black"/>
                </a:solidFill>
                <a:latin typeface="Cambria" panose="02040503050406030204" pitchFamily="18" charset="0"/>
                <a:ea typeface="Cambria" panose="02040503050406030204" pitchFamily="18" charset="0"/>
                <a:cs typeface="Mali" panose="00000500000000000000" pitchFamily="2" charset="-34"/>
              </a:rPr>
              <a:t>Quan sát hình 4 và cho biết trường hợp nào gây lãng phí chất đốt, trường hợp nào tránh được lãng phí chất đốt. Vì sao?</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ali" panose="00000500000000000000" pitchFamily="2" charset="-34"/>
            </a:endParaRPr>
          </a:p>
        </p:txBody>
      </p:sp>
      <p:pic>
        <p:nvPicPr>
          <p:cNvPr id="16" name="Picture 15">
            <a:extLst>
              <a:ext uri="{FF2B5EF4-FFF2-40B4-BE49-F238E27FC236}">
                <a16:creationId xmlns:a16="http://schemas.microsoft.com/office/drawing/2014/main" id="{C4C7E108-BD65-7F6B-6F47-3302A54398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292" y="355094"/>
            <a:ext cx="1137389" cy="1194545"/>
          </a:xfrm>
          <a:prstGeom prst="rect">
            <a:avLst/>
          </a:prstGeom>
        </p:spPr>
      </p:pic>
      <p:pic>
        <p:nvPicPr>
          <p:cNvPr id="3" name="Picture 2">
            <a:extLst>
              <a:ext uri="{FF2B5EF4-FFF2-40B4-BE49-F238E27FC236}">
                <a16:creationId xmlns:a16="http://schemas.microsoft.com/office/drawing/2014/main" id="{8291B2CE-113A-D1F0-AAE8-6E1556FC81FD}"/>
              </a:ext>
            </a:extLst>
          </p:cNvPr>
          <p:cNvPicPr>
            <a:picLocks noChangeAspect="1"/>
          </p:cNvPicPr>
          <p:nvPr/>
        </p:nvPicPr>
        <p:blipFill>
          <a:blip r:embed="rId3"/>
          <a:stretch>
            <a:fillRect/>
          </a:stretch>
        </p:blipFill>
        <p:spPr>
          <a:xfrm>
            <a:off x="1524000" y="3543300"/>
            <a:ext cx="15316200" cy="4514980"/>
          </a:xfrm>
          <a:prstGeom prst="rect">
            <a:avLst/>
          </a:prstGeom>
        </p:spPr>
      </p:pic>
    </p:spTree>
    <p:extLst>
      <p:ext uri="{BB962C8B-B14F-4D97-AF65-F5344CB8AC3E}">
        <p14:creationId xmlns:p14="http://schemas.microsoft.com/office/powerpoint/2010/main" val="289677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8686800" y="3390900"/>
            <a:ext cx="92202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Sử dụng bếp củi cải tiến để đun nấu trá</a:t>
            </a:r>
            <a:r>
              <a:rPr lang="en-US" sz="5400" dirty="0">
                <a:solidFill>
                  <a:prstClr val="black"/>
                </a:solidFill>
                <a:cs typeface="Arial" panose="020B0604020202020204" pitchFamily="34" charset="0"/>
              </a:rPr>
              <a:t>n</a:t>
            </a:r>
            <a:r>
              <a:rPr lang="vi-VN" sz="5400" dirty="0">
                <a:solidFill>
                  <a:prstClr val="black"/>
                </a:solidFill>
                <a:cs typeface="Arial" panose="020B0604020202020204" pitchFamily="34" charset="0"/>
              </a:rPr>
              <a:t>h được lãng phí củi vì ngọn lửa tập trung vào đáy nồi, nhiệt không bị toả ra môi trường xung quanh.</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7224169-3E94-4437-7762-3EC4F1AE3129}"/>
              </a:ext>
            </a:extLst>
          </p:cNvPr>
          <p:cNvPicPr>
            <a:picLocks noChangeAspect="1"/>
          </p:cNvPicPr>
          <p:nvPr/>
        </p:nvPicPr>
        <p:blipFill>
          <a:blip r:embed="rId3"/>
          <a:stretch>
            <a:fillRect/>
          </a:stretch>
        </p:blipFill>
        <p:spPr>
          <a:xfrm>
            <a:off x="1447800" y="3314700"/>
            <a:ext cx="6436856" cy="4657725"/>
          </a:xfrm>
          <a:prstGeom prst="rect">
            <a:avLst/>
          </a:prstGeom>
        </p:spPr>
      </p:pic>
    </p:spTree>
    <p:extLst>
      <p:ext uri="{BB962C8B-B14F-4D97-AF65-F5344CB8AC3E}">
        <p14:creationId xmlns:p14="http://schemas.microsoft.com/office/powerpoint/2010/main" val="4218782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7848600" y="3695700"/>
            <a:ext cx="9220200" cy="286232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6000" dirty="0">
                <a:solidFill>
                  <a:prstClr val="black"/>
                </a:solidFill>
                <a:cs typeface="Arial" panose="020B0604020202020204" pitchFamily="34" charset="0"/>
              </a:rPr>
              <a:t>Củi cháy ra bên ngoài bếp gây lãng phí và còn có thể gây hoả hoạn.</a:t>
            </a:r>
            <a:endParaRPr kumimoji="0" lang="en-US" sz="6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292803F-9B59-1A5B-90CA-FAB7AE9DC3EB}"/>
              </a:ext>
            </a:extLst>
          </p:cNvPr>
          <p:cNvPicPr>
            <a:picLocks noChangeAspect="1"/>
          </p:cNvPicPr>
          <p:nvPr/>
        </p:nvPicPr>
        <p:blipFill>
          <a:blip r:embed="rId3"/>
          <a:stretch>
            <a:fillRect/>
          </a:stretch>
        </p:blipFill>
        <p:spPr>
          <a:xfrm>
            <a:off x="1676400" y="2400300"/>
            <a:ext cx="5410200" cy="5729894"/>
          </a:xfrm>
          <a:prstGeom prst="rect">
            <a:avLst/>
          </a:prstGeom>
        </p:spPr>
      </p:pic>
    </p:spTree>
    <p:extLst>
      <p:ext uri="{BB962C8B-B14F-4D97-AF65-F5344CB8AC3E}">
        <p14:creationId xmlns:p14="http://schemas.microsoft.com/office/powerpoint/2010/main" val="1289902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7772400" y="3314700"/>
            <a:ext cx="9525000" cy="378565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6000" dirty="0">
                <a:solidFill>
                  <a:prstClr val="black"/>
                </a:solidFill>
                <a:cs typeface="Arial" panose="020B0604020202020204" pitchFamily="34" charset="0"/>
              </a:rPr>
              <a:t>Tắc đường làm ô tô, xe máy không di chuyển được nhưng máy vẫn nổ gây tốn xăng.</a:t>
            </a:r>
            <a:endParaRPr kumimoji="0" lang="en-US" sz="6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ED9A4C1-117C-3E78-516F-92AC8F70044E}"/>
              </a:ext>
            </a:extLst>
          </p:cNvPr>
          <p:cNvPicPr>
            <a:picLocks noChangeAspect="1"/>
          </p:cNvPicPr>
          <p:nvPr/>
        </p:nvPicPr>
        <p:blipFill>
          <a:blip r:embed="rId3"/>
          <a:stretch>
            <a:fillRect/>
          </a:stretch>
        </p:blipFill>
        <p:spPr>
          <a:xfrm>
            <a:off x="990600" y="2857500"/>
            <a:ext cx="6398821" cy="4648200"/>
          </a:xfrm>
          <a:prstGeom prst="rect">
            <a:avLst/>
          </a:prstGeom>
        </p:spPr>
      </p:pic>
    </p:spTree>
    <p:extLst>
      <p:ext uri="{BB962C8B-B14F-4D97-AF65-F5344CB8AC3E}">
        <p14:creationId xmlns:p14="http://schemas.microsoft.com/office/powerpoint/2010/main" val="4213350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8288002" cy="8466123"/>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19" name="Group 18">
            <a:extLst>
              <a:ext uri="{FF2B5EF4-FFF2-40B4-BE49-F238E27FC236}">
                <a16:creationId xmlns:a16="http://schemas.microsoft.com/office/drawing/2014/main" id="{E36D0E46-35AF-4195-B794-1D01ED99ED4B}"/>
              </a:ext>
            </a:extLst>
          </p:cNvPr>
          <p:cNvGrpSpPr/>
          <p:nvPr/>
        </p:nvGrpSpPr>
        <p:grpSpPr>
          <a:xfrm>
            <a:off x="4925846" y="24305"/>
            <a:ext cx="4301066" cy="12192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26" name="Group 25">
            <a:extLst>
              <a:ext uri="{FF2B5EF4-FFF2-40B4-BE49-F238E27FC236}">
                <a16:creationId xmlns:a16="http://schemas.microsoft.com/office/drawing/2014/main" id="{9630D08D-99D7-42C6-B781-FFD6BB96E0EF}"/>
              </a:ext>
            </a:extLst>
          </p:cNvPr>
          <p:cNvGrpSpPr/>
          <p:nvPr/>
        </p:nvGrpSpPr>
        <p:grpSpPr>
          <a:xfrm>
            <a:off x="13177165" y="26177"/>
            <a:ext cx="4301066" cy="1219200"/>
            <a:chOff x="5007836" y="507047"/>
            <a:chExt cx="1501614" cy="308638"/>
          </a:xfrm>
        </p:grpSpPr>
        <p:cxnSp>
          <p:nvCxnSpPr>
            <p:cNvPr id="27" name="Straight Connector 26">
              <a:extLst>
                <a:ext uri="{FF2B5EF4-FFF2-40B4-BE49-F238E27FC236}">
                  <a16:creationId xmlns:a16="http://schemas.microsoft.com/office/drawing/2014/main"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36" name="Group 35">
            <a:extLst>
              <a:ext uri="{FF2B5EF4-FFF2-40B4-BE49-F238E27FC236}">
                <a16:creationId xmlns:a16="http://schemas.microsoft.com/office/drawing/2014/main" id="{AB42F68E-F931-4A6D-99F2-7BBCDDB87668}"/>
              </a:ext>
            </a:extLst>
          </p:cNvPr>
          <p:cNvGrpSpPr/>
          <p:nvPr/>
        </p:nvGrpSpPr>
        <p:grpSpPr>
          <a:xfrm>
            <a:off x="424984" y="815295"/>
            <a:ext cx="3969689" cy="7680018"/>
            <a:chOff x="8805333" y="1495260"/>
            <a:chExt cx="2646459" cy="5120012"/>
          </a:xfrm>
        </p:grpSpPr>
        <p:sp>
          <p:nvSpPr>
            <p:cNvPr id="24" name="Rectangle 23">
              <a:extLst>
                <a:ext uri="{FF2B5EF4-FFF2-40B4-BE49-F238E27FC236}">
                  <a16:creationId xmlns:a16="http://schemas.microsoft.com/office/drawing/2014/main"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Rectangle 24">
              <a:extLst>
                <a:ext uri="{FF2B5EF4-FFF2-40B4-BE49-F238E27FC236}">
                  <a16:creationId xmlns:a16="http://schemas.microsoft.com/office/drawing/2014/main"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1" name="Rectangle 30">
              <a:extLst>
                <a:ext uri="{FF2B5EF4-FFF2-40B4-BE49-F238E27FC236}">
                  <a16:creationId xmlns:a16="http://schemas.microsoft.com/office/drawing/2014/main"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4" name="Rectangle 33">
              <a:extLst>
                <a:ext uri="{FF2B5EF4-FFF2-40B4-BE49-F238E27FC236}">
                  <a16:creationId xmlns:a16="http://schemas.microsoft.com/office/drawing/2014/main"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Rectangle 31">
              <a:extLst>
                <a:ext uri="{FF2B5EF4-FFF2-40B4-BE49-F238E27FC236}">
                  <a16:creationId xmlns:a16="http://schemas.microsoft.com/office/drawing/2014/main"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5" name="Oval 34">
              <a:extLst>
                <a:ext uri="{FF2B5EF4-FFF2-40B4-BE49-F238E27FC236}">
                  <a16:creationId xmlns:a16="http://schemas.microsoft.com/office/drawing/2014/main"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pic>
        <p:nvPicPr>
          <p:cNvPr id="50" name="Picture 49" descr="Calendar&#10;&#10;Description automatically generated">
            <a:extLst>
              <a:ext uri="{FF2B5EF4-FFF2-40B4-BE49-F238E27FC236}">
                <a16:creationId xmlns:a16="http://schemas.microsoft.com/office/drawing/2014/main" id="{9E67A563-7EA3-4C9D-8212-C6D7C1D209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856" t="2811" r="31733" b="3357"/>
          <a:stretch/>
        </p:blipFill>
        <p:spPr>
          <a:xfrm>
            <a:off x="8742859" y="1802224"/>
            <a:ext cx="1165742" cy="3270710"/>
          </a:xfrm>
          <a:prstGeom prst="rect">
            <a:avLst/>
          </a:prstGeom>
          <a:effectLst>
            <a:innerShdw blurRad="63500" dist="50800" dir="13500000">
              <a:prstClr val="black">
                <a:alpha val="50000"/>
              </a:prstClr>
            </a:innerShdw>
          </a:effectLst>
        </p:spPr>
      </p:pic>
      <p:grpSp>
        <p:nvGrpSpPr>
          <p:cNvPr id="14" name="Group 13">
            <a:extLst>
              <a:ext uri="{FF2B5EF4-FFF2-40B4-BE49-F238E27FC236}">
                <a16:creationId xmlns:a16="http://schemas.microsoft.com/office/drawing/2014/main" id="{2F233476-C239-4CF8-800A-DD6158201277}"/>
              </a:ext>
            </a:extLst>
          </p:cNvPr>
          <p:cNvGrpSpPr/>
          <p:nvPr/>
        </p:nvGrpSpPr>
        <p:grpSpPr>
          <a:xfrm>
            <a:off x="8066916" y="542926"/>
            <a:ext cx="10221084" cy="10313700"/>
            <a:chOff x="5197156" y="622700"/>
            <a:chExt cx="6840368" cy="6379332"/>
          </a:xfrm>
        </p:grpSpPr>
        <p:pic>
          <p:nvPicPr>
            <p:cNvPr id="13" name="Picture 12" descr="Graphical user interface&#10;&#10;Description automatically generated">
              <a:extLst>
                <a:ext uri="{FF2B5EF4-FFF2-40B4-BE49-F238E27FC236}">
                  <a16:creationId xmlns:a16="http://schemas.microsoft.com/office/drawing/2014/main" id="{FB2DFE36-E6AD-4A42-96B6-6ED7BBB9B62B}"/>
                </a:ext>
              </a:extLst>
            </p:cNvPr>
            <p:cNvPicPr>
              <a:picLocks noChangeAspect="1"/>
            </p:cNvPicPr>
            <p:nvPr/>
          </p:nvPicPr>
          <p:blipFill rotWithShape="1">
            <a:blip r:embed="rId3">
              <a:extLst>
                <a:ext uri="{28A0092B-C50C-407E-A947-70E740481C1C}">
                  <a14:useLocalDpi xmlns:a14="http://schemas.microsoft.com/office/drawing/2010/main" val="0"/>
                </a:ext>
              </a:extLst>
            </a:blip>
            <a:srcRect l="38135" t="52247" r="31565" b="26560"/>
            <a:stretch/>
          </p:blipFill>
          <p:spPr>
            <a:xfrm>
              <a:off x="5197156" y="622700"/>
              <a:ext cx="6840368" cy="6379332"/>
            </a:xfrm>
            <a:prstGeom prst="rect">
              <a:avLst/>
            </a:prstGeom>
          </p:spPr>
        </p:pic>
        <p:sp>
          <p:nvSpPr>
            <p:cNvPr id="45" name="TextBox 44">
              <a:extLst>
                <a:ext uri="{FF2B5EF4-FFF2-40B4-BE49-F238E27FC236}">
                  <a16:creationId xmlns:a16="http://schemas.microsoft.com/office/drawing/2014/main" id="{FDF7D723-3266-4B78-9522-843ED495AF7A}"/>
                </a:ext>
              </a:extLst>
            </p:cNvPr>
            <p:cNvSpPr txBox="1"/>
            <p:nvPr/>
          </p:nvSpPr>
          <p:spPr>
            <a:xfrm>
              <a:off x="6070973" y="2525653"/>
              <a:ext cx="5402405" cy="1427767"/>
            </a:xfrm>
            <a:prstGeom prst="rect">
              <a:avLst/>
            </a:prstGeom>
            <a:noFill/>
          </p:spPr>
          <p:txBody>
            <a:bodyPr wrap="square" rtlCol="0">
              <a:spAutoFit/>
            </a:bodyPr>
            <a:lstStyle/>
            <a:p>
              <a:pPr algn="ctr" defTabSz="1371600"/>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phóng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viên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nhí</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phỏng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vấn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sử</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dụng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chất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đốt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gia</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đình</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p:txBody>
        </p:sp>
      </p:grpSp>
      <p:pic>
        <p:nvPicPr>
          <p:cNvPr id="39" name="Picture 38">
            <a:extLst>
              <a:ext uri="{FF2B5EF4-FFF2-40B4-BE49-F238E27FC236}">
                <a16:creationId xmlns:a16="http://schemas.microsoft.com/office/drawing/2014/main" id="{3089073F-6131-4678-98C8-FDE980DBA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39" y="4410784"/>
            <a:ext cx="8388911" cy="6063014"/>
          </a:xfrm>
          <a:prstGeom prst="rect">
            <a:avLst/>
          </a:prstGeom>
        </p:spPr>
      </p:pic>
      <p:pic>
        <p:nvPicPr>
          <p:cNvPr id="48" name="Picture 47" descr="A picture containing toy&#10;&#10;Description automatically generated">
            <a:extLst>
              <a:ext uri="{FF2B5EF4-FFF2-40B4-BE49-F238E27FC236}">
                <a16:creationId xmlns:a16="http://schemas.microsoft.com/office/drawing/2014/main" id="{35A7BA1F-79F5-42C5-A1D1-388C3A98F91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2409827" y="5321958"/>
            <a:ext cx="3947604" cy="3947604"/>
          </a:xfrm>
          <a:prstGeom prst="rect">
            <a:avLst/>
          </a:prstGeom>
        </p:spPr>
      </p:pic>
      <p:pic>
        <p:nvPicPr>
          <p:cNvPr id="3" name="Picture 2">
            <a:extLst>
              <a:ext uri="{FF2B5EF4-FFF2-40B4-BE49-F238E27FC236}">
                <a16:creationId xmlns:a16="http://schemas.microsoft.com/office/drawing/2014/main" id="{60BA93BD-5187-509B-6751-32CDCF211F6B}"/>
              </a:ext>
            </a:extLst>
          </p:cNvPr>
          <p:cNvPicPr>
            <a:picLocks noChangeAspect="1"/>
          </p:cNvPicPr>
          <p:nvPr/>
        </p:nvPicPr>
        <p:blipFill>
          <a:blip r:embed="rId7"/>
          <a:stretch>
            <a:fillRect/>
          </a:stretch>
        </p:blipFill>
        <p:spPr>
          <a:xfrm>
            <a:off x="189864" y="403943"/>
            <a:ext cx="10278747" cy="2478239"/>
          </a:xfrm>
          <a:prstGeom prst="rect">
            <a:avLst/>
          </a:prstGeom>
        </p:spPr>
      </p:pic>
    </p:spTree>
    <p:extLst>
      <p:ext uri="{BB962C8B-B14F-4D97-AF65-F5344CB8AC3E}">
        <p14:creationId xmlns:p14="http://schemas.microsoft.com/office/powerpoint/2010/main" val="2814921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100" fill="hold"/>
                                        <p:tgtEl>
                                          <p:spTgt spid="14"/>
                                        </p:tgtEl>
                                        <p:attrNameLst>
                                          <p:attrName>ppt_x</p:attrName>
                                        </p:attrNameLst>
                                      </p:cBhvr>
                                      <p:tavLst>
                                        <p:tav tm="0">
                                          <p:val>
                                            <p:strVal val="#ppt_x"/>
                                          </p:val>
                                        </p:tav>
                                        <p:tav tm="100000">
                                          <p:val>
                                            <p:strVal val="#ppt_x"/>
                                          </p:val>
                                        </p:tav>
                                      </p:tavLst>
                                    </p:anim>
                                    <p:anim calcmode="lin" valueType="num">
                                      <p:cBhvr additive="base">
                                        <p:cTn id="8" dur="1100" fill="hold"/>
                                        <p:tgtEl>
                                          <p:spTgt spid="14"/>
                                        </p:tgtEl>
                                        <p:attrNameLst>
                                          <p:attrName>ppt_y</p:attrName>
                                        </p:attrNameLst>
                                      </p:cBhvr>
                                      <p:tavLst>
                                        <p:tav tm="0">
                                          <p:val>
                                            <p:strVal val="1+#ppt_h/2"/>
                                          </p:val>
                                        </p:tav>
                                        <p:tav tm="100000">
                                          <p:val>
                                            <p:strVal val="#ppt_y"/>
                                          </p:val>
                                        </p:tav>
                                      </p:tavLst>
                                    </p:anim>
                                  </p:childTnLst>
                                </p:cTn>
                              </p:par>
                              <p:par>
                                <p:cTn id="9" presetID="32" presetClass="emph" presetSubtype="0" repeatCount="3000" fill="hold" nodeType="withEffect">
                                  <p:stCondLst>
                                    <p:cond delay="0"/>
                                  </p:stCondLst>
                                  <p:childTnLst>
                                    <p:animRot by="120000">
                                      <p:cBhvr>
                                        <p:cTn id="10" dur="100" fill="hold">
                                          <p:stCondLst>
                                            <p:cond delay="0"/>
                                          </p:stCondLst>
                                        </p:cTn>
                                        <p:tgtEl>
                                          <p:spTgt spid="48"/>
                                        </p:tgtEl>
                                        <p:attrNameLst>
                                          <p:attrName>r</p:attrName>
                                        </p:attrNameLst>
                                      </p:cBhvr>
                                    </p:animRot>
                                    <p:animRot by="-240000">
                                      <p:cBhvr>
                                        <p:cTn id="11" dur="200" fill="hold">
                                          <p:stCondLst>
                                            <p:cond delay="200"/>
                                          </p:stCondLst>
                                        </p:cTn>
                                        <p:tgtEl>
                                          <p:spTgt spid="48"/>
                                        </p:tgtEl>
                                        <p:attrNameLst>
                                          <p:attrName>r</p:attrName>
                                        </p:attrNameLst>
                                      </p:cBhvr>
                                    </p:animRot>
                                    <p:animRot by="240000">
                                      <p:cBhvr>
                                        <p:cTn id="12" dur="200" fill="hold">
                                          <p:stCondLst>
                                            <p:cond delay="400"/>
                                          </p:stCondLst>
                                        </p:cTn>
                                        <p:tgtEl>
                                          <p:spTgt spid="48"/>
                                        </p:tgtEl>
                                        <p:attrNameLst>
                                          <p:attrName>r</p:attrName>
                                        </p:attrNameLst>
                                      </p:cBhvr>
                                    </p:animRot>
                                    <p:animRot by="-240000">
                                      <p:cBhvr>
                                        <p:cTn id="13" dur="200" fill="hold">
                                          <p:stCondLst>
                                            <p:cond delay="600"/>
                                          </p:stCondLst>
                                        </p:cTn>
                                        <p:tgtEl>
                                          <p:spTgt spid="48"/>
                                        </p:tgtEl>
                                        <p:attrNameLst>
                                          <p:attrName>r</p:attrName>
                                        </p:attrNameLst>
                                      </p:cBhvr>
                                    </p:animRot>
                                    <p:animRot by="120000">
                                      <p:cBhvr>
                                        <p:cTn id="14" dur="200" fill="hold">
                                          <p:stCondLst>
                                            <p:cond delay="800"/>
                                          </p:stCondLst>
                                        </p:cTn>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2" name="Picture 1" descr="A picture containing toy, doll, vector graphics&#10;&#10;Description automatically generated">
            <a:extLst>
              <a:ext uri="{FF2B5EF4-FFF2-40B4-BE49-F238E27FC236}">
                <a16:creationId xmlns:a16="http://schemas.microsoft.com/office/drawing/2014/main" id="{D9C0BCC3-D945-FF9F-29EF-A4C548A5F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467100"/>
            <a:ext cx="6315768" cy="5857875"/>
          </a:xfrm>
          <a:prstGeom prst="rect">
            <a:avLst/>
          </a:prstGeom>
        </p:spPr>
      </p:pic>
      <p:sp>
        <p:nvSpPr>
          <p:cNvPr id="6" name="Speech Bubble: Rectangle with Corners Rounded 5">
            <a:extLst>
              <a:ext uri="{FF2B5EF4-FFF2-40B4-BE49-F238E27FC236}">
                <a16:creationId xmlns:a16="http://schemas.microsoft.com/office/drawing/2014/main" id="{01BB81A5-6022-1233-75C0-61D56A2AFDF8}"/>
              </a:ext>
            </a:extLst>
          </p:cNvPr>
          <p:cNvSpPr/>
          <p:nvPr/>
        </p:nvSpPr>
        <p:spPr>
          <a:xfrm>
            <a:off x="1752600" y="1485900"/>
            <a:ext cx="5638800" cy="2438400"/>
          </a:xfrm>
          <a:prstGeom prst="wedgeRoundRectCallout">
            <a:avLst>
              <a:gd name="adj1" fmla="val 36416"/>
              <a:gd name="adj2" fmla="val 57005"/>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dirty="0"/>
              <a:t>Năng lượng chất đốt mà gia đình bạn sử dụng?</a:t>
            </a:r>
            <a:endParaRPr lang="en-US" sz="4000" b="1" dirty="0"/>
          </a:p>
        </p:txBody>
      </p:sp>
      <p:sp>
        <p:nvSpPr>
          <p:cNvPr id="7" name="Speech Bubble: Rectangle with Corners Rounded 6">
            <a:extLst>
              <a:ext uri="{FF2B5EF4-FFF2-40B4-BE49-F238E27FC236}">
                <a16:creationId xmlns:a16="http://schemas.microsoft.com/office/drawing/2014/main" id="{738460D5-A931-A748-AFC0-90A5F7042A2D}"/>
              </a:ext>
            </a:extLst>
          </p:cNvPr>
          <p:cNvSpPr/>
          <p:nvPr/>
        </p:nvSpPr>
        <p:spPr>
          <a:xfrm>
            <a:off x="10515600" y="1562100"/>
            <a:ext cx="6553200" cy="2438400"/>
          </a:xfrm>
          <a:prstGeom prst="wedgeRoundRectCallout">
            <a:avLst>
              <a:gd name="adj1" fmla="val -38584"/>
              <a:gd name="adj2" fmla="val 75755"/>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a:t>Năng lượng chất đốt mà gia đình sử dụng đó là bếp ga, bếp củi,..</a:t>
            </a:r>
            <a:endParaRPr lang="en-US" sz="4000" b="1" dirty="0"/>
          </a:p>
        </p:txBody>
      </p:sp>
    </p:spTree>
    <p:extLst>
      <p:ext uri="{BB962C8B-B14F-4D97-AF65-F5344CB8AC3E}">
        <p14:creationId xmlns:p14="http://schemas.microsoft.com/office/powerpoint/2010/main" val="4174736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2" name="Picture 1" descr="A picture containing toy, doll, vector graphics&#10;&#10;Description automatically generated">
            <a:extLst>
              <a:ext uri="{FF2B5EF4-FFF2-40B4-BE49-F238E27FC236}">
                <a16:creationId xmlns:a16="http://schemas.microsoft.com/office/drawing/2014/main" id="{D9C0BCC3-D945-FF9F-29EF-A4C548A5F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4152900"/>
            <a:ext cx="6315768" cy="5857875"/>
          </a:xfrm>
          <a:prstGeom prst="rect">
            <a:avLst/>
          </a:prstGeom>
        </p:spPr>
      </p:pic>
      <p:sp>
        <p:nvSpPr>
          <p:cNvPr id="6" name="Speech Bubble: Rectangle with Corners Rounded 5">
            <a:extLst>
              <a:ext uri="{FF2B5EF4-FFF2-40B4-BE49-F238E27FC236}">
                <a16:creationId xmlns:a16="http://schemas.microsoft.com/office/drawing/2014/main" id="{01BB81A5-6022-1233-75C0-61D56A2AFDF8}"/>
              </a:ext>
            </a:extLst>
          </p:cNvPr>
          <p:cNvSpPr/>
          <p:nvPr/>
        </p:nvSpPr>
        <p:spPr>
          <a:xfrm>
            <a:off x="1752600" y="1485900"/>
            <a:ext cx="5638800" cy="2438400"/>
          </a:xfrm>
          <a:prstGeom prst="wedgeRoundRectCallout">
            <a:avLst>
              <a:gd name="adj1" fmla="val 38153"/>
              <a:gd name="adj2" fmla="val 83121"/>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dirty="0">
                <a:solidFill>
                  <a:prstClr val="black"/>
                </a:solidFill>
              </a:rPr>
              <a:t>Những việc bạn và gia đình đã làm để tiết kiệm năng lượng chất đốt?</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peech Bubble: Rectangle with Corners Rounded 6">
            <a:extLst>
              <a:ext uri="{FF2B5EF4-FFF2-40B4-BE49-F238E27FC236}">
                <a16:creationId xmlns:a16="http://schemas.microsoft.com/office/drawing/2014/main" id="{738460D5-A931-A748-AFC0-90A5F7042A2D}"/>
              </a:ext>
            </a:extLst>
          </p:cNvPr>
          <p:cNvSpPr/>
          <p:nvPr/>
        </p:nvSpPr>
        <p:spPr>
          <a:xfrm>
            <a:off x="9372600" y="495300"/>
            <a:ext cx="7696200" cy="4419600"/>
          </a:xfrm>
          <a:prstGeom prst="wedgeRoundRectCallout">
            <a:avLst>
              <a:gd name="adj1" fmla="val -23208"/>
              <a:gd name="adj2" fmla="val 67997"/>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dirty="0">
                <a:solidFill>
                  <a:prstClr val="black"/>
                </a:solidFill>
              </a:rPr>
              <a:t>Để tiết kiệm năng lượng chất đốt gia đình mình đã: </a:t>
            </a:r>
            <a:r>
              <a:rPr lang="vi-VN" sz="3200" dirty="0">
                <a:solidFill>
                  <a:prstClr val="black"/>
                </a:solidFill>
              </a:rPr>
              <a:t>Điều chỉnh ngọn lửa khi đun nấu phù hợp với diện tích đáy nỗi và phủ hợp với món ăn; Tắt thiết bị ngay khi sử dụng xong; Sử dụng các loại đồ dùng, thiết bị có tính năng tiết kiệm năng lượng.</a:t>
            </a:r>
            <a:endParaRPr kumimoji="0" lang="en-US" sz="320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877149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descr="A logo with a black background&#10;&#10;Description automatically generated">
            <a:extLst>
              <a:ext uri="{FF2B5EF4-FFF2-40B4-BE49-F238E27FC236}">
                <a16:creationId xmlns:a16="http://schemas.microsoft.com/office/drawing/2014/main" id="{5ACC64AB-6BBB-D88F-7D70-D04D62C991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2095500"/>
            <a:ext cx="10972800" cy="8478982"/>
          </a:xfrm>
          <a:prstGeom prst="rect">
            <a:avLst/>
          </a:prstGeom>
        </p:spPr>
      </p:pic>
    </p:spTree>
    <p:extLst>
      <p:ext uri="{BB962C8B-B14F-4D97-AF65-F5344CB8AC3E}">
        <p14:creationId xmlns:p14="http://schemas.microsoft.com/office/powerpoint/2010/main" val="361049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Vì sao không sử dụng bếp than, củi để sưởi ấm trong phòng kín?</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496800" cy="2438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887200" cy="1661993"/>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Khi cháy, than, củi sinh ra khí các-bô-níc có hại cho sức khoẻ con người.</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3167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1869079" y="1764499"/>
            <a:ext cx="14549843" cy="6428385"/>
          </a:xfrm>
          <a:custGeom>
            <a:avLst/>
            <a:gdLst/>
            <a:ahLst/>
            <a:cxnLst/>
            <a:rect l="l" t="t" r="r" b="b"/>
            <a:pathLst>
              <a:path w="14549843" h="6428385">
                <a:moveTo>
                  <a:pt x="0" y="0"/>
                </a:moveTo>
                <a:lnTo>
                  <a:pt x="14549842" y="0"/>
                </a:lnTo>
                <a:lnTo>
                  <a:pt x="14549842" y="6428385"/>
                </a:lnTo>
                <a:lnTo>
                  <a:pt x="0" y="64283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726921">
            <a:off x="1924150" y="1469214"/>
            <a:ext cx="619873" cy="590570"/>
          </a:xfrm>
          <a:custGeom>
            <a:avLst/>
            <a:gdLst/>
            <a:ahLst/>
            <a:cxnLst/>
            <a:rect l="l" t="t" r="r" b="b"/>
            <a:pathLst>
              <a:path w="619873" h="590570">
                <a:moveTo>
                  <a:pt x="0" y="0"/>
                </a:moveTo>
                <a:lnTo>
                  <a:pt x="619873" y="0"/>
                </a:lnTo>
                <a:lnTo>
                  <a:pt x="619873" y="590570"/>
                </a:lnTo>
                <a:lnTo>
                  <a:pt x="0" y="5905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726921">
            <a:off x="16229688" y="1564863"/>
            <a:ext cx="963809" cy="918247"/>
          </a:xfrm>
          <a:custGeom>
            <a:avLst/>
            <a:gdLst/>
            <a:ahLst/>
            <a:cxnLst/>
            <a:rect l="l" t="t" r="r" b="b"/>
            <a:pathLst>
              <a:path w="963809" h="918247">
                <a:moveTo>
                  <a:pt x="0" y="0"/>
                </a:moveTo>
                <a:lnTo>
                  <a:pt x="963809" y="0"/>
                </a:lnTo>
                <a:lnTo>
                  <a:pt x="963809" y="918247"/>
                </a:lnTo>
                <a:lnTo>
                  <a:pt x="0" y="9182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892200">
            <a:off x="11043390" y="8010356"/>
            <a:ext cx="611311" cy="582413"/>
          </a:xfrm>
          <a:custGeom>
            <a:avLst/>
            <a:gdLst/>
            <a:ahLst/>
            <a:cxnLst/>
            <a:rect l="l" t="t" r="r" b="b"/>
            <a:pathLst>
              <a:path w="611311" h="582413">
                <a:moveTo>
                  <a:pt x="0" y="0"/>
                </a:moveTo>
                <a:lnTo>
                  <a:pt x="611311" y="0"/>
                </a:lnTo>
                <a:lnTo>
                  <a:pt x="611311" y="582412"/>
                </a:lnTo>
                <a:lnTo>
                  <a:pt x="0" y="5824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2785810">
            <a:off x="15672373" y="698315"/>
            <a:ext cx="600475" cy="660771"/>
          </a:xfrm>
          <a:custGeom>
            <a:avLst/>
            <a:gdLst/>
            <a:ahLst/>
            <a:cxnLst/>
            <a:rect l="l" t="t" r="r" b="b"/>
            <a:pathLst>
              <a:path w="600475" h="660771">
                <a:moveTo>
                  <a:pt x="0" y="0"/>
                </a:moveTo>
                <a:lnTo>
                  <a:pt x="600475" y="0"/>
                </a:lnTo>
                <a:lnTo>
                  <a:pt x="600475" y="660770"/>
                </a:lnTo>
                <a:lnTo>
                  <a:pt x="0" y="6607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11719196" y="8661455"/>
            <a:ext cx="272955" cy="297094"/>
          </a:xfrm>
          <a:custGeom>
            <a:avLst/>
            <a:gdLst/>
            <a:ahLst/>
            <a:cxnLst/>
            <a:rect l="l" t="t" r="r" b="b"/>
            <a:pathLst>
              <a:path w="272955" h="297094">
                <a:moveTo>
                  <a:pt x="0" y="0"/>
                </a:moveTo>
                <a:lnTo>
                  <a:pt x="272955" y="0"/>
                </a:lnTo>
                <a:lnTo>
                  <a:pt x="272955" y="297094"/>
                </a:lnTo>
                <a:lnTo>
                  <a:pt x="0" y="2970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a:off x="1029362" y="2005029"/>
            <a:ext cx="668266" cy="727365"/>
          </a:xfrm>
          <a:custGeom>
            <a:avLst/>
            <a:gdLst/>
            <a:ahLst/>
            <a:cxnLst/>
            <a:rect l="l" t="t" r="r" b="b"/>
            <a:pathLst>
              <a:path w="668266" h="727365">
                <a:moveTo>
                  <a:pt x="0" y="0"/>
                </a:moveTo>
                <a:lnTo>
                  <a:pt x="668267" y="0"/>
                </a:lnTo>
                <a:lnTo>
                  <a:pt x="668267" y="727365"/>
                </a:lnTo>
                <a:lnTo>
                  <a:pt x="0" y="7273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a:off x="-15240" y="4381500"/>
            <a:ext cx="6360894" cy="7273371"/>
          </a:xfrm>
          <a:custGeom>
            <a:avLst/>
            <a:gdLst/>
            <a:ahLst/>
            <a:cxnLst/>
            <a:rect l="l" t="t" r="r" b="b"/>
            <a:pathLst>
              <a:path w="6360894" h="7273371">
                <a:moveTo>
                  <a:pt x="0" y="0"/>
                </a:moveTo>
                <a:lnTo>
                  <a:pt x="6360893" y="0"/>
                </a:lnTo>
                <a:lnTo>
                  <a:pt x="6360893" y="7273371"/>
                </a:lnTo>
                <a:lnTo>
                  <a:pt x="0" y="727337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3">
            <a:extLst>
              <a:ext uri="{FF2B5EF4-FFF2-40B4-BE49-F238E27FC236}">
                <a16:creationId xmlns:a16="http://schemas.microsoft.com/office/drawing/2014/main" id="{8F284975-E20C-62D1-5F84-315375778447}"/>
              </a:ext>
            </a:extLst>
          </p:cNvPr>
          <p:cNvSpPr/>
          <p:nvPr/>
        </p:nvSpPr>
        <p:spPr>
          <a:xfrm>
            <a:off x="11887200" y="6057900"/>
            <a:ext cx="6084732" cy="4114800"/>
          </a:xfrm>
          <a:custGeom>
            <a:avLst/>
            <a:gdLst/>
            <a:ahLst/>
            <a:cxnLst/>
            <a:rect l="l" t="t" r="r" b="b"/>
            <a:pathLst>
              <a:path w="6084732" h="4114800">
                <a:moveTo>
                  <a:pt x="0" y="0"/>
                </a:moveTo>
                <a:lnTo>
                  <a:pt x="6084732" y="0"/>
                </a:lnTo>
                <a:lnTo>
                  <a:pt x="6084732"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pic>
        <p:nvPicPr>
          <p:cNvPr id="15" name="Picture 14">
            <a:extLst>
              <a:ext uri="{FF2B5EF4-FFF2-40B4-BE49-F238E27FC236}">
                <a16:creationId xmlns:a16="http://schemas.microsoft.com/office/drawing/2014/main" id="{4BB656E9-364C-8D6C-BD38-4C524867AF77}"/>
              </a:ext>
            </a:extLst>
          </p:cNvPr>
          <p:cNvPicPr>
            <a:picLocks noChangeAspect="1"/>
          </p:cNvPicPr>
          <p:nvPr/>
        </p:nvPicPr>
        <p:blipFill>
          <a:blip r:embed="rId15"/>
          <a:stretch>
            <a:fillRect/>
          </a:stretch>
        </p:blipFill>
        <p:spPr>
          <a:xfrm rot="21381855">
            <a:off x="5867400" y="342900"/>
            <a:ext cx="5279594" cy="1487553"/>
          </a:xfrm>
          <a:prstGeom prst="rect">
            <a:avLst/>
          </a:prstGeom>
        </p:spPr>
      </p:pic>
      <p:pic>
        <p:nvPicPr>
          <p:cNvPr id="17" name="Picture 16">
            <a:extLst>
              <a:ext uri="{FF2B5EF4-FFF2-40B4-BE49-F238E27FC236}">
                <a16:creationId xmlns:a16="http://schemas.microsoft.com/office/drawing/2014/main" id="{6AD63865-0E06-5B47-52EB-DADC9C327715}"/>
              </a:ext>
            </a:extLst>
          </p:cNvPr>
          <p:cNvPicPr>
            <a:picLocks noChangeAspect="1"/>
          </p:cNvPicPr>
          <p:nvPr/>
        </p:nvPicPr>
        <p:blipFill>
          <a:blip r:embed="rId16"/>
          <a:stretch>
            <a:fillRect/>
          </a:stretch>
        </p:blipFill>
        <p:spPr>
          <a:xfrm>
            <a:off x="3657600" y="800100"/>
            <a:ext cx="10763507" cy="7067738"/>
          </a:xfrm>
          <a:prstGeom prst="rect">
            <a:avLst/>
          </a:prstGeom>
        </p:spPr>
      </p:pic>
      <p:pic>
        <p:nvPicPr>
          <p:cNvPr id="11" name="Picture 10">
            <a:extLst>
              <a:ext uri="{FF2B5EF4-FFF2-40B4-BE49-F238E27FC236}">
                <a16:creationId xmlns:a16="http://schemas.microsoft.com/office/drawing/2014/main" id="{00FE85FF-9CBD-145C-6EF2-FAD45E9E6774}"/>
              </a:ext>
            </a:extLst>
          </p:cNvPr>
          <p:cNvPicPr>
            <a:picLocks noChangeAspect="1"/>
          </p:cNvPicPr>
          <p:nvPr/>
        </p:nvPicPr>
        <p:blipFill>
          <a:blip r:embed="rId17"/>
          <a:stretch>
            <a:fillRect/>
          </a:stretch>
        </p:blipFill>
        <p:spPr>
          <a:xfrm>
            <a:off x="7543800" y="5905500"/>
            <a:ext cx="4304149" cy="22008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 Điều chỉnh ngọn lửa ở bếp ga khi đun nấu có tác dụng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038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3323987"/>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Điều chỉnh ngọn lửa bếp ga khi đun nấu giúp tiết kiệm ga và còn tránh được tính trạng thức ăn  bị trào ra ngoài hoặc bị cháy.</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8333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723900"/>
            <a:ext cx="13258800" cy="2819400"/>
            <a:chOff x="7596554" y="2268721"/>
            <a:chExt cx="3908808" cy="2259412"/>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213960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Việc đi bộ, đi xe đạp hoặc đi phương tiện công cộng chạy bằng điện trong thành phố đã mang lại lợi ích gì?</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4154984"/>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Việc đi bộ, đi xe đạp hoặc đi các phương tiện công cộng chạy bằng điện trong thành phố giúp tiết kiệm năng lượng chất đốt và giảm ô nhiễm môi trường.</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6735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723900"/>
            <a:ext cx="13258800" cy="2819400"/>
            <a:chOff x="7596554" y="2268721"/>
            <a:chExt cx="3908808" cy="2259412"/>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213960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 Đề xuất thêm một số biện pháp phòng chống, chảy, nổ, ô nhiễm môi trường khi sử dụng chất đốt.</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3693319"/>
          </a:xfrm>
          <a:prstGeom prst="rect">
            <a:avLst/>
          </a:prstGeom>
        </p:spPr>
        <p:txBody>
          <a:bodyPr wrap="square" lIns="0" tIns="0" rIns="0" bIns="0" rtlCol="0" anchor="t">
            <a:spAutoFit/>
          </a:bodyPr>
          <a:lstStyle/>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Thường xuyên kiểm tra hệ thống sử dụng chất đốt theo định kì.</a:t>
            </a:r>
          </a:p>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Nhắc nhở mọi người trong gia đình về an toàn, cẩn thận khi sử dụng chất đốt.</a:t>
            </a:r>
          </a:p>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Tuyên truyền, vận động để nâng cao ý thức sử dụng phương tiện công cộng.</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777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descr="A yellow letters on a black background&#10;&#10;Description automatically generated">
            <a:extLst>
              <a:ext uri="{FF2B5EF4-FFF2-40B4-BE49-F238E27FC236}">
                <a16:creationId xmlns:a16="http://schemas.microsoft.com/office/drawing/2014/main" id="{357A229D-21CC-0F97-9867-2A10AFFF0D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0" y="2019300"/>
            <a:ext cx="9753600" cy="3238500"/>
          </a:xfrm>
          <a:prstGeom prst="rect">
            <a:avLst/>
          </a:prstGeom>
        </p:spPr>
      </p:pic>
    </p:spTree>
    <p:extLst>
      <p:ext uri="{BB962C8B-B14F-4D97-AF65-F5344CB8AC3E}">
        <p14:creationId xmlns:p14="http://schemas.microsoft.com/office/powerpoint/2010/main" val="257337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20C633A0-40E4-5756-E202-21F40B30CA52}"/>
              </a:ext>
            </a:extLst>
          </p:cNvPr>
          <p:cNvPicPr>
            <a:picLocks noChangeAspect="1"/>
          </p:cNvPicPr>
          <p:nvPr/>
        </p:nvPicPr>
        <p:blipFill>
          <a:blip r:embed="rId2"/>
          <a:stretch>
            <a:fillRect/>
          </a:stretch>
        </p:blipFill>
        <p:spPr>
          <a:xfrm>
            <a:off x="2895600" y="1333500"/>
            <a:ext cx="12039600" cy="6696799"/>
          </a:xfrm>
          <a:prstGeom prst="rect">
            <a:avLst/>
          </a:prstGeom>
        </p:spPr>
      </p:pic>
    </p:spTree>
    <p:extLst>
      <p:ext uri="{BB962C8B-B14F-4D97-AF65-F5344CB8AC3E}">
        <p14:creationId xmlns:p14="http://schemas.microsoft.com/office/powerpoint/2010/main" val="4143440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381000" y="304800"/>
            <a:ext cx="1706118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 name="Rectangle 4">
            <a:extLst>
              <a:ext uri="{FF2B5EF4-FFF2-40B4-BE49-F238E27FC236}">
                <a16:creationId xmlns:a16="http://schemas.microsoft.com/office/drawing/2014/main" id="{5B6D4AF0-BFBB-567C-C0A5-D67BCB28ACB7}"/>
              </a:ext>
            </a:extLst>
          </p:cNvPr>
          <p:cNvSpPr/>
          <p:nvPr/>
        </p:nvSpPr>
        <p:spPr>
          <a:xfrm>
            <a:off x="8458200" y="1257300"/>
            <a:ext cx="9220200" cy="19389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4000" b="1" dirty="0">
                <a:solidFill>
                  <a:prstClr val="black"/>
                </a:solidFill>
                <a:cs typeface="Arial" panose="020B0604020202020204" pitchFamily="34" charset="0"/>
              </a:rPr>
              <a:t>Ưu điểm: </a:t>
            </a:r>
            <a:r>
              <a:rPr lang="vi-VN" sz="4000" dirty="0">
                <a:solidFill>
                  <a:prstClr val="black"/>
                </a:solidFill>
                <a:cs typeface="Arial" panose="020B0604020202020204" pitchFamily="34" charset="0"/>
              </a:rPr>
              <a:t>Giúp che khói, bảo vệ bộ đội khỏi bị máy bay địch phát hiện, tiết kiệm nhiên liệu, nấu ăn nhanh hơn</a:t>
            </a:r>
            <a:r>
              <a:rPr lang="en-US" sz="4000" dirty="0">
                <a:solidFill>
                  <a:prstClr val="black"/>
                </a:solidFill>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050" name="Picture 2" descr="Bếp Hoàng Cầm - huyền thoại ra đời từ Chiến dịch Hòa Bình">
            <a:extLst>
              <a:ext uri="{FF2B5EF4-FFF2-40B4-BE49-F238E27FC236}">
                <a16:creationId xmlns:a16="http://schemas.microsoft.com/office/drawing/2014/main" id="{EEFFF370-ABD6-1390-188C-C82C7610B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62300"/>
            <a:ext cx="6791864" cy="44996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431C284-8969-9BD1-AFB8-EE7F1C42BC9E}"/>
              </a:ext>
            </a:extLst>
          </p:cNvPr>
          <p:cNvSpPr/>
          <p:nvPr/>
        </p:nvSpPr>
        <p:spPr>
          <a:xfrm>
            <a:off x="8458200" y="3848100"/>
            <a:ext cx="9220200" cy="563231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4000" b="1" dirty="0">
                <a:solidFill>
                  <a:prstClr val="black"/>
                </a:solidFill>
                <a:cs typeface="Arial" panose="020B0604020202020204" pitchFamily="34" charset="0"/>
              </a:rPr>
              <a:t>Ý nghĩa: </a:t>
            </a:r>
            <a:r>
              <a:rPr lang="vi-VN" sz="4000" dirty="0">
                <a:solidFill>
                  <a:prstClr val="black"/>
                </a:solidFill>
                <a:cs typeface="Arial" panose="020B0604020202020204" pitchFamily="34" charset="0"/>
              </a:rPr>
              <a:t>Bếp Hoàng Cầm là một sáng tạo độc đáo và có ý nghĩa quan trọng trong chiến tranh. Loại bếp này đã góp phần bảo vệ tính mạng của bộ đội và giúp họ hoàn thành nhiệm vụ chiến đấu. Bếp Hoàng Cầm là một biểu tượng cho sự sáng tạo, trí tuệ và tinh thần dũng cảm của người Việt Nam trong chiến tranh.</a:t>
            </a:r>
            <a:endParaRPr kumimoji="0" lang="en-US" sz="4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530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657600" y="495300"/>
            <a:ext cx="13258800" cy="3279498"/>
            <a:chOff x="7596554" y="2268721"/>
            <a:chExt cx="3908808" cy="2729840"/>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272984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Qua bài học này, em biết những nguồn năng lượng chất đốt nào? Con người sử dụng năng lượng chất đốt vào những việc gì?</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15000" y="5219700"/>
            <a:ext cx="11658600" cy="5170646"/>
          </a:xfrm>
          <a:prstGeom prst="rect">
            <a:avLst/>
          </a:prstGeom>
        </p:spPr>
        <p:txBody>
          <a:bodyPr wrap="square" lIns="0" tIns="0" rIns="0" bIns="0" rtlCol="0" anchor="t">
            <a:spAutoFit/>
          </a:bodyPr>
          <a:lstStyle/>
          <a:p>
            <a:pPr marL="685800" lvl="0" indent="-685800" algn="just">
              <a:buFont typeface="Arial" panose="020B0604020202020204" pitchFamily="34" charset="0"/>
              <a:buChar char="•"/>
            </a:pPr>
            <a:r>
              <a:rPr lang="vi-VN" sz="4800" dirty="0">
                <a:solidFill>
                  <a:srgbClr val="FFFFFF"/>
                </a:solidFill>
                <a:latin typeface="Cambria" panose="02040503050406030204" pitchFamily="18" charset="0"/>
                <a:ea typeface="Cambria" panose="02040503050406030204" pitchFamily="18" charset="0"/>
                <a:cs typeface="Glacial Indifference"/>
                <a:sym typeface="Glacial Indifference"/>
              </a:rPr>
              <a:t>Có những nguồn năng lượng chất đốt như củi, ga, xăng, dầu, khí tự nhiên,…</a:t>
            </a:r>
            <a:endParaRPr lang="en-US" sz="4800" dirty="0">
              <a:solidFill>
                <a:srgbClr val="FFFFFF"/>
              </a:solidFill>
              <a:latin typeface="Cambria" panose="02040503050406030204" pitchFamily="18" charset="0"/>
              <a:ea typeface="Cambria" panose="02040503050406030204" pitchFamily="18" charset="0"/>
              <a:cs typeface="Glacial Indifference"/>
              <a:sym typeface="Glacial Indifference"/>
            </a:endParaRPr>
          </a:p>
          <a:p>
            <a:pPr marL="685800" lvl="0" indent="-685800" algn="just">
              <a:buFont typeface="Arial" panose="020B0604020202020204" pitchFamily="34" charset="0"/>
              <a:buChar char="•"/>
            </a:pPr>
            <a:r>
              <a:rPr lang="vi-VN" sz="4800" dirty="0">
                <a:solidFill>
                  <a:srgbClr val="FFFFFF"/>
                </a:solidFill>
                <a:latin typeface="Cambria" panose="02040503050406030204" pitchFamily="18" charset="0"/>
                <a:ea typeface="Cambria" panose="02040503050406030204" pitchFamily="18" charset="0"/>
                <a:cs typeface="Glacial Indifference"/>
                <a:sym typeface="Glacial Indifference"/>
              </a:rPr>
              <a:t>Năng lượng chất đốt được sử dụng để nấu thức ăn, đun nước uống, sưởi ấm, thắp sáng; vận hành một số máy móc, sản xuất điện,...</a:t>
            </a:r>
          </a:p>
          <a:p>
            <a:pPr marL="685800" lvl="0" indent="-685800" algn="just">
              <a:buFont typeface="Arial" panose="020B0604020202020204" pitchFamily="34" charset="0"/>
              <a:buChar char="•"/>
            </a:pPr>
            <a:endParaRPr kumimoji="0" lang="en-US" sz="48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0142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657600" y="1104900"/>
            <a:ext cx="13258800" cy="2209800"/>
            <a:chOff x="7596554" y="2268721"/>
            <a:chExt cx="3908808" cy="2259412"/>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182354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Chúng ta cần lựa ý gì khi sử dụng năng lượng chất đốt?</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038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3721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Cần tránh lãng phí, phóng chống ô nhiễm môi trường và đảm bảo an toàn khi sử dụng năng lượng chất đốt.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894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1869079" y="1764499"/>
            <a:ext cx="14549843" cy="6428385"/>
          </a:xfrm>
          <a:custGeom>
            <a:avLst/>
            <a:gdLst/>
            <a:ahLst/>
            <a:cxnLst/>
            <a:rect l="l" t="t" r="r" b="b"/>
            <a:pathLst>
              <a:path w="14549843" h="6428385">
                <a:moveTo>
                  <a:pt x="0" y="0"/>
                </a:moveTo>
                <a:lnTo>
                  <a:pt x="14549842" y="0"/>
                </a:lnTo>
                <a:lnTo>
                  <a:pt x="14549842" y="6428385"/>
                </a:lnTo>
                <a:lnTo>
                  <a:pt x="0" y="64283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26921">
            <a:off x="1924150" y="1469214"/>
            <a:ext cx="619873" cy="590570"/>
          </a:xfrm>
          <a:custGeom>
            <a:avLst/>
            <a:gdLst/>
            <a:ahLst/>
            <a:cxnLst/>
            <a:rect l="l" t="t" r="r" b="b"/>
            <a:pathLst>
              <a:path w="619873" h="590570">
                <a:moveTo>
                  <a:pt x="0" y="0"/>
                </a:moveTo>
                <a:lnTo>
                  <a:pt x="619873" y="0"/>
                </a:lnTo>
                <a:lnTo>
                  <a:pt x="619873" y="590570"/>
                </a:lnTo>
                <a:lnTo>
                  <a:pt x="0" y="5905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029362" y="2005029"/>
            <a:ext cx="668266" cy="727365"/>
          </a:xfrm>
          <a:custGeom>
            <a:avLst/>
            <a:gdLst/>
            <a:ahLst/>
            <a:cxnLst/>
            <a:rect l="l" t="t" r="r" b="b"/>
            <a:pathLst>
              <a:path w="668266" h="727365">
                <a:moveTo>
                  <a:pt x="0" y="0"/>
                </a:moveTo>
                <a:lnTo>
                  <a:pt x="668267" y="0"/>
                </a:lnTo>
                <a:lnTo>
                  <a:pt x="668267" y="727365"/>
                </a:lnTo>
                <a:lnTo>
                  <a:pt x="0" y="7273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9413570" y="2368711"/>
            <a:ext cx="9219774" cy="8566009"/>
          </a:xfrm>
          <a:custGeom>
            <a:avLst/>
            <a:gdLst/>
            <a:ahLst/>
            <a:cxnLst/>
            <a:rect l="l" t="t" r="r" b="b"/>
            <a:pathLst>
              <a:path w="9219774" h="8566009">
                <a:moveTo>
                  <a:pt x="0" y="0"/>
                </a:moveTo>
                <a:lnTo>
                  <a:pt x="9219774" y="0"/>
                </a:lnTo>
                <a:lnTo>
                  <a:pt x="9219774" y="8566009"/>
                </a:lnTo>
                <a:lnTo>
                  <a:pt x="0" y="85660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10" name="Picture 9">
            <a:extLst>
              <a:ext uri="{FF2B5EF4-FFF2-40B4-BE49-F238E27FC236}">
                <a16:creationId xmlns:a16="http://schemas.microsoft.com/office/drawing/2014/main" id="{F1ABDFAD-307E-D045-D0EA-01048F2645D0}"/>
              </a:ext>
            </a:extLst>
          </p:cNvPr>
          <p:cNvPicPr>
            <a:picLocks noChangeAspect="1"/>
          </p:cNvPicPr>
          <p:nvPr/>
        </p:nvPicPr>
        <p:blipFill>
          <a:blip r:embed="rId10"/>
          <a:stretch>
            <a:fillRect/>
          </a:stretch>
        </p:blipFill>
        <p:spPr>
          <a:xfrm>
            <a:off x="2514600" y="3009900"/>
            <a:ext cx="8382727" cy="34872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descr="A neon colored word on a black background&#10;&#10;Description automatically generated">
            <a:extLst>
              <a:ext uri="{FF2B5EF4-FFF2-40B4-BE49-F238E27FC236}">
                <a16:creationId xmlns:a16="http://schemas.microsoft.com/office/drawing/2014/main" id="{1734B449-980A-53F6-F157-B8BA4EFEFB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2476500"/>
            <a:ext cx="10473836" cy="3560373"/>
          </a:xfrm>
          <a:prstGeom prst="rect">
            <a:avLst/>
          </a:prstGeom>
        </p:spPr>
      </p:pic>
    </p:spTree>
    <p:extLst>
      <p:ext uri="{BB962C8B-B14F-4D97-AF65-F5344CB8AC3E}">
        <p14:creationId xmlns:p14="http://schemas.microsoft.com/office/powerpoint/2010/main" val="81653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377835" y="2505424"/>
            <a:ext cx="14607145" cy="6453702"/>
          </a:xfrm>
          <a:custGeom>
            <a:avLst/>
            <a:gdLst/>
            <a:ahLst/>
            <a:cxnLst/>
            <a:rect l="l" t="t" r="r" b="b"/>
            <a:pathLst>
              <a:path w="14607145" h="6453702">
                <a:moveTo>
                  <a:pt x="0" y="0"/>
                </a:moveTo>
                <a:lnTo>
                  <a:pt x="14607145" y="0"/>
                </a:lnTo>
                <a:lnTo>
                  <a:pt x="14607145" y="6453703"/>
                </a:lnTo>
                <a:lnTo>
                  <a:pt x="0" y="64537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7848600" y="3695700"/>
            <a:ext cx="9688146" cy="3693319"/>
          </a:xfrm>
          <a:prstGeom prst="rect">
            <a:avLst/>
          </a:prstGeom>
        </p:spPr>
        <p:txBody>
          <a:bodyPr lIns="0" tIns="0" rIns="0" bIns="0" rtlCol="0" anchor="t">
            <a:spAutoFit/>
          </a:bodyPr>
          <a:lstStyle/>
          <a:p>
            <a:pPr algn="ctr"/>
            <a:r>
              <a:rPr lang="vi-VN" sz="8000" dirty="0">
                <a:solidFill>
                  <a:srgbClr val="FFFFFF"/>
                </a:solidFill>
                <a:latin typeface="Cambria" panose="02040503050406030204" pitchFamily="18" charset="0"/>
                <a:ea typeface="Cambria" panose="02040503050406030204" pitchFamily="18" charset="0"/>
                <a:cs typeface="Glacial Indifference"/>
                <a:sym typeface="Glacial Indifference"/>
              </a:rPr>
              <a:t>3. Sử dụng năng lượng chất đốt an toàn, tiết kiệm.</a:t>
            </a:r>
            <a:endParaRPr lang="en-US" sz="80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4" name="Freeform 4"/>
          <p:cNvSpPr/>
          <p:nvPr/>
        </p:nvSpPr>
        <p:spPr>
          <a:xfrm>
            <a:off x="0" y="18607"/>
            <a:ext cx="8805112" cy="10834031"/>
          </a:xfrm>
          <a:custGeom>
            <a:avLst/>
            <a:gdLst/>
            <a:ahLst/>
            <a:cxnLst/>
            <a:rect l="l" t="t" r="r" b="b"/>
            <a:pathLst>
              <a:path w="8805112" h="10834031">
                <a:moveTo>
                  <a:pt x="0" y="0"/>
                </a:moveTo>
                <a:lnTo>
                  <a:pt x="8805112" y="0"/>
                </a:lnTo>
                <a:lnTo>
                  <a:pt x="8805112" y="10834030"/>
                </a:lnTo>
                <a:lnTo>
                  <a:pt x="0" y="10834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7A0FEDB-A581-1E9E-ACEB-11AB38FF2D1B}"/>
              </a:ext>
            </a:extLst>
          </p:cNvPr>
          <p:cNvGrpSpPr/>
          <p:nvPr/>
        </p:nvGrpSpPr>
        <p:grpSpPr>
          <a:xfrm>
            <a:off x="2133600" y="1943100"/>
            <a:ext cx="14782800" cy="5581228"/>
            <a:chOff x="2098934" y="2575361"/>
            <a:chExt cx="8536164" cy="1355733"/>
          </a:xfrm>
        </p:grpSpPr>
        <p:sp>
          <p:nvSpPr>
            <p:cNvPr id="3" name="Rounded Rectangle 12">
              <a:extLst>
                <a:ext uri="{FF2B5EF4-FFF2-40B4-BE49-F238E27FC236}">
                  <a16:creationId xmlns:a16="http://schemas.microsoft.com/office/drawing/2014/main" id="{40CF23B1-724A-51FC-B79B-09E1D390C9BF}"/>
                </a:ext>
              </a:extLst>
            </p:cNvPr>
            <p:cNvSpPr/>
            <p:nvPr/>
          </p:nvSpPr>
          <p:spPr>
            <a:xfrm>
              <a:off x="2098934" y="2729311"/>
              <a:ext cx="8512962" cy="1201783"/>
            </a:xfrm>
            <a:prstGeom prst="roundRect">
              <a:avLst/>
            </a:prstGeom>
            <a:solidFill>
              <a:srgbClr val="D63700"/>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46933"/>
                  </a:solidFill>
                  <a:latin typeface="UTM Avo" panose="02040603050506020204" pitchFamily="18" charset="0"/>
                </a:rPr>
                <a:t>Viết</a:t>
              </a:r>
              <a:r>
                <a:rPr lang="en-US" sz="4800" b="1" dirty="0">
                  <a:solidFill>
                    <a:srgbClr val="F46933"/>
                  </a:solidFill>
                  <a:latin typeface="UTM Avo" panose="02040603050506020204" pitchFamily="18" charset="0"/>
                </a:rPr>
                <a:t> 2 – 3 </a:t>
              </a:r>
              <a:r>
                <a:rPr lang="en-US" sz="4800" b="1" dirty="0" err="1">
                  <a:solidFill>
                    <a:srgbClr val="F46933"/>
                  </a:solidFill>
                  <a:latin typeface="UTM Avo" panose="02040603050506020204" pitchFamily="18" charset="0"/>
                </a:rPr>
                <a:t>câu</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về</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những</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ngày</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hè</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của</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em</a:t>
              </a:r>
              <a:endParaRPr lang="en-US" sz="4800" b="1" dirty="0">
                <a:solidFill>
                  <a:srgbClr val="F46933"/>
                </a:solidFill>
                <a:latin typeface="UTM Avo" panose="02040603050506020204" pitchFamily="18" charset="0"/>
              </a:endParaRPr>
            </a:p>
          </p:txBody>
        </p:sp>
        <p:sp>
          <p:nvSpPr>
            <p:cNvPr id="4" name="Rounded Rectangle 13">
              <a:extLst>
                <a:ext uri="{FF2B5EF4-FFF2-40B4-BE49-F238E27FC236}">
                  <a16:creationId xmlns:a16="http://schemas.microsoft.com/office/drawing/2014/main" id="{CD15C1BD-FAC2-580E-4CA9-CE1A6313A760}"/>
                </a:ext>
              </a:extLst>
            </p:cNvPr>
            <p:cNvSpPr/>
            <p:nvPr/>
          </p:nvSpPr>
          <p:spPr>
            <a:xfrm>
              <a:off x="2102563" y="2575361"/>
              <a:ext cx="8532535" cy="1215609"/>
            </a:xfrm>
            <a:prstGeom prst="roundRect">
              <a:avLst/>
            </a:prstGeom>
            <a:solidFill>
              <a:schemeClr val="bg1"/>
            </a:solidFill>
            <a:ln w="28575">
              <a:solidFill>
                <a:srgbClr val="D637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500"/>
                </a:spcAft>
              </a:pPr>
              <a:r>
                <a:rPr lang="en-US" sz="4800" b="0" i="0" u="none" strike="noStrike" dirty="0">
                  <a:solidFill>
                    <a:srgbClr val="002060"/>
                  </a:solidFill>
                  <a:effectLst/>
                  <a:latin typeface="Cambria" panose="02040503050406030204" pitchFamily="18" charset="0"/>
                  <a:ea typeface="Cambria" panose="02040503050406030204" pitchFamily="18" charset="0"/>
                </a:rPr>
                <a:t>   </a:t>
              </a:r>
              <a:r>
                <a:rPr lang="vi-VN" sz="4800" b="0" i="0" u="none" strike="noStrike" dirty="0">
                  <a:solidFill>
                    <a:srgbClr val="002060"/>
                  </a:solidFill>
                  <a:effectLst/>
                  <a:latin typeface="Cambria" panose="02040503050406030204" pitchFamily="18" charset="0"/>
                  <a:ea typeface="Cambria" panose="02040503050406030204" pitchFamily="18" charset="0"/>
                </a:rPr>
                <a:t>Các chất đốt khi ch</a:t>
              </a:r>
              <a:r>
                <a:rPr lang="en-US" sz="4800" dirty="0">
                  <a:solidFill>
                    <a:srgbClr val="002060"/>
                  </a:solidFill>
                  <a:latin typeface="Cambria" panose="02040503050406030204" pitchFamily="18" charset="0"/>
                  <a:ea typeface="Cambria" panose="02040503050406030204" pitchFamily="18" charset="0"/>
                </a:rPr>
                <a:t>á</a:t>
              </a:r>
              <a:r>
                <a:rPr lang="vi-VN" sz="4800" b="0" i="0" u="none" strike="noStrike" dirty="0">
                  <a:solidFill>
                    <a:srgbClr val="002060"/>
                  </a:solidFill>
                  <a:effectLst/>
                  <a:latin typeface="Cambria" panose="02040503050406030204" pitchFamily="18" charset="0"/>
                  <a:ea typeface="Cambria" panose="02040503050406030204" pitchFamily="18" charset="0"/>
                </a:rPr>
                <a:t>y đều sinh ra khí các-bô-níc, nhiều loại khí và chất độc khác làm ô nhiễm không khí, có hại cho con người, động vật, thực vật; làm han gỉ các đồ dùng, máy móc bằng kim loại,...</a:t>
              </a:r>
              <a:endParaRPr lang="vi-VN" sz="115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en-US" sz="4800" b="0" i="0" u="none" strike="noStrike" dirty="0">
                  <a:solidFill>
                    <a:srgbClr val="002060"/>
                  </a:solidFill>
                  <a:effectLst/>
                  <a:latin typeface="Cambria" panose="02040503050406030204" pitchFamily="18" charset="0"/>
                  <a:ea typeface="Cambria" panose="02040503050406030204" pitchFamily="18" charset="0"/>
                </a:rPr>
                <a:t>   </a:t>
              </a:r>
              <a:r>
                <a:rPr lang="vi-VN" sz="4800" b="0" i="0" u="none" strike="noStrike" dirty="0">
                  <a:solidFill>
                    <a:srgbClr val="002060"/>
                  </a:solidFill>
                  <a:effectLst/>
                  <a:latin typeface="Cambria" panose="02040503050406030204" pitchFamily="18" charset="0"/>
                  <a:ea typeface="Cambria" panose="02040503050406030204" pitchFamily="18" charset="0"/>
                </a:rPr>
                <a:t>Việc sử dụng năng lượng chất đốt không đúng cách có thể gây cháy, nổ, ô nhiễm môi trường.</a:t>
              </a:r>
              <a:endParaRPr lang="vi-VN" sz="11500" b="0" dirty="0">
                <a:solidFill>
                  <a:srgbClr val="002060"/>
                </a:solidFill>
                <a:effectLst/>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89154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332866"/>
            </a:xfrm>
            <a:prstGeom prst="rect">
              <a:avLst/>
            </a:prstGeom>
            <a:noFill/>
          </p:spPr>
          <p:txBody>
            <a:bodyPr wrap="square" rtlCol="0">
              <a:spAutoFit/>
            </a:bodyPr>
            <a:lstStyle/>
            <a:p>
              <a:pPr marL="0" marR="0" algn="ctr">
                <a:lnSpc>
                  <a:spcPct val="120000"/>
                </a:lnSpc>
                <a:spcBef>
                  <a:spcPts val="0"/>
                </a:spcBef>
                <a:spcAft>
                  <a:spcPts val="0"/>
                </a:spcAft>
              </a:pPr>
              <a:r>
                <a:rPr lang="vi-VN" sz="4400" b="1" dirty="0">
                  <a:solidFill>
                    <a:schemeClr val="bg1"/>
                  </a:solidFill>
                  <a:effectLst/>
                  <a:latin typeface="Cambria" panose="02040503050406030204" pitchFamily="18" charset="0"/>
                  <a:ea typeface="Cambria" panose="02040503050406030204" pitchFamily="18" charset="0"/>
                </a:rPr>
                <a:t>Khi đốt cháy các chất đốt, khí nào được thải ra?</a:t>
              </a:r>
              <a:endParaRPr lang="en-US" sz="4400" b="1" dirty="0">
                <a:solidFill>
                  <a:schemeClr val="bg1"/>
                </a:solidFill>
                <a:effectLst/>
                <a:latin typeface="Cambria" panose="02040503050406030204" pitchFamily="18" charset="0"/>
                <a:ea typeface="Cambria" panose="02040503050406030204" pitchFamily="18" charset="0"/>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2895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Các chất đốt khi cháy đều sinh ra khí các -bô -níc, nhiều loại khí và chất đ</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ộ</a:t>
            </a:r>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 khác.</a:t>
            </a:r>
            <a:endPar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eaLnBrk="1" hangingPunct="1">
              <a:defRPr/>
            </a:pPr>
            <a:endParaRPr lang="en-US">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31632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Những khí thải này có ảnh hưởng như thế nào đến môi trường và sức khoẻ con người?</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3124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Những loại khí thải này làm ô nhiễm không khí, có hại cho con người, động vật, thực vật,..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2988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Việc sử dụng chất đốt không đúng cách sẽ đến hậu quả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3124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Việc sử dụng chất đốt không đúng cách có thể sẽ gây cháy, nổ, ô nhiễm môi trường.</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44676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1378</Words>
  <Application>Microsoft Office PowerPoint</Application>
  <PresentationFormat>Custom</PresentationFormat>
  <Paragraphs>60</Paragraphs>
  <Slides>38</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38</vt:i4>
      </vt:variant>
    </vt:vector>
  </HeadingPairs>
  <TitlesOfParts>
    <vt:vector size="50" baseType="lpstr">
      <vt:lpstr>Arial</vt:lpstr>
      <vt:lpstr>Arial-Rounded</vt:lpstr>
      <vt:lpstr>Calibri</vt:lpstr>
      <vt:lpstr>Cambria</vt:lpstr>
      <vt:lpstr>inpin heiti</vt:lpstr>
      <vt:lpstr>Tahoma</vt:lpstr>
      <vt:lpstr>Times New Roman</vt:lpstr>
      <vt:lpstr>UTM Avo</vt:lpstr>
      <vt:lpstr>字魂107号-萌趣欢乐体</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Lake Theme Educational Presentation</dc:title>
  <dc:creator>thao</dc:creator>
  <cp:lastModifiedBy>ADMIN</cp:lastModifiedBy>
  <cp:revision>46</cp:revision>
  <dcterms:created xsi:type="dcterms:W3CDTF">2006-08-16T00:00:00Z</dcterms:created>
  <dcterms:modified xsi:type="dcterms:W3CDTF">2025-03-30T14:14:53Z</dcterms:modified>
  <dc:identifier>DAGMZ9ajds0</dc:identifier>
</cp:coreProperties>
</file>