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activeX/activeX1.xml" ContentType="application/vnd.ms-office.activeX+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87" r:id="rId4"/>
    <p:sldMasterId id="2147483699" r:id="rId5"/>
  </p:sldMasterIdLst>
  <p:notesMasterIdLst>
    <p:notesMasterId r:id="rId24"/>
  </p:notesMasterIdLst>
  <p:sldIdLst>
    <p:sldId id="8663" r:id="rId6"/>
    <p:sldId id="8665" r:id="rId7"/>
    <p:sldId id="8667" r:id="rId8"/>
    <p:sldId id="8668" r:id="rId9"/>
    <p:sldId id="8671" r:id="rId10"/>
    <p:sldId id="274" r:id="rId11"/>
    <p:sldId id="8675" r:id="rId12"/>
    <p:sldId id="8674" r:id="rId13"/>
    <p:sldId id="8678" r:id="rId14"/>
    <p:sldId id="277" r:id="rId15"/>
    <p:sldId id="8685" r:id="rId16"/>
    <p:sldId id="288" r:id="rId17"/>
    <p:sldId id="8688" r:id="rId18"/>
    <p:sldId id="8689" r:id="rId19"/>
    <p:sldId id="8691" r:id="rId20"/>
    <p:sldId id="8692" r:id="rId21"/>
    <p:sldId id="292" r:id="rId22"/>
    <p:sldId id="266" r:id="rId2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224A"/>
    <a:srgbClr val="FAD493"/>
    <a:srgbClr val="486D04"/>
    <a:srgbClr val="0F1907"/>
    <a:srgbClr val="4A85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557" autoAdjust="0"/>
  </p:normalViewPr>
  <p:slideViewPr>
    <p:cSldViewPr>
      <p:cViewPr varScale="1">
        <p:scale>
          <a:sx n="51" d="100"/>
          <a:sy n="51" d="100"/>
        </p:scale>
        <p:origin x="898"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DDDC44-3E17-47E8-987C-44B235674876}" type="datetimeFigureOut">
              <a:rPr lang="en-US" smtClean="0"/>
              <a:t>4/28/2025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4BCE31-5697-4DCD-A7D8-9A10419D26C4}" type="slidenum">
              <a:rPr lang="en-US" smtClean="0"/>
              <a:t>‹#›</a:t>
            </a:fld>
            <a:endParaRPr lang="en-US"/>
          </a:p>
        </p:txBody>
      </p:sp>
    </p:spTree>
    <p:extLst>
      <p:ext uri="{BB962C8B-B14F-4D97-AF65-F5344CB8AC3E}">
        <p14:creationId xmlns:p14="http://schemas.microsoft.com/office/powerpoint/2010/main" val="3857635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4BCE31-5697-4DCD-A7D8-9A10419D26C4}" type="slidenum">
              <a:rPr lang="en-US" smtClean="0"/>
              <a:t>14</a:t>
            </a:fld>
            <a:endParaRPr lang="en-US"/>
          </a:p>
        </p:txBody>
      </p:sp>
    </p:spTree>
    <p:extLst>
      <p:ext uri="{BB962C8B-B14F-4D97-AF65-F5344CB8AC3E}">
        <p14:creationId xmlns:p14="http://schemas.microsoft.com/office/powerpoint/2010/main" val="1069308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4BCE31-5697-4DCD-A7D8-9A10419D26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779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4BCE31-5697-4DCD-A7D8-9A10419D26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044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4/28/2025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4/28/2025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4/28/2025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49619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775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1547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6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590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lank" userDrawn="1">
  <p:cSld name="Blank">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251635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7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82943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4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1859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3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70533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4/28/2025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0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742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6626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31838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4720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4/28/2025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666750042"/>
      </p:ext>
    </p:extLst>
  </p:cSld>
  <p:clrMapOvr>
    <a:masterClrMapping/>
  </p:clrMapOvr>
  <p:transition spd="slow">
    <p:pull/>
  </p:transition>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7078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2025/4/28</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9247533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1257300" y="2738438"/>
            <a:ext cx="15773400" cy="652700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2025/4/28</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686146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2025/4/28</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732595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2025/4/28</a:t>
            </a:fld>
            <a:endParaRPr lang="zh-CN" altLang="en-US"/>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277693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4/28/2025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2025/4/28</a:t>
            </a:fld>
            <a:endParaRPr lang="zh-CN" altLang="en-US"/>
          </a:p>
        </p:txBody>
      </p:sp>
      <p:sp>
        <p:nvSpPr>
          <p:cNvPr id="8" name="页脚占位符 7"/>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8734983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2025/4/28</a:t>
            </a:fld>
            <a:endParaRPr lang="zh-CN" altLang="en-US"/>
          </a:p>
        </p:txBody>
      </p:sp>
      <p:sp>
        <p:nvSpPr>
          <p:cNvPr id="4" name="页脚占位符 3"/>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2928802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2025/4/28</a:t>
            </a:fld>
            <a:endParaRPr lang="zh-CN" altLang="en-US"/>
          </a:p>
        </p:txBody>
      </p:sp>
      <p:sp>
        <p:nvSpPr>
          <p:cNvPr id="3" name="页脚占位符 2"/>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143601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2025/4/28</a:t>
            </a:fld>
            <a:endParaRPr lang="zh-CN" altLang="en-US"/>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6328796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2025/4/28</a:t>
            </a:fld>
            <a:endParaRPr lang="zh-CN" altLang="en-US"/>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87167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2025/4/28</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4032294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2025/4/28</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861072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1468618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4984053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786360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4/28/2025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7477433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2025/4/28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24160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2025/4/28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4899090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2025/4/28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6279606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4639416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0434280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8621612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2567158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4685692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6635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4/28/2025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110222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921958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2025/4/28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7593823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2025/4/28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2331932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2025/4/28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9041672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2712698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85244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612636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580454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4/28/2025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4/28/2025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4/28/2025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4/28/2025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4.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4.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4.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669E1920-5DC1-A3B7-980F-7B172621C481}"/>
              </a:ext>
            </a:extLst>
          </p:cNvPr>
          <p:cNvSpPr/>
          <p:nvPr userDrawn="1"/>
        </p:nvSpPr>
        <p:spPr>
          <a:xfrm>
            <a:off x="0" y="0"/>
            <a:ext cx="18288000" cy="10176201"/>
          </a:xfrm>
          <a:custGeom>
            <a:avLst/>
            <a:gdLst/>
            <a:ahLst/>
            <a:cxnLst/>
            <a:rect l="l" t="t" r="r" b="b"/>
            <a:pathLst>
              <a:path w="18288000" h="10176201">
                <a:moveTo>
                  <a:pt x="0" y="0"/>
                </a:moveTo>
                <a:lnTo>
                  <a:pt x="18288000" y="0"/>
                </a:lnTo>
                <a:lnTo>
                  <a:pt x="18288000" y="10176201"/>
                </a:lnTo>
                <a:lnTo>
                  <a:pt x="0" y="10176201"/>
                </a:lnTo>
                <a:lnTo>
                  <a:pt x="0" y="0"/>
                </a:lnTo>
                <a:close/>
              </a:path>
            </a:pathLst>
          </a:custGeom>
          <a:blipFill>
            <a:blip r:embed="rId13"/>
            <a:stretch>
              <a:fillRect t="-11664" b="-11664"/>
            </a:stretch>
          </a:blipFill>
        </p:spPr>
      </p:sp>
      <p:pic>
        <p:nvPicPr>
          <p:cNvPr id="3" name="Picture 2" descr="A round pink circle with white text and a black background&#10;&#10;Description automatically generated">
            <a:extLst>
              <a:ext uri="{FF2B5EF4-FFF2-40B4-BE49-F238E27FC236}">
                <a16:creationId xmlns:a16="http://schemas.microsoft.com/office/drawing/2014/main" id="{9393839A-1DB8-1087-47CB-A538D3B05AE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362200" y="342900"/>
            <a:ext cx="2152352" cy="21523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13000" b="-13000"/>
          </a:stretch>
        </a:blipFill>
        <a:effectLst/>
      </p:bgPr>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a16="http://schemas.microsoft.com/office/drawing/2014/main" id="{CA602FAD-7D73-7793-FA01-33739277123F}"/>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362200" y="342900"/>
            <a:ext cx="2152352" cy="2152352"/>
          </a:xfrm>
          <a:prstGeom prst="rect">
            <a:avLst/>
          </a:prstGeom>
        </p:spPr>
      </p:pic>
    </p:spTree>
    <p:extLst>
      <p:ext uri="{BB962C8B-B14F-4D97-AF65-F5344CB8AC3E}">
        <p14:creationId xmlns:p14="http://schemas.microsoft.com/office/powerpoint/2010/main" val="14089896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7" name="Picture 6" descr="A round pink circle with white text and a black background&#10;&#10;Description automatically generated">
            <a:extLst>
              <a:ext uri="{FF2B5EF4-FFF2-40B4-BE49-F238E27FC236}">
                <a16:creationId xmlns:a16="http://schemas.microsoft.com/office/drawing/2014/main" id="{50467A8B-E3FF-81DA-C224-568F028BC43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362200" y="342900"/>
            <a:ext cx="2152352" cy="2152352"/>
          </a:xfrm>
          <a:prstGeom prst="rect">
            <a:avLst/>
          </a:prstGeom>
        </p:spPr>
      </p:pic>
    </p:spTree>
    <p:extLst>
      <p:ext uri="{BB962C8B-B14F-4D97-AF65-F5344CB8AC3E}">
        <p14:creationId xmlns:p14="http://schemas.microsoft.com/office/powerpoint/2010/main" val="195213020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C4361BB-5F42-DDDA-4E00-C4A03058D8E3}"/>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38D277C-D2BF-45CB-B9B1-631697971ECF}" type="datetimeFigureOut">
              <a:rPr lang="zh-CN" altLang="en-US" smtClean="0"/>
              <a:t>2025/4/28</a:t>
            </a:fld>
            <a:endParaRPr lang="zh-CN" altLang="en-US"/>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4413091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E5C208A-36FD-4FA9-39C7-D0CFE3638ECA}"/>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38D277C-D2BF-45CB-B9B1-631697971ECF}" type="datetimeFigureOut">
              <a:rPr lang="zh-CN" altLang="en-US" smtClean="0"/>
              <a:t>2025/4/28</a:t>
            </a:fld>
            <a:endParaRPr lang="zh-CN" altLang="en-US"/>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55603251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1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5.xml"/><Relationship Id="rId6" Type="http://schemas.openxmlformats.org/officeDocument/2006/relationships/image" Target="../media/image46.pn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5.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26.emf"/><Relationship Id="rId5" Type="http://schemas.openxmlformats.org/officeDocument/2006/relationships/image" Target="../media/image25.png"/><Relationship Id="rId10" Type="http://schemas.openxmlformats.org/officeDocument/2006/relationships/audio" Target="../media/audio1.wav"/><Relationship Id="rId4" Type="http://schemas.openxmlformats.org/officeDocument/2006/relationships/image" Target="../media/image24.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Layout" Target="../slideLayouts/slideLayout43.xml"/><Relationship Id="rId5" Type="http://schemas.openxmlformats.org/officeDocument/2006/relationships/image" Target="../media/image31.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5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slideLayout" Target="../slideLayouts/slideLayout54.xml"/><Relationship Id="rId1" Type="http://schemas.openxmlformats.org/officeDocument/2006/relationships/control" Target="../activeX/activeX1.xml"/><Relationship Id="rId6" Type="http://schemas.openxmlformats.org/officeDocument/2006/relationships/image" Target="../media/image41.wmf"/><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54.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EBA71F35-5F87-BBD6-BF52-C3D6DF8452B3}"/>
              </a:ext>
            </a:extLst>
          </p:cNvPr>
          <p:cNvSpPr/>
          <p:nvPr/>
        </p:nvSpPr>
        <p:spPr>
          <a:xfrm>
            <a:off x="0" y="0"/>
            <a:ext cx="18288000" cy="10287000"/>
          </a:xfrm>
          <a:custGeom>
            <a:avLst/>
            <a:gdLst/>
            <a:ahLst/>
            <a:cxnLst/>
            <a:rect l="l" t="t" r="r" b="b"/>
            <a:pathLst>
              <a:path w="2336040" h="3024000">
                <a:moveTo>
                  <a:pt x="0" y="0"/>
                </a:moveTo>
                <a:lnTo>
                  <a:pt x="2336040" y="0"/>
                </a:lnTo>
                <a:lnTo>
                  <a:pt x="2336040" y="3024000"/>
                </a:lnTo>
                <a:lnTo>
                  <a:pt x="0" y="3024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sp>
        <p:nvSpPr>
          <p:cNvPr id="10" name="Freeform 2">
            <a:extLst>
              <a:ext uri="{FF2B5EF4-FFF2-40B4-BE49-F238E27FC236}">
                <a16:creationId xmlns:a16="http://schemas.microsoft.com/office/drawing/2014/main" id="{3A79CBE2-1E7E-47E2-927F-442A68FAD203}"/>
              </a:ext>
            </a:extLst>
          </p:cNvPr>
          <p:cNvSpPr/>
          <p:nvPr/>
        </p:nvSpPr>
        <p:spPr>
          <a:xfrm>
            <a:off x="0" y="2153725"/>
            <a:ext cx="6729414" cy="6072188"/>
          </a:xfrm>
          <a:custGeom>
            <a:avLst/>
            <a:gdLst/>
            <a:ahLst/>
            <a:cxnLst/>
            <a:rect l="l" t="t" r="r" b="b"/>
            <a:pathLst>
              <a:path w="9060674" h="6048000">
                <a:moveTo>
                  <a:pt x="0" y="0"/>
                </a:moveTo>
                <a:lnTo>
                  <a:pt x="9060674" y="0"/>
                </a:lnTo>
                <a:lnTo>
                  <a:pt x="9060674" y="6048000"/>
                </a:lnTo>
                <a:lnTo>
                  <a:pt x="0" y="6048000"/>
                </a:lnTo>
                <a:lnTo>
                  <a:pt x="0" y="0"/>
                </a:lnTo>
                <a:close/>
              </a:path>
            </a:pathLst>
          </a:custGeom>
          <a:blipFill>
            <a:blip r:embed="rId4"/>
            <a:stretch>
              <a:fillRect/>
            </a:stretch>
          </a:blipFill>
        </p:spPr>
        <p:txBody>
          <a:bodyPr/>
          <a:lstStyle/>
          <a:p>
            <a:pPr defTabSz="1371600"/>
            <a:endParaRPr lang="en-US" sz="2700">
              <a:solidFill>
                <a:prstClr val="black"/>
              </a:solidFill>
              <a:latin typeface="Calibri"/>
            </a:endParaRPr>
          </a:p>
        </p:txBody>
      </p:sp>
      <p:pic>
        <p:nvPicPr>
          <p:cNvPr id="11" name="Khung">
            <a:extLst>
              <a:ext uri="{FF2B5EF4-FFF2-40B4-BE49-F238E27FC236}">
                <a16:creationId xmlns:a16="http://schemas.microsoft.com/office/drawing/2014/main" id="{3CBA5CC4-78A9-444A-B575-9744ECA278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062" t="14200" r="24063" b="15477"/>
          <a:stretch>
            <a:fillRect/>
          </a:stretch>
        </p:blipFill>
        <p:spPr>
          <a:xfrm>
            <a:off x="6729414" y="2552700"/>
            <a:ext cx="11253786" cy="5437853"/>
          </a:xfrm>
          <a:prstGeom prst="rect">
            <a:avLst/>
          </a:prstGeom>
        </p:spPr>
      </p:pic>
      <p:pic>
        <p:nvPicPr>
          <p:cNvPr id="12" name="Picture 11">
            <a:extLst>
              <a:ext uri="{FF2B5EF4-FFF2-40B4-BE49-F238E27FC236}">
                <a16:creationId xmlns:a16="http://schemas.microsoft.com/office/drawing/2014/main" id="{00F99625-B2CD-40A7-9327-71153E47D9ED}"/>
              </a:ext>
            </a:extLst>
          </p:cNvPr>
          <p:cNvPicPr>
            <a:picLocks noChangeAspect="1"/>
          </p:cNvPicPr>
          <p:nvPr/>
        </p:nvPicPr>
        <p:blipFill>
          <a:blip r:embed="rId6"/>
          <a:stretch>
            <a:fillRect/>
          </a:stretch>
        </p:blipFill>
        <p:spPr>
          <a:xfrm>
            <a:off x="6729414" y="4168855"/>
            <a:ext cx="11083126" cy="2205542"/>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id="{60B22A54-0A33-5E98-6AE4-17881E0F5B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62200" y="342900"/>
            <a:ext cx="2152352" cy="2152352"/>
          </a:xfrm>
          <a:prstGeom prst="rect">
            <a:avLst/>
          </a:prstGeom>
        </p:spPr>
      </p:pic>
    </p:spTree>
    <p:extLst>
      <p:ext uri="{BB962C8B-B14F-4D97-AF65-F5344CB8AC3E}">
        <p14:creationId xmlns:p14="http://schemas.microsoft.com/office/powerpoint/2010/main" val="21326572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fltVal val="0"/>
                                          </p:val>
                                        </p:tav>
                                        <p:tav tm="100000">
                                          <p:val>
                                            <p:strVal val="#ppt_w"/>
                                          </p:val>
                                        </p:tav>
                                      </p:tavLst>
                                    </p:anim>
                                    <p:anim calcmode="lin" valueType="num">
                                      <p:cBhvr>
                                        <p:cTn id="13" dur="1000" fill="hold"/>
                                        <p:tgtEl>
                                          <p:spTgt spid="12"/>
                                        </p:tgtEl>
                                        <p:attrNameLst>
                                          <p:attrName>ppt_h</p:attrName>
                                        </p:attrNameLst>
                                      </p:cBhvr>
                                      <p:tavLst>
                                        <p:tav tm="0">
                                          <p:val>
                                            <p:fltVal val="0"/>
                                          </p:val>
                                        </p:tav>
                                        <p:tav tm="100000">
                                          <p:val>
                                            <p:strVal val="#ppt_h"/>
                                          </p:val>
                                        </p:tav>
                                      </p:tavLst>
                                    </p:anim>
                                    <p:anim calcmode="lin" valueType="num">
                                      <p:cBhvr>
                                        <p:cTn id="14" dur="1000" fill="hold"/>
                                        <p:tgtEl>
                                          <p:spTgt spid="12"/>
                                        </p:tgtEl>
                                        <p:attrNameLst>
                                          <p:attrName>style.rotation</p:attrName>
                                        </p:attrNameLst>
                                      </p:cBhvr>
                                      <p:tavLst>
                                        <p:tav tm="0">
                                          <p:val>
                                            <p:fltVal val="90"/>
                                          </p:val>
                                        </p:tav>
                                        <p:tav tm="100000">
                                          <p:val>
                                            <p:fltVal val="0"/>
                                          </p:val>
                                        </p:tav>
                                      </p:tavLst>
                                    </p:anim>
                                    <p:animEffect transition="in" filter="fade">
                                      <p:cBhvr>
                                        <p:cTn id="1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E95542-6D52-3054-F68F-D79B12A3E6D9}"/>
              </a:ext>
            </a:extLst>
          </p:cNvPr>
          <p:cNvPicPr>
            <a:picLocks noChangeAspect="1"/>
          </p:cNvPicPr>
          <p:nvPr/>
        </p:nvPicPr>
        <p:blipFill>
          <a:blip r:embed="rId2"/>
          <a:stretch>
            <a:fillRect/>
          </a:stretch>
        </p:blipFill>
        <p:spPr>
          <a:xfrm>
            <a:off x="11723" y="2095500"/>
            <a:ext cx="12272312" cy="4852837"/>
          </a:xfrm>
          <a:prstGeom prst="rect">
            <a:avLst/>
          </a:prstGeom>
        </p:spPr>
      </p:pic>
    </p:spTree>
    <p:extLst>
      <p:ext uri="{BB962C8B-B14F-4D97-AF65-F5344CB8AC3E}">
        <p14:creationId xmlns:p14="http://schemas.microsoft.com/office/powerpoint/2010/main" val="8723447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sp>
        <p:nvSpPr>
          <p:cNvPr id="20" name="Freeform 3">
            <a:extLst>
              <a:ext uri="{FF2B5EF4-FFF2-40B4-BE49-F238E27FC236}">
                <a16:creationId xmlns:a16="http://schemas.microsoft.com/office/drawing/2014/main" id="{64C52943-CB02-75A0-E45F-B2D5F703415A}"/>
              </a:ext>
            </a:extLst>
          </p:cNvPr>
          <p:cNvSpPr/>
          <p:nvPr/>
        </p:nvSpPr>
        <p:spPr>
          <a:xfrm>
            <a:off x="4141160" y="683144"/>
            <a:ext cx="12436516" cy="8575156"/>
          </a:xfrm>
          <a:custGeom>
            <a:avLst/>
            <a:gdLst/>
            <a:ahLst/>
            <a:cxnLst/>
            <a:rect l="l" t="t" r="r" b="b"/>
            <a:pathLst>
              <a:path w="5920535" h="4277586">
                <a:moveTo>
                  <a:pt x="0" y="0"/>
                </a:moveTo>
                <a:lnTo>
                  <a:pt x="5920535" y="0"/>
                </a:lnTo>
                <a:lnTo>
                  <a:pt x="5920535" y="4277586"/>
                </a:lnTo>
                <a:lnTo>
                  <a:pt x="0" y="4277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Freeform 2"/>
          <p:cNvSpPr/>
          <p:nvPr/>
        </p:nvSpPr>
        <p:spPr>
          <a:xfrm flipH="1">
            <a:off x="3577662" y="8865126"/>
            <a:ext cx="18839537" cy="3082833"/>
          </a:xfrm>
          <a:custGeom>
            <a:avLst/>
            <a:gdLst/>
            <a:ahLst/>
            <a:cxnLst/>
            <a:rect l="l" t="t" r="r" b="b"/>
            <a:pathLst>
              <a:path w="18839537" h="3082833">
                <a:moveTo>
                  <a:pt x="18839537" y="0"/>
                </a:moveTo>
                <a:lnTo>
                  <a:pt x="0" y="0"/>
                </a:lnTo>
                <a:lnTo>
                  <a:pt x="0" y="3082834"/>
                </a:lnTo>
                <a:lnTo>
                  <a:pt x="18839537" y="3082834"/>
                </a:lnTo>
                <a:lnTo>
                  <a:pt x="1883953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3" name="Freeform 3"/>
          <p:cNvSpPr/>
          <p:nvPr/>
        </p:nvSpPr>
        <p:spPr>
          <a:xfrm>
            <a:off x="8278457" y="5731299"/>
            <a:ext cx="11063682" cy="5352056"/>
          </a:xfrm>
          <a:custGeom>
            <a:avLst/>
            <a:gdLst/>
            <a:ahLst/>
            <a:cxnLst/>
            <a:rect l="l" t="t" r="r" b="b"/>
            <a:pathLst>
              <a:path w="11063682" h="5352056">
                <a:moveTo>
                  <a:pt x="0" y="0"/>
                </a:moveTo>
                <a:lnTo>
                  <a:pt x="11063682" y="0"/>
                </a:lnTo>
                <a:lnTo>
                  <a:pt x="11063682" y="5352056"/>
                </a:lnTo>
                <a:lnTo>
                  <a:pt x="0" y="5352056"/>
                </a:lnTo>
                <a:lnTo>
                  <a:pt x="0" y="0"/>
                </a:lnTo>
                <a:close/>
              </a:path>
            </a:pathLst>
          </a:custGeom>
          <a:blipFill>
            <a:blip r:embed="rId6"/>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4" name="Freeform 4"/>
          <p:cNvSpPr/>
          <p:nvPr/>
        </p:nvSpPr>
        <p:spPr>
          <a:xfrm rot="950163">
            <a:off x="-969504" y="9449494"/>
            <a:ext cx="12602239" cy="3686155"/>
          </a:xfrm>
          <a:custGeom>
            <a:avLst/>
            <a:gdLst/>
            <a:ahLst/>
            <a:cxnLst/>
            <a:rect l="l" t="t" r="r" b="b"/>
            <a:pathLst>
              <a:path w="12602239" h="3686155">
                <a:moveTo>
                  <a:pt x="0" y="0"/>
                </a:moveTo>
                <a:lnTo>
                  <a:pt x="12602239" y="0"/>
                </a:lnTo>
                <a:lnTo>
                  <a:pt x="12602239" y="3686155"/>
                </a:lnTo>
                <a:lnTo>
                  <a:pt x="0" y="3686155"/>
                </a:lnTo>
                <a:lnTo>
                  <a:pt x="0" y="0"/>
                </a:lnTo>
                <a:close/>
              </a:path>
            </a:pathLst>
          </a:custGeom>
          <a:blipFill>
            <a:blip r:embed="rId7"/>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5" name="Freeform 5"/>
          <p:cNvSpPr/>
          <p:nvPr/>
        </p:nvSpPr>
        <p:spPr>
          <a:xfrm>
            <a:off x="4546615" y="8548025"/>
            <a:ext cx="2245930" cy="1420550"/>
          </a:xfrm>
          <a:custGeom>
            <a:avLst/>
            <a:gdLst/>
            <a:ahLst/>
            <a:cxnLst/>
            <a:rect l="l" t="t" r="r" b="b"/>
            <a:pathLst>
              <a:path w="2245930" h="1420550">
                <a:moveTo>
                  <a:pt x="0" y="0"/>
                </a:moveTo>
                <a:lnTo>
                  <a:pt x="2245929" y="0"/>
                </a:lnTo>
                <a:lnTo>
                  <a:pt x="2245929" y="1420550"/>
                </a:lnTo>
                <a:lnTo>
                  <a:pt x="0" y="14205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6" name="Freeform 6"/>
          <p:cNvSpPr/>
          <p:nvPr/>
        </p:nvSpPr>
        <p:spPr>
          <a:xfrm>
            <a:off x="-1506606" y="1028700"/>
            <a:ext cx="6460236" cy="8229600"/>
          </a:xfrm>
          <a:custGeom>
            <a:avLst/>
            <a:gdLst/>
            <a:ahLst/>
            <a:cxnLst/>
            <a:rect l="l" t="t" r="r" b="b"/>
            <a:pathLst>
              <a:path w="6460236" h="8229600">
                <a:moveTo>
                  <a:pt x="0" y="0"/>
                </a:moveTo>
                <a:lnTo>
                  <a:pt x="6460236" y="0"/>
                </a:lnTo>
                <a:lnTo>
                  <a:pt x="6460236" y="8229600"/>
                </a:lnTo>
                <a:lnTo>
                  <a:pt x="0" y="8229600"/>
                </a:lnTo>
                <a:lnTo>
                  <a:pt x="0" y="0"/>
                </a:lnTo>
                <a:close/>
              </a:path>
            </a:pathLst>
          </a:custGeom>
          <a:blipFill>
            <a:blip r:embed="rId10"/>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7" name="Freeform 7"/>
          <p:cNvSpPr/>
          <p:nvPr/>
        </p:nvSpPr>
        <p:spPr>
          <a:xfrm>
            <a:off x="978943" y="7419074"/>
            <a:ext cx="1839226" cy="1839226"/>
          </a:xfrm>
          <a:custGeom>
            <a:avLst/>
            <a:gdLst/>
            <a:ahLst/>
            <a:cxnLst/>
            <a:rect l="l" t="t" r="r" b="b"/>
            <a:pathLst>
              <a:path w="1839226" h="1839226">
                <a:moveTo>
                  <a:pt x="0" y="0"/>
                </a:moveTo>
                <a:lnTo>
                  <a:pt x="1839226" y="0"/>
                </a:lnTo>
                <a:lnTo>
                  <a:pt x="1839226" y="1839226"/>
                </a:lnTo>
                <a:lnTo>
                  <a:pt x="0" y="183922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9" name="Freeform 9"/>
          <p:cNvSpPr/>
          <p:nvPr/>
        </p:nvSpPr>
        <p:spPr>
          <a:xfrm rot="676887">
            <a:off x="-311929" y="4690232"/>
            <a:ext cx="3812177" cy="4856277"/>
          </a:xfrm>
          <a:custGeom>
            <a:avLst/>
            <a:gdLst/>
            <a:ahLst/>
            <a:cxnLst/>
            <a:rect l="l" t="t" r="r" b="b"/>
            <a:pathLst>
              <a:path w="3812177" h="4856277">
                <a:moveTo>
                  <a:pt x="0" y="0"/>
                </a:moveTo>
                <a:lnTo>
                  <a:pt x="3812177" y="0"/>
                </a:lnTo>
                <a:lnTo>
                  <a:pt x="3812177" y="4856277"/>
                </a:lnTo>
                <a:lnTo>
                  <a:pt x="0" y="4856277"/>
                </a:lnTo>
                <a:lnTo>
                  <a:pt x="0" y="0"/>
                </a:lnTo>
                <a:close/>
              </a:path>
            </a:pathLst>
          </a:custGeom>
          <a:blipFill>
            <a:blip r:embed="rId10"/>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59705D17-F793-59D3-1880-1A72F7043ECE}"/>
              </a:ext>
            </a:extLst>
          </p:cNvPr>
          <p:cNvSpPr txBox="1"/>
          <p:nvPr/>
        </p:nvSpPr>
        <p:spPr>
          <a:xfrm>
            <a:off x="5669580" y="2409388"/>
            <a:ext cx="9265620" cy="5078313"/>
          </a:xfrm>
          <a:prstGeom prst="rect">
            <a:avLst/>
          </a:prstGeom>
          <a:noFill/>
        </p:spPr>
        <p:txBody>
          <a:bodyPr wrap="square">
            <a:spAutoFit/>
          </a:bodyPr>
          <a:lstStyle/>
          <a:p>
            <a:pPr lvl="0" algn="ctr"/>
            <a:r>
              <a:rPr lang="vi-VN" sz="5400" dirty="0">
                <a:solidFill>
                  <a:srgbClr val="000000"/>
                </a:solidFill>
                <a:latin typeface="Cambria" panose="02040503050406030204" pitchFamily="18" charset="0"/>
                <a:ea typeface="Cambria" panose="02040503050406030204" pitchFamily="18" charset="0"/>
                <a:cs typeface="Open Sans" panose="020B0606030504020204" pitchFamily="34" charset="0"/>
              </a:rPr>
              <a:t>Cảnh sắc Việt Nam ta đẹp rạng ngời trong non nước hữu tình, con người Việt đậm tình mà anh dũng, gan dạ. Là người Việt Nam, tự hào biết bao từng giá trị, vẻ đẹp quê hương.</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16" name="TextBox 15">
            <a:extLst>
              <a:ext uri="{FF2B5EF4-FFF2-40B4-BE49-F238E27FC236}">
                <a16:creationId xmlns:a16="http://schemas.microsoft.com/office/drawing/2014/main" id="{84C9A045-28A6-4CF3-A8CC-9B50C0B026BF}"/>
              </a:ext>
            </a:extLst>
          </p:cNvPr>
          <p:cNvSpPr txBox="1"/>
          <p:nvPr/>
        </p:nvSpPr>
        <p:spPr>
          <a:xfrm>
            <a:off x="5726608" y="1149074"/>
            <a:ext cx="9265620" cy="1015663"/>
          </a:xfrm>
          <a:prstGeom prst="rect">
            <a:avLst/>
          </a:prstGeom>
          <a:noFill/>
        </p:spPr>
        <p:txBody>
          <a:bodyPr wrap="square">
            <a:spAutoFit/>
          </a:bodyPr>
          <a:lstStyle/>
          <a:p>
            <a:pPr lvl="0" algn="ctr"/>
            <a:r>
              <a:rPr lang="en-US" sz="6000" b="1">
                <a:solidFill>
                  <a:srgbClr val="FF0000"/>
                </a:solidFill>
                <a:latin typeface="Cambria" panose="02040503050406030204" pitchFamily="18" charset="0"/>
                <a:ea typeface="Cambria" panose="02040503050406030204" pitchFamily="18" charset="0"/>
                <a:cs typeface="Open Sans" panose="020B0606030504020204" pitchFamily="34" charset="0"/>
              </a:rPr>
              <a:t>Nội dung bài đọc</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10602661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EF9931-2292-E640-EB58-0572801101D5}"/>
              </a:ext>
            </a:extLst>
          </p:cNvPr>
          <p:cNvPicPr>
            <a:picLocks noChangeAspect="1"/>
          </p:cNvPicPr>
          <p:nvPr/>
        </p:nvPicPr>
        <p:blipFill>
          <a:blip r:embed="rId2"/>
          <a:stretch>
            <a:fillRect/>
          </a:stretch>
        </p:blipFill>
        <p:spPr>
          <a:xfrm>
            <a:off x="0" y="1866900"/>
            <a:ext cx="12272312" cy="4834547"/>
          </a:xfrm>
          <a:prstGeom prst="rect">
            <a:avLst/>
          </a:prstGeom>
        </p:spPr>
      </p:pic>
    </p:spTree>
    <p:extLst>
      <p:ext uri="{BB962C8B-B14F-4D97-AF65-F5344CB8AC3E}">
        <p14:creationId xmlns:p14="http://schemas.microsoft.com/office/powerpoint/2010/main" val="1717670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EBA71F35-5F87-BBD6-BF52-C3D6DF8452B3}"/>
              </a:ext>
            </a:extLst>
          </p:cNvPr>
          <p:cNvSpPr/>
          <p:nvPr/>
        </p:nvSpPr>
        <p:spPr>
          <a:xfrm>
            <a:off x="0" y="0"/>
            <a:ext cx="18288000" cy="10287000"/>
          </a:xfrm>
          <a:custGeom>
            <a:avLst/>
            <a:gdLst/>
            <a:ahLst/>
            <a:cxnLst/>
            <a:rect l="l" t="t" r="r" b="b"/>
            <a:pathLst>
              <a:path w="2336040" h="3024000">
                <a:moveTo>
                  <a:pt x="0" y="0"/>
                </a:moveTo>
                <a:lnTo>
                  <a:pt x="2336040" y="0"/>
                </a:lnTo>
                <a:lnTo>
                  <a:pt x="2336040" y="3024000"/>
                </a:lnTo>
                <a:lnTo>
                  <a:pt x="0" y="3024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2">
            <a:extLst>
              <a:ext uri="{FF2B5EF4-FFF2-40B4-BE49-F238E27FC236}">
                <a16:creationId xmlns:a16="http://schemas.microsoft.com/office/drawing/2014/main" id="{3A79CBE2-1E7E-47E2-927F-442A68FAD203}"/>
              </a:ext>
            </a:extLst>
          </p:cNvPr>
          <p:cNvSpPr/>
          <p:nvPr/>
        </p:nvSpPr>
        <p:spPr>
          <a:xfrm>
            <a:off x="0" y="2153725"/>
            <a:ext cx="6729414" cy="6072188"/>
          </a:xfrm>
          <a:custGeom>
            <a:avLst/>
            <a:gdLst/>
            <a:ahLst/>
            <a:cxnLst/>
            <a:rect l="l" t="t" r="r" b="b"/>
            <a:pathLst>
              <a:path w="9060674" h="6048000">
                <a:moveTo>
                  <a:pt x="0" y="0"/>
                </a:moveTo>
                <a:lnTo>
                  <a:pt x="9060674" y="0"/>
                </a:lnTo>
                <a:lnTo>
                  <a:pt x="9060674" y="6048000"/>
                </a:lnTo>
                <a:lnTo>
                  <a:pt x="0" y="6048000"/>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Khung">
            <a:extLst>
              <a:ext uri="{FF2B5EF4-FFF2-40B4-BE49-F238E27FC236}">
                <a16:creationId xmlns:a16="http://schemas.microsoft.com/office/drawing/2014/main" id="{3CBA5CC4-78A9-444A-B575-9744ECA278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062" t="14200" r="24063" b="15477"/>
          <a:stretch>
            <a:fillRect/>
          </a:stretch>
        </p:blipFill>
        <p:spPr>
          <a:xfrm>
            <a:off x="6729414" y="2552700"/>
            <a:ext cx="11253786" cy="5437853"/>
          </a:xfrm>
          <a:prstGeom prst="rect">
            <a:avLst/>
          </a:prstGeom>
        </p:spPr>
      </p:pic>
      <p:pic>
        <p:nvPicPr>
          <p:cNvPr id="3" name="Picture 2" descr="A black and orange text&#10;&#10;Description automatically generated">
            <a:extLst>
              <a:ext uri="{FF2B5EF4-FFF2-40B4-BE49-F238E27FC236}">
                <a16:creationId xmlns:a16="http://schemas.microsoft.com/office/drawing/2014/main" id="{8C36EC5C-0076-07DF-3750-0D4A0F02E9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5800" y="3467100"/>
            <a:ext cx="16131414" cy="3889585"/>
          </a:xfrm>
          <a:prstGeom prst="rect">
            <a:avLst/>
          </a:prstGeom>
        </p:spPr>
      </p:pic>
    </p:spTree>
    <p:extLst>
      <p:ext uri="{BB962C8B-B14F-4D97-AF65-F5344CB8AC3E}">
        <p14:creationId xmlns:p14="http://schemas.microsoft.com/office/powerpoint/2010/main" val="425463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Picture 9">
            <a:extLst>
              <a:ext uri="{FF2B5EF4-FFF2-40B4-BE49-F238E27FC236}">
                <a16:creationId xmlns:a16="http://schemas.microsoft.com/office/drawing/2014/main" id="{5D187D2D-BEE7-7BDB-130C-72C787B869DA}"/>
              </a:ext>
            </a:extLst>
          </p:cNvPr>
          <p:cNvPicPr>
            <a:picLocks noChangeAspect="1"/>
          </p:cNvPicPr>
          <p:nvPr/>
        </p:nvPicPr>
        <p:blipFill>
          <a:blip r:embed="rId3"/>
          <a:stretch>
            <a:fillRect/>
          </a:stretch>
        </p:blipFill>
        <p:spPr>
          <a:xfrm>
            <a:off x="838200" y="952500"/>
            <a:ext cx="1085435" cy="1031240"/>
          </a:xfrm>
          <a:prstGeom prst="rect">
            <a:avLst/>
          </a:prstGeom>
        </p:spPr>
      </p:pic>
      <p:sp>
        <p:nvSpPr>
          <p:cNvPr id="5" name="Hộp Văn bản 18">
            <a:extLst>
              <a:ext uri="{FF2B5EF4-FFF2-40B4-BE49-F238E27FC236}">
                <a16:creationId xmlns:a16="http://schemas.microsoft.com/office/drawing/2014/main" id="{6EEA91C4-DBD6-72F8-4221-1B55C5C9E2AF}"/>
              </a:ext>
            </a:extLst>
          </p:cNvPr>
          <p:cNvSpPr txBox="1"/>
          <p:nvPr/>
        </p:nvSpPr>
        <p:spPr>
          <a:xfrm>
            <a:off x="1828800" y="1028700"/>
            <a:ext cx="15285074" cy="3046988"/>
          </a:xfrm>
          <a:prstGeom prst="rect">
            <a:avLst/>
          </a:prstGeom>
          <a:noFill/>
        </p:spPr>
        <p:txBody>
          <a:bodyPr wrap="square">
            <a:spAutoFit/>
          </a:bodyPr>
          <a:lstStyle/>
          <a:p>
            <a:pPr algn="ctr"/>
            <a:r>
              <a:rPr lang="en-US" sz="4800" b="1" dirty="0">
                <a:latin typeface="Cambria" panose="02040503050406030204" pitchFamily="18" charset="0"/>
                <a:ea typeface="Cambria" panose="02040503050406030204" pitchFamily="18" charset="0"/>
              </a:rPr>
              <a:t>1. </a:t>
            </a:r>
            <a:r>
              <a:rPr lang="vi-VN" sz="4800" b="1" dirty="0">
                <a:latin typeface="Cambria" panose="02040503050406030204" pitchFamily="18" charset="0"/>
                <a:ea typeface="Cambria" panose="02040503050406030204" pitchFamily="18" charset="0"/>
              </a:rPr>
              <a:t>Mỗi từ in đậm trong hai dòng thơ dưới đây có được dùng với nghĩa gốc không? Vì sao?</a:t>
            </a:r>
          </a:p>
          <a:p>
            <a:pPr algn="ctr"/>
            <a:r>
              <a:rPr lang="vi-VN" sz="4800" b="1" dirty="0">
                <a:latin typeface="Cambria" panose="02040503050406030204" pitchFamily="18" charset="0"/>
                <a:ea typeface="Cambria" panose="02040503050406030204" pitchFamily="18" charset="0"/>
              </a:rPr>
              <a:t>Tay</a:t>
            </a:r>
            <a:r>
              <a:rPr lang="vi-VN" sz="4800" dirty="0">
                <a:latin typeface="Cambria" panose="02040503050406030204" pitchFamily="18" charset="0"/>
                <a:ea typeface="Cambria" panose="02040503050406030204" pitchFamily="18" charset="0"/>
              </a:rPr>
              <a:t> người như có phép tiên</a:t>
            </a:r>
          </a:p>
          <a:p>
            <a:pPr algn="ctr"/>
            <a:r>
              <a:rPr lang="vi-VN" sz="4800" dirty="0">
                <a:latin typeface="Cambria" panose="02040503050406030204" pitchFamily="18" charset="0"/>
                <a:ea typeface="Cambria" panose="02040503050406030204" pitchFamily="18" charset="0"/>
              </a:rPr>
              <a:t>Trên tre lá cũng </a:t>
            </a:r>
            <a:r>
              <a:rPr lang="vi-VN" sz="4800" b="1" dirty="0">
                <a:latin typeface="Cambria" panose="02040503050406030204" pitchFamily="18" charset="0"/>
                <a:ea typeface="Cambria" panose="02040503050406030204" pitchFamily="18" charset="0"/>
              </a:rPr>
              <a:t>dệt</a:t>
            </a:r>
            <a:r>
              <a:rPr lang="vi-VN" sz="4800" dirty="0">
                <a:latin typeface="Cambria" panose="02040503050406030204" pitchFamily="18" charset="0"/>
                <a:ea typeface="Cambria" panose="02040503050406030204" pitchFamily="18" charset="0"/>
              </a:rPr>
              <a:t> nghìn bài thơ.</a:t>
            </a:r>
          </a:p>
        </p:txBody>
      </p:sp>
      <p:sp>
        <p:nvSpPr>
          <p:cNvPr id="6" name="Rectangle: Rounded Corners 17">
            <a:extLst>
              <a:ext uri="{FF2B5EF4-FFF2-40B4-BE49-F238E27FC236}">
                <a16:creationId xmlns:a16="http://schemas.microsoft.com/office/drawing/2014/main" id="{57450CAA-E1F7-2D19-83D6-BA874A9E245D}"/>
              </a:ext>
            </a:extLst>
          </p:cNvPr>
          <p:cNvSpPr/>
          <p:nvPr/>
        </p:nvSpPr>
        <p:spPr>
          <a:xfrm>
            <a:off x="1295400" y="4381500"/>
            <a:ext cx="15773400" cy="5181600"/>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rgbClr val="FF0000"/>
                </a:solidFill>
                <a:latin typeface="Cambria" panose="02040503050406030204" pitchFamily="18" charset="0"/>
                <a:ea typeface="Cambria" panose="02040503050406030204" pitchFamily="18" charset="0"/>
                <a:cs typeface="Calibri" panose="020F0502020204030204" pitchFamily="34" charset="0"/>
              </a:rPr>
              <a:t>– Từ in đậm </a:t>
            </a:r>
            <a:r>
              <a:rPr lang="en-US" sz="40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tay</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000" dirty="0">
                <a:solidFill>
                  <a:srgbClr val="FF0000"/>
                </a:solidFill>
                <a:latin typeface="Cambria" panose="02040503050406030204" pitchFamily="18" charset="0"/>
                <a:ea typeface="Cambria" panose="02040503050406030204" pitchFamily="18" charset="0"/>
                <a:cs typeface="Calibri" panose="020F0502020204030204" pitchFamily="34" charset="0"/>
              </a:rPr>
              <a:t> được dùng với nghĩa gốc. Từ “tay” được dùng với nghĩa gốc, vì “tay người” chỉ bộ phận cơ thể người (nghĩa thứ nhất trong từ điển).</a:t>
            </a:r>
            <a:endParaRPr lang="en-US" sz="4000"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algn="just"/>
            <a:r>
              <a:rPr lang="vi-VN" sz="4000" dirty="0">
                <a:solidFill>
                  <a:srgbClr val="FF0000"/>
                </a:solidFill>
                <a:latin typeface="Cambria" panose="02040503050406030204" pitchFamily="18" charset="0"/>
                <a:ea typeface="Cambria" panose="02040503050406030204" pitchFamily="18" charset="0"/>
                <a:cs typeface="Calibri" panose="020F0502020204030204" pitchFamily="34" charset="0"/>
              </a:rPr>
              <a:t>– Từ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“dệt” </a:t>
            </a:r>
            <a:r>
              <a:rPr lang="vi-VN" sz="4000" dirty="0">
                <a:solidFill>
                  <a:srgbClr val="FF0000"/>
                </a:solidFill>
                <a:latin typeface="Cambria" panose="02040503050406030204" pitchFamily="18" charset="0"/>
                <a:ea typeface="Cambria" panose="02040503050406030204" pitchFamily="18" charset="0"/>
                <a:cs typeface="Calibri" panose="020F0502020204030204" pitchFamily="34" charset="0"/>
              </a:rPr>
              <a:t>không được dùng với nghĩa gốc, vì nghĩa gốc của từ “dệt” trong từ điển là “làm cho sợi kết vào nhau thành tấm theo những quy cách nhất định để tạo ra vải, chiếu,...”. Còn trong bài thơ, “dệt nghìn bài thơ” là cách chuyển nghĩa (từ dệt được dùng với nghĩa chuyển) để nói về sự sáng tạo, tài hoa của con người Việt Nam.</a:t>
            </a:r>
          </a:p>
        </p:txBody>
      </p:sp>
    </p:spTree>
    <p:extLst>
      <p:ext uri="{BB962C8B-B14F-4D97-AF65-F5344CB8AC3E}">
        <p14:creationId xmlns:p14="http://schemas.microsoft.com/office/powerpoint/2010/main" val="3961583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Picture 9">
            <a:extLst>
              <a:ext uri="{FF2B5EF4-FFF2-40B4-BE49-F238E27FC236}">
                <a16:creationId xmlns:a16="http://schemas.microsoft.com/office/drawing/2014/main" id="{5D187D2D-BEE7-7BDB-130C-72C787B869DA}"/>
              </a:ext>
            </a:extLst>
          </p:cNvPr>
          <p:cNvPicPr>
            <a:picLocks noChangeAspect="1"/>
          </p:cNvPicPr>
          <p:nvPr/>
        </p:nvPicPr>
        <p:blipFill>
          <a:blip r:embed="rId3"/>
          <a:stretch>
            <a:fillRect/>
          </a:stretch>
        </p:blipFill>
        <p:spPr>
          <a:xfrm>
            <a:off x="838200" y="952500"/>
            <a:ext cx="1085435" cy="1031240"/>
          </a:xfrm>
          <a:prstGeom prst="rect">
            <a:avLst/>
          </a:prstGeom>
        </p:spPr>
      </p:pic>
      <p:sp>
        <p:nvSpPr>
          <p:cNvPr id="5" name="Hộp Văn bản 18">
            <a:extLst>
              <a:ext uri="{FF2B5EF4-FFF2-40B4-BE49-F238E27FC236}">
                <a16:creationId xmlns:a16="http://schemas.microsoft.com/office/drawing/2014/main" id="{6EEA91C4-DBD6-72F8-4221-1B55C5C9E2AF}"/>
              </a:ext>
            </a:extLst>
          </p:cNvPr>
          <p:cNvSpPr txBox="1"/>
          <p:nvPr/>
        </p:nvSpPr>
        <p:spPr>
          <a:xfrm>
            <a:off x="1828800" y="1028700"/>
            <a:ext cx="15285074" cy="1938992"/>
          </a:xfrm>
          <a:prstGeom prst="rect">
            <a:avLst/>
          </a:prstGeom>
          <a:noFill/>
        </p:spPr>
        <p:txBody>
          <a:bodyPr wrap="square">
            <a:spAutoFit/>
          </a:bodyPr>
          <a:lstStyle/>
          <a:p>
            <a:pPr lvl="0" algn="ctr"/>
            <a:r>
              <a:rPr lang="en-US" sz="6000" b="1" dirty="0">
                <a:solidFill>
                  <a:prstClr val="black"/>
                </a:solidFill>
                <a:latin typeface="Cambria" panose="02040503050406030204" pitchFamily="18" charset="0"/>
                <a:ea typeface="Cambria" panose="02040503050406030204" pitchFamily="18" charset="0"/>
              </a:rPr>
              <a:t>2. </a:t>
            </a:r>
            <a:r>
              <a:rPr lang="vi-VN" sz="6000" b="1" dirty="0">
                <a:solidFill>
                  <a:prstClr val="black"/>
                </a:solidFill>
                <a:latin typeface="Cambria" panose="02040503050406030204" pitchFamily="18" charset="0"/>
                <a:ea typeface="Cambria" panose="02040503050406030204" pitchFamily="18" charset="0"/>
              </a:rPr>
              <a:t>Tìm các từ đồng nghĩa với mỗi từ thân yêu, vất vả trong bài thơ.</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Rectangle: Rounded Corners 17">
            <a:extLst>
              <a:ext uri="{FF2B5EF4-FFF2-40B4-BE49-F238E27FC236}">
                <a16:creationId xmlns:a16="http://schemas.microsoft.com/office/drawing/2014/main" id="{57450CAA-E1F7-2D19-83D6-BA874A9E245D}"/>
              </a:ext>
            </a:extLst>
          </p:cNvPr>
          <p:cNvSpPr/>
          <p:nvPr/>
        </p:nvSpPr>
        <p:spPr>
          <a:xfrm>
            <a:off x="1295400" y="4381500"/>
            <a:ext cx="15773400" cy="2743200"/>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5400" dirty="0">
                <a:solidFill>
                  <a:srgbClr val="FF0000"/>
                </a:solidFill>
                <a:latin typeface="Cambria" panose="02040503050406030204" pitchFamily="18" charset="0"/>
                <a:ea typeface="Cambria" panose="02040503050406030204" pitchFamily="18" charset="0"/>
                <a:cs typeface="Calibri" panose="020F0502020204030204" pitchFamily="34" charset="0"/>
              </a:rPr>
              <a:t>- T</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hân yêu: thân thương, thương yêu, yêu thương,...</a:t>
            </a:r>
            <a:endParaRPr lang="en-US" sz="5400"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lvl="0" algn="just"/>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5400" dirty="0">
                <a:solidFill>
                  <a:srgbClr val="FF0000"/>
                </a:solidFill>
                <a:latin typeface="Cambria" panose="02040503050406030204" pitchFamily="18" charset="0"/>
                <a:ea typeface="Cambria" panose="02040503050406030204" pitchFamily="18" charset="0"/>
                <a:cs typeface="Calibri" panose="020F0502020204030204" pitchFamily="34" charset="0"/>
              </a:rPr>
              <a:t>V</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ất vả: khó nhọc, nhọc nhằn,... </a:t>
            </a:r>
            <a:endPar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1812272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Picture 9">
            <a:extLst>
              <a:ext uri="{FF2B5EF4-FFF2-40B4-BE49-F238E27FC236}">
                <a16:creationId xmlns:a16="http://schemas.microsoft.com/office/drawing/2014/main" id="{5D187D2D-BEE7-7BDB-130C-72C787B869DA}"/>
              </a:ext>
            </a:extLst>
          </p:cNvPr>
          <p:cNvPicPr>
            <a:picLocks noChangeAspect="1"/>
          </p:cNvPicPr>
          <p:nvPr/>
        </p:nvPicPr>
        <p:blipFill>
          <a:blip r:embed="rId3"/>
          <a:stretch>
            <a:fillRect/>
          </a:stretch>
        </p:blipFill>
        <p:spPr>
          <a:xfrm>
            <a:off x="838200" y="952500"/>
            <a:ext cx="1085435" cy="1031240"/>
          </a:xfrm>
          <a:prstGeom prst="rect">
            <a:avLst/>
          </a:prstGeom>
        </p:spPr>
      </p:pic>
      <p:sp>
        <p:nvSpPr>
          <p:cNvPr id="5" name="Hộp Văn bản 18">
            <a:extLst>
              <a:ext uri="{FF2B5EF4-FFF2-40B4-BE49-F238E27FC236}">
                <a16:creationId xmlns:a16="http://schemas.microsoft.com/office/drawing/2014/main" id="{6EEA91C4-DBD6-72F8-4221-1B55C5C9E2AF}"/>
              </a:ext>
            </a:extLst>
          </p:cNvPr>
          <p:cNvSpPr txBox="1"/>
          <p:nvPr/>
        </p:nvSpPr>
        <p:spPr>
          <a:xfrm>
            <a:off x="1828800" y="1028700"/>
            <a:ext cx="15285074" cy="1015663"/>
          </a:xfrm>
          <a:prstGeom prst="rect">
            <a:avLst/>
          </a:prstGeom>
          <a:noFill/>
        </p:spPr>
        <p:txBody>
          <a:bodyPr wrap="square">
            <a:spAutoFit/>
          </a:bodyPr>
          <a:lstStyle/>
          <a:p>
            <a:pPr lvl="0" algn="ctr"/>
            <a:r>
              <a:rPr lang="en-US" sz="6000" b="1" dirty="0">
                <a:solidFill>
                  <a:prstClr val="black"/>
                </a:solidFill>
                <a:latin typeface="Cambria" panose="02040503050406030204" pitchFamily="18" charset="0"/>
                <a:ea typeface="Cambria" panose="02040503050406030204" pitchFamily="18" charset="0"/>
              </a:rPr>
              <a:t>3. </a:t>
            </a:r>
            <a:r>
              <a:rPr lang="vi-VN" sz="6000" b="1" dirty="0">
                <a:solidFill>
                  <a:prstClr val="black"/>
                </a:solidFill>
                <a:latin typeface="Cambria" panose="02040503050406030204" pitchFamily="18" charset="0"/>
                <a:ea typeface="Cambria" panose="02040503050406030204" pitchFamily="18" charset="0"/>
              </a:rPr>
              <a:t>Đặt câu với 1 – 2 từ tìm được ở bài tập 2.</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Rectangle: Rounded Corners 17">
            <a:extLst>
              <a:ext uri="{FF2B5EF4-FFF2-40B4-BE49-F238E27FC236}">
                <a16:creationId xmlns:a16="http://schemas.microsoft.com/office/drawing/2014/main" id="{57450CAA-E1F7-2D19-83D6-BA874A9E245D}"/>
              </a:ext>
            </a:extLst>
          </p:cNvPr>
          <p:cNvSpPr/>
          <p:nvPr/>
        </p:nvSpPr>
        <p:spPr>
          <a:xfrm>
            <a:off x="1295400" y="3543300"/>
            <a:ext cx="15773400" cy="4953000"/>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 Đôi bàn tay ông nội chai sần, ghi dấu những </a:t>
            </a:r>
            <a:r>
              <a:rPr lang="vi-VN" sz="5400" b="1" dirty="0">
                <a:solidFill>
                  <a:srgbClr val="FF0000"/>
                </a:solidFill>
                <a:latin typeface="Cambria" panose="02040503050406030204" pitchFamily="18" charset="0"/>
                <a:ea typeface="Cambria" panose="02040503050406030204" pitchFamily="18" charset="0"/>
                <a:cs typeface="Calibri" panose="020F0502020204030204" pitchFamily="34" charset="0"/>
              </a:rPr>
              <a:t>nhọc nhằn</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 của một thời tuổi trẻ .</a:t>
            </a:r>
            <a:endParaRPr lang="en-US" sz="5400"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lvl="0" algn="just"/>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 Áp đôi bàn tay của ông nội vào má, dù ram ráp, khô cứng chứ chẳng mềm mại, nhẹ nhàng, nhưng em thấy vô cùng ấm áp, </a:t>
            </a:r>
            <a:r>
              <a:rPr lang="vi-VN" sz="5400" b="1" dirty="0">
                <a:solidFill>
                  <a:srgbClr val="FF0000"/>
                </a:solidFill>
                <a:latin typeface="Cambria" panose="02040503050406030204" pitchFamily="18" charset="0"/>
                <a:ea typeface="Cambria" panose="02040503050406030204" pitchFamily="18" charset="0"/>
                <a:cs typeface="Calibri" panose="020F0502020204030204" pitchFamily="34" charset="0"/>
              </a:rPr>
              <a:t>thân thương</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 </a:t>
            </a:r>
            <a:endPar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962654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810F59-CFB2-2526-AA21-E30BCF6FDF7D}"/>
              </a:ext>
            </a:extLst>
          </p:cNvPr>
          <p:cNvPicPr>
            <a:picLocks noChangeAspect="1"/>
          </p:cNvPicPr>
          <p:nvPr/>
        </p:nvPicPr>
        <p:blipFill>
          <a:blip r:embed="rId2"/>
          <a:stretch>
            <a:fillRect/>
          </a:stretch>
        </p:blipFill>
        <p:spPr>
          <a:xfrm>
            <a:off x="-17585" y="2476500"/>
            <a:ext cx="13339204" cy="4834547"/>
          </a:xfrm>
          <a:prstGeom prst="rect">
            <a:avLst/>
          </a:prstGeom>
        </p:spPr>
      </p:pic>
    </p:spTree>
    <p:extLst>
      <p:ext uri="{BB962C8B-B14F-4D97-AF65-F5344CB8AC3E}">
        <p14:creationId xmlns:p14="http://schemas.microsoft.com/office/powerpoint/2010/main" val="32193878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sp>
        <p:nvSpPr>
          <p:cNvPr id="20" name="Freeform 3">
            <a:extLst>
              <a:ext uri="{FF2B5EF4-FFF2-40B4-BE49-F238E27FC236}">
                <a16:creationId xmlns:a16="http://schemas.microsoft.com/office/drawing/2014/main" id="{64C52943-CB02-75A0-E45F-B2D5F703415A}"/>
              </a:ext>
            </a:extLst>
          </p:cNvPr>
          <p:cNvSpPr/>
          <p:nvPr/>
        </p:nvSpPr>
        <p:spPr>
          <a:xfrm>
            <a:off x="4141160" y="683144"/>
            <a:ext cx="12436516" cy="8575156"/>
          </a:xfrm>
          <a:custGeom>
            <a:avLst/>
            <a:gdLst/>
            <a:ahLst/>
            <a:cxnLst/>
            <a:rect l="l" t="t" r="r" b="b"/>
            <a:pathLst>
              <a:path w="5920535" h="4277586">
                <a:moveTo>
                  <a:pt x="0" y="0"/>
                </a:moveTo>
                <a:lnTo>
                  <a:pt x="5920535" y="0"/>
                </a:lnTo>
                <a:lnTo>
                  <a:pt x="5920535" y="4277586"/>
                </a:lnTo>
                <a:lnTo>
                  <a:pt x="0" y="4277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2" name="Freeform 2"/>
          <p:cNvSpPr/>
          <p:nvPr/>
        </p:nvSpPr>
        <p:spPr>
          <a:xfrm flipH="1">
            <a:off x="3577662" y="8865126"/>
            <a:ext cx="18839537" cy="3082833"/>
          </a:xfrm>
          <a:custGeom>
            <a:avLst/>
            <a:gdLst/>
            <a:ahLst/>
            <a:cxnLst/>
            <a:rect l="l" t="t" r="r" b="b"/>
            <a:pathLst>
              <a:path w="18839537" h="3082833">
                <a:moveTo>
                  <a:pt x="18839537" y="0"/>
                </a:moveTo>
                <a:lnTo>
                  <a:pt x="0" y="0"/>
                </a:lnTo>
                <a:lnTo>
                  <a:pt x="0" y="3082834"/>
                </a:lnTo>
                <a:lnTo>
                  <a:pt x="18839537" y="3082834"/>
                </a:lnTo>
                <a:lnTo>
                  <a:pt x="1883953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8278457" y="5731299"/>
            <a:ext cx="11063682" cy="5352056"/>
          </a:xfrm>
          <a:custGeom>
            <a:avLst/>
            <a:gdLst/>
            <a:ahLst/>
            <a:cxnLst/>
            <a:rect l="l" t="t" r="r" b="b"/>
            <a:pathLst>
              <a:path w="11063682" h="5352056">
                <a:moveTo>
                  <a:pt x="0" y="0"/>
                </a:moveTo>
                <a:lnTo>
                  <a:pt x="11063682" y="0"/>
                </a:lnTo>
                <a:lnTo>
                  <a:pt x="11063682" y="5352056"/>
                </a:lnTo>
                <a:lnTo>
                  <a:pt x="0" y="5352056"/>
                </a:lnTo>
                <a:lnTo>
                  <a:pt x="0" y="0"/>
                </a:lnTo>
                <a:close/>
              </a:path>
            </a:pathLst>
          </a:custGeom>
          <a:blipFill>
            <a:blip r:embed="rId6"/>
            <a:stretch>
              <a:fillRect/>
            </a:stretch>
          </a:blipFill>
        </p:spPr>
        <p:txBody>
          <a:bodyPr/>
          <a:lstStyle/>
          <a:p>
            <a:endParaRPr lang="en-US"/>
          </a:p>
        </p:txBody>
      </p:sp>
      <p:sp>
        <p:nvSpPr>
          <p:cNvPr id="4" name="Freeform 4"/>
          <p:cNvSpPr/>
          <p:nvPr/>
        </p:nvSpPr>
        <p:spPr>
          <a:xfrm rot="950163">
            <a:off x="-969504" y="9449494"/>
            <a:ext cx="12602239" cy="3686155"/>
          </a:xfrm>
          <a:custGeom>
            <a:avLst/>
            <a:gdLst/>
            <a:ahLst/>
            <a:cxnLst/>
            <a:rect l="l" t="t" r="r" b="b"/>
            <a:pathLst>
              <a:path w="12602239" h="3686155">
                <a:moveTo>
                  <a:pt x="0" y="0"/>
                </a:moveTo>
                <a:lnTo>
                  <a:pt x="12602239" y="0"/>
                </a:lnTo>
                <a:lnTo>
                  <a:pt x="12602239" y="3686155"/>
                </a:lnTo>
                <a:lnTo>
                  <a:pt x="0" y="3686155"/>
                </a:lnTo>
                <a:lnTo>
                  <a:pt x="0" y="0"/>
                </a:lnTo>
                <a:close/>
              </a:path>
            </a:pathLst>
          </a:custGeom>
          <a:blipFill>
            <a:blip r:embed="rId7"/>
            <a:stretch>
              <a:fillRect/>
            </a:stretch>
          </a:blipFill>
        </p:spPr>
        <p:txBody>
          <a:bodyPr/>
          <a:lstStyle/>
          <a:p>
            <a:endParaRPr lang="en-US"/>
          </a:p>
        </p:txBody>
      </p:sp>
      <p:sp>
        <p:nvSpPr>
          <p:cNvPr id="5" name="Freeform 5"/>
          <p:cNvSpPr/>
          <p:nvPr/>
        </p:nvSpPr>
        <p:spPr>
          <a:xfrm>
            <a:off x="4546615" y="8548025"/>
            <a:ext cx="2245930" cy="1420550"/>
          </a:xfrm>
          <a:custGeom>
            <a:avLst/>
            <a:gdLst/>
            <a:ahLst/>
            <a:cxnLst/>
            <a:rect l="l" t="t" r="r" b="b"/>
            <a:pathLst>
              <a:path w="2245930" h="1420550">
                <a:moveTo>
                  <a:pt x="0" y="0"/>
                </a:moveTo>
                <a:lnTo>
                  <a:pt x="2245929" y="0"/>
                </a:lnTo>
                <a:lnTo>
                  <a:pt x="2245929" y="1420550"/>
                </a:lnTo>
                <a:lnTo>
                  <a:pt x="0" y="14205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506606" y="1028700"/>
            <a:ext cx="6460236" cy="8229600"/>
          </a:xfrm>
          <a:custGeom>
            <a:avLst/>
            <a:gdLst/>
            <a:ahLst/>
            <a:cxnLst/>
            <a:rect l="l" t="t" r="r" b="b"/>
            <a:pathLst>
              <a:path w="6460236" h="8229600">
                <a:moveTo>
                  <a:pt x="0" y="0"/>
                </a:moveTo>
                <a:lnTo>
                  <a:pt x="6460236" y="0"/>
                </a:lnTo>
                <a:lnTo>
                  <a:pt x="6460236" y="8229600"/>
                </a:lnTo>
                <a:lnTo>
                  <a:pt x="0" y="8229600"/>
                </a:lnTo>
                <a:lnTo>
                  <a:pt x="0" y="0"/>
                </a:lnTo>
                <a:close/>
              </a:path>
            </a:pathLst>
          </a:custGeom>
          <a:blipFill>
            <a:blip r:embed="rId10"/>
            <a:stretch>
              <a:fillRect/>
            </a:stretch>
          </a:blipFill>
        </p:spPr>
        <p:txBody>
          <a:bodyPr/>
          <a:lstStyle/>
          <a:p>
            <a:endParaRPr lang="en-US"/>
          </a:p>
        </p:txBody>
      </p:sp>
      <p:sp>
        <p:nvSpPr>
          <p:cNvPr id="7" name="Freeform 7"/>
          <p:cNvSpPr/>
          <p:nvPr/>
        </p:nvSpPr>
        <p:spPr>
          <a:xfrm>
            <a:off x="978943" y="7419074"/>
            <a:ext cx="1839226" cy="1839226"/>
          </a:xfrm>
          <a:custGeom>
            <a:avLst/>
            <a:gdLst/>
            <a:ahLst/>
            <a:cxnLst/>
            <a:rect l="l" t="t" r="r" b="b"/>
            <a:pathLst>
              <a:path w="1839226" h="1839226">
                <a:moveTo>
                  <a:pt x="0" y="0"/>
                </a:moveTo>
                <a:lnTo>
                  <a:pt x="1839226" y="0"/>
                </a:lnTo>
                <a:lnTo>
                  <a:pt x="1839226" y="1839226"/>
                </a:lnTo>
                <a:lnTo>
                  <a:pt x="0" y="183922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rot="676887">
            <a:off x="-311929" y="4690232"/>
            <a:ext cx="3812177" cy="4856277"/>
          </a:xfrm>
          <a:custGeom>
            <a:avLst/>
            <a:gdLst/>
            <a:ahLst/>
            <a:cxnLst/>
            <a:rect l="l" t="t" r="r" b="b"/>
            <a:pathLst>
              <a:path w="3812177" h="4856277">
                <a:moveTo>
                  <a:pt x="0" y="0"/>
                </a:moveTo>
                <a:lnTo>
                  <a:pt x="3812177" y="0"/>
                </a:lnTo>
                <a:lnTo>
                  <a:pt x="3812177" y="4856277"/>
                </a:lnTo>
                <a:lnTo>
                  <a:pt x="0" y="4856277"/>
                </a:lnTo>
                <a:lnTo>
                  <a:pt x="0" y="0"/>
                </a:lnTo>
                <a:close/>
              </a:path>
            </a:pathLst>
          </a:custGeom>
          <a:blipFill>
            <a:blip r:embed="rId10"/>
            <a:stretch>
              <a:fillRect/>
            </a:stretch>
          </a:blipFill>
        </p:spPr>
        <p:txBody>
          <a:bodyPr/>
          <a:lstStyle/>
          <a:p>
            <a:endParaRPr lang="en-US"/>
          </a:p>
        </p:txBody>
      </p:sp>
      <p:grpSp>
        <p:nvGrpSpPr>
          <p:cNvPr id="12" name="Group 12"/>
          <p:cNvGrpSpPr/>
          <p:nvPr/>
        </p:nvGrpSpPr>
        <p:grpSpPr>
          <a:xfrm>
            <a:off x="13174027" y="1984058"/>
            <a:ext cx="390525" cy="228600"/>
            <a:chOff x="0" y="0"/>
            <a:chExt cx="520700" cy="304800"/>
          </a:xfrm>
        </p:grpSpPr>
        <p:sp>
          <p:nvSpPr>
            <p:cNvPr id="13" name="Freeform 13"/>
            <p:cNvSpPr/>
            <p:nvPr/>
          </p:nvSpPr>
          <p:spPr>
            <a:xfrm>
              <a:off x="45720" y="46990"/>
              <a:ext cx="427990" cy="205740"/>
            </a:xfrm>
            <a:custGeom>
              <a:avLst/>
              <a:gdLst/>
              <a:ahLst/>
              <a:cxnLst/>
              <a:rect l="l" t="t" r="r" b="b"/>
              <a:pathLst>
                <a:path w="427990" h="205740">
                  <a:moveTo>
                    <a:pt x="335280" y="205740"/>
                  </a:moveTo>
                  <a:cubicBezTo>
                    <a:pt x="24130" y="137160"/>
                    <a:pt x="16510" y="125730"/>
                    <a:pt x="10160" y="111760"/>
                  </a:cubicBezTo>
                  <a:cubicBezTo>
                    <a:pt x="3810" y="97790"/>
                    <a:pt x="0" y="78740"/>
                    <a:pt x="5080" y="62230"/>
                  </a:cubicBezTo>
                  <a:cubicBezTo>
                    <a:pt x="11430" y="43180"/>
                    <a:pt x="34290" y="16510"/>
                    <a:pt x="52070" y="7620"/>
                  </a:cubicBezTo>
                  <a:cubicBezTo>
                    <a:pt x="67310" y="0"/>
                    <a:pt x="86360" y="1270"/>
                    <a:pt x="101600" y="5080"/>
                  </a:cubicBezTo>
                  <a:cubicBezTo>
                    <a:pt x="116840" y="8890"/>
                    <a:pt x="133350" y="20320"/>
                    <a:pt x="142240" y="33020"/>
                  </a:cubicBezTo>
                  <a:cubicBezTo>
                    <a:pt x="152400" y="45720"/>
                    <a:pt x="158750" y="64770"/>
                    <a:pt x="157480" y="80010"/>
                  </a:cubicBezTo>
                  <a:cubicBezTo>
                    <a:pt x="157480" y="95250"/>
                    <a:pt x="153670" y="114300"/>
                    <a:pt x="142240" y="127000"/>
                  </a:cubicBezTo>
                  <a:cubicBezTo>
                    <a:pt x="128270" y="142240"/>
                    <a:pt x="96520" y="156210"/>
                    <a:pt x="76200" y="157480"/>
                  </a:cubicBezTo>
                  <a:cubicBezTo>
                    <a:pt x="59690" y="157480"/>
                    <a:pt x="41910" y="148590"/>
                    <a:pt x="30480" y="138430"/>
                  </a:cubicBezTo>
                  <a:cubicBezTo>
                    <a:pt x="17780" y="128270"/>
                    <a:pt x="7620" y="111760"/>
                    <a:pt x="5080" y="96520"/>
                  </a:cubicBezTo>
                  <a:cubicBezTo>
                    <a:pt x="1270" y="81280"/>
                    <a:pt x="3810" y="60960"/>
                    <a:pt x="10160" y="46990"/>
                  </a:cubicBezTo>
                  <a:cubicBezTo>
                    <a:pt x="16510" y="33020"/>
                    <a:pt x="30480" y="17780"/>
                    <a:pt x="44450" y="11430"/>
                  </a:cubicBezTo>
                  <a:cubicBezTo>
                    <a:pt x="58420" y="3810"/>
                    <a:pt x="71120" y="2540"/>
                    <a:pt x="93980" y="3810"/>
                  </a:cubicBezTo>
                  <a:cubicBezTo>
                    <a:pt x="147320" y="3810"/>
                    <a:pt x="309880" y="29210"/>
                    <a:pt x="364490" y="53340"/>
                  </a:cubicBezTo>
                  <a:cubicBezTo>
                    <a:pt x="392430" y="66040"/>
                    <a:pt x="411480" y="80010"/>
                    <a:pt x="420370" y="97790"/>
                  </a:cubicBezTo>
                  <a:cubicBezTo>
                    <a:pt x="427990" y="114300"/>
                    <a:pt x="427990" y="137160"/>
                    <a:pt x="422910" y="152400"/>
                  </a:cubicBezTo>
                  <a:cubicBezTo>
                    <a:pt x="417830" y="168910"/>
                    <a:pt x="403860" y="186690"/>
                    <a:pt x="389890" y="195580"/>
                  </a:cubicBezTo>
                  <a:cubicBezTo>
                    <a:pt x="374650" y="204470"/>
                    <a:pt x="335280" y="205740"/>
                    <a:pt x="335280" y="205740"/>
                  </a:cubicBezTo>
                </a:path>
              </a:pathLst>
            </a:custGeom>
            <a:solidFill>
              <a:srgbClr val="ED4932"/>
            </a:solidFill>
            <a:ln cap="sq">
              <a:noFill/>
              <a:prstDash val="solid"/>
              <a:miter/>
            </a:ln>
          </p:spPr>
          <p:txBody>
            <a:bodyPr/>
            <a:lstStyle/>
            <a:p>
              <a:endParaRPr lang="en-US"/>
            </a:p>
          </p:txBody>
        </p:sp>
      </p:grpSp>
      <p:grpSp>
        <p:nvGrpSpPr>
          <p:cNvPr id="14" name="Group 14"/>
          <p:cNvGrpSpPr/>
          <p:nvPr/>
        </p:nvGrpSpPr>
        <p:grpSpPr>
          <a:xfrm>
            <a:off x="13676948" y="1593532"/>
            <a:ext cx="264795" cy="394335"/>
            <a:chOff x="0" y="0"/>
            <a:chExt cx="353060" cy="525780"/>
          </a:xfrm>
        </p:grpSpPr>
        <p:sp>
          <p:nvSpPr>
            <p:cNvPr id="15" name="Freeform 15"/>
            <p:cNvSpPr/>
            <p:nvPr/>
          </p:nvSpPr>
          <p:spPr>
            <a:xfrm>
              <a:off x="45720" y="49530"/>
              <a:ext cx="264160" cy="429260"/>
            </a:xfrm>
            <a:custGeom>
              <a:avLst/>
              <a:gdLst/>
              <a:ahLst/>
              <a:cxnLst/>
              <a:rect l="l" t="t" r="r" b="b"/>
              <a:pathLst>
                <a:path w="264160" h="429260">
                  <a:moveTo>
                    <a:pt x="5080" y="325120"/>
                  </a:moveTo>
                  <a:cubicBezTo>
                    <a:pt x="91440" y="83820"/>
                    <a:pt x="105410" y="39370"/>
                    <a:pt x="127000" y="20320"/>
                  </a:cubicBezTo>
                  <a:cubicBezTo>
                    <a:pt x="140970" y="7620"/>
                    <a:pt x="157480" y="2540"/>
                    <a:pt x="172720" y="1270"/>
                  </a:cubicBezTo>
                  <a:cubicBezTo>
                    <a:pt x="189230" y="0"/>
                    <a:pt x="208280" y="5080"/>
                    <a:pt x="220980" y="13970"/>
                  </a:cubicBezTo>
                  <a:cubicBezTo>
                    <a:pt x="233680" y="22860"/>
                    <a:pt x="246380" y="38100"/>
                    <a:pt x="251460" y="53340"/>
                  </a:cubicBezTo>
                  <a:cubicBezTo>
                    <a:pt x="256540" y="68580"/>
                    <a:pt x="256540" y="88900"/>
                    <a:pt x="252730" y="102870"/>
                  </a:cubicBezTo>
                  <a:cubicBezTo>
                    <a:pt x="247650" y="118110"/>
                    <a:pt x="237490" y="134620"/>
                    <a:pt x="222250" y="143510"/>
                  </a:cubicBezTo>
                  <a:cubicBezTo>
                    <a:pt x="204470" y="153670"/>
                    <a:pt x="170180" y="160020"/>
                    <a:pt x="149860" y="152400"/>
                  </a:cubicBezTo>
                  <a:cubicBezTo>
                    <a:pt x="129540" y="144780"/>
                    <a:pt x="106680" y="118110"/>
                    <a:pt x="101600" y="96520"/>
                  </a:cubicBezTo>
                  <a:cubicBezTo>
                    <a:pt x="97790" y="76200"/>
                    <a:pt x="107950" y="41910"/>
                    <a:pt x="120650" y="26670"/>
                  </a:cubicBezTo>
                  <a:cubicBezTo>
                    <a:pt x="130810" y="12700"/>
                    <a:pt x="148590" y="5080"/>
                    <a:pt x="165100" y="2540"/>
                  </a:cubicBezTo>
                  <a:cubicBezTo>
                    <a:pt x="180340" y="0"/>
                    <a:pt x="199390" y="1270"/>
                    <a:pt x="213360" y="10160"/>
                  </a:cubicBezTo>
                  <a:cubicBezTo>
                    <a:pt x="231140" y="20320"/>
                    <a:pt x="251460" y="40640"/>
                    <a:pt x="255270" y="69850"/>
                  </a:cubicBezTo>
                  <a:cubicBezTo>
                    <a:pt x="264160" y="130810"/>
                    <a:pt x="181610" y="317500"/>
                    <a:pt x="152400" y="372110"/>
                  </a:cubicBezTo>
                  <a:cubicBezTo>
                    <a:pt x="139700" y="393700"/>
                    <a:pt x="133350" y="406400"/>
                    <a:pt x="118110" y="414020"/>
                  </a:cubicBezTo>
                  <a:cubicBezTo>
                    <a:pt x="104140" y="422910"/>
                    <a:pt x="81280" y="429260"/>
                    <a:pt x="64770" y="424180"/>
                  </a:cubicBezTo>
                  <a:cubicBezTo>
                    <a:pt x="44450" y="419100"/>
                    <a:pt x="17780" y="398780"/>
                    <a:pt x="7620" y="379730"/>
                  </a:cubicBezTo>
                  <a:cubicBezTo>
                    <a:pt x="0" y="364490"/>
                    <a:pt x="5080" y="325120"/>
                    <a:pt x="5080" y="325120"/>
                  </a:cubicBezTo>
                </a:path>
              </a:pathLst>
            </a:custGeom>
            <a:solidFill>
              <a:srgbClr val="ED4932"/>
            </a:solidFill>
            <a:ln cap="sq">
              <a:noFill/>
              <a:prstDash val="solid"/>
              <a:miter/>
            </a:ln>
          </p:spPr>
          <p:txBody>
            <a:bodyPr/>
            <a:lstStyle/>
            <a:p>
              <a:endParaRPr lang="en-US"/>
            </a:p>
          </p:txBody>
        </p:sp>
      </p:grpSp>
      <p:sp>
        <p:nvSpPr>
          <p:cNvPr id="19" name="TextBox 18">
            <a:extLst>
              <a:ext uri="{FF2B5EF4-FFF2-40B4-BE49-F238E27FC236}">
                <a16:creationId xmlns:a16="http://schemas.microsoft.com/office/drawing/2014/main" id="{59705D17-F793-59D3-1880-1A72F7043ECE}"/>
              </a:ext>
            </a:extLst>
          </p:cNvPr>
          <p:cNvSpPr txBox="1"/>
          <p:nvPr/>
        </p:nvSpPr>
        <p:spPr>
          <a:xfrm>
            <a:off x="5669580" y="2409388"/>
            <a:ext cx="9265620" cy="2862322"/>
          </a:xfrm>
          <a:prstGeom prst="rect">
            <a:avLst/>
          </a:prstGeom>
          <a:noFill/>
        </p:spPr>
        <p:txBody>
          <a:bodyPr wrap="square">
            <a:spAutoFit/>
          </a:bodyPr>
          <a:lstStyle/>
          <a:p>
            <a:pPr algn="ctr"/>
            <a:r>
              <a:rPr lang="en-US" sz="6000" dirty="0" err="1">
                <a:solidFill>
                  <a:srgbClr val="000000"/>
                </a:solidFill>
                <a:latin typeface="Cambria" panose="02040503050406030204" pitchFamily="18" charset="0"/>
                <a:ea typeface="Cambria" panose="02040503050406030204" pitchFamily="18" charset="0"/>
                <a:cs typeface="Open Sans" panose="020B0606030504020204" pitchFamily="34" charset="0"/>
              </a:rPr>
              <a:t>Nêu</a:t>
            </a:r>
            <a:r>
              <a:rPr lang="en-US" sz="60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suy</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nghĩ</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cá</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nhân</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và</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nêu</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cảm</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xúc</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của</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mình</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sau</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khi</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học</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xong</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bài</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latin typeface="Cambria" panose="02040503050406030204" pitchFamily="18" charset="0"/>
                <a:ea typeface="Cambria" panose="02040503050406030204" pitchFamily="18" charset="0"/>
                <a:cs typeface="Open Sans" panose="020B0606030504020204" pitchFamily="34" charset="0"/>
              </a:rPr>
              <a:t>thơ</a:t>
            </a:r>
            <a:endParaRPr lang="en-US" sz="6000" dirty="0">
              <a:latin typeface="Cambria" panose="02040503050406030204" pitchFamily="18" charset="0"/>
              <a:ea typeface="Cambria" panose="02040503050406030204" pitchFamily="18" charset="0"/>
              <a:cs typeface="Open Sans" panose="020B0606030504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sp>
        <p:nvSpPr>
          <p:cNvPr id="20" name="Freeform 3">
            <a:extLst>
              <a:ext uri="{FF2B5EF4-FFF2-40B4-BE49-F238E27FC236}">
                <a16:creationId xmlns:a16="http://schemas.microsoft.com/office/drawing/2014/main" id="{64C52943-CB02-75A0-E45F-B2D5F703415A}"/>
              </a:ext>
            </a:extLst>
          </p:cNvPr>
          <p:cNvSpPr/>
          <p:nvPr/>
        </p:nvSpPr>
        <p:spPr>
          <a:xfrm>
            <a:off x="4141160" y="683144"/>
            <a:ext cx="12436516" cy="8575156"/>
          </a:xfrm>
          <a:custGeom>
            <a:avLst/>
            <a:gdLst/>
            <a:ahLst/>
            <a:cxnLst/>
            <a:rect l="l" t="t" r="r" b="b"/>
            <a:pathLst>
              <a:path w="5920535" h="4277586">
                <a:moveTo>
                  <a:pt x="0" y="0"/>
                </a:moveTo>
                <a:lnTo>
                  <a:pt x="5920535" y="0"/>
                </a:lnTo>
                <a:lnTo>
                  <a:pt x="5920535" y="4277586"/>
                </a:lnTo>
                <a:lnTo>
                  <a:pt x="0" y="4277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Freeform 2"/>
          <p:cNvSpPr/>
          <p:nvPr/>
        </p:nvSpPr>
        <p:spPr>
          <a:xfrm flipH="1">
            <a:off x="3577662" y="8865126"/>
            <a:ext cx="18839537" cy="3082833"/>
          </a:xfrm>
          <a:custGeom>
            <a:avLst/>
            <a:gdLst/>
            <a:ahLst/>
            <a:cxnLst/>
            <a:rect l="l" t="t" r="r" b="b"/>
            <a:pathLst>
              <a:path w="18839537" h="3082833">
                <a:moveTo>
                  <a:pt x="18839537" y="0"/>
                </a:moveTo>
                <a:lnTo>
                  <a:pt x="0" y="0"/>
                </a:lnTo>
                <a:lnTo>
                  <a:pt x="0" y="3082834"/>
                </a:lnTo>
                <a:lnTo>
                  <a:pt x="18839537" y="3082834"/>
                </a:lnTo>
                <a:lnTo>
                  <a:pt x="1883953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8278457" y="5731299"/>
            <a:ext cx="11063682" cy="5352056"/>
          </a:xfrm>
          <a:custGeom>
            <a:avLst/>
            <a:gdLst/>
            <a:ahLst/>
            <a:cxnLst/>
            <a:rect l="l" t="t" r="r" b="b"/>
            <a:pathLst>
              <a:path w="11063682" h="5352056">
                <a:moveTo>
                  <a:pt x="0" y="0"/>
                </a:moveTo>
                <a:lnTo>
                  <a:pt x="11063682" y="0"/>
                </a:lnTo>
                <a:lnTo>
                  <a:pt x="11063682" y="5352056"/>
                </a:lnTo>
                <a:lnTo>
                  <a:pt x="0" y="5352056"/>
                </a:lnTo>
                <a:lnTo>
                  <a:pt x="0" y="0"/>
                </a:lnTo>
                <a:close/>
              </a:path>
            </a:pathLst>
          </a:custGeom>
          <a:blipFill>
            <a:blip r:embed="rId6"/>
            <a:stretch>
              <a:fillRect/>
            </a:stretch>
          </a:blipFill>
        </p:spPr>
        <p:txBody>
          <a:bodyPr/>
          <a:lstStyle/>
          <a:p>
            <a:endParaRPr lang="en-US"/>
          </a:p>
        </p:txBody>
      </p:sp>
      <p:sp>
        <p:nvSpPr>
          <p:cNvPr id="4" name="Freeform 4"/>
          <p:cNvSpPr/>
          <p:nvPr/>
        </p:nvSpPr>
        <p:spPr>
          <a:xfrm rot="950163">
            <a:off x="-969504" y="9449494"/>
            <a:ext cx="12602239" cy="3686155"/>
          </a:xfrm>
          <a:custGeom>
            <a:avLst/>
            <a:gdLst/>
            <a:ahLst/>
            <a:cxnLst/>
            <a:rect l="l" t="t" r="r" b="b"/>
            <a:pathLst>
              <a:path w="12602239" h="3686155">
                <a:moveTo>
                  <a:pt x="0" y="0"/>
                </a:moveTo>
                <a:lnTo>
                  <a:pt x="12602239" y="0"/>
                </a:lnTo>
                <a:lnTo>
                  <a:pt x="12602239" y="3686155"/>
                </a:lnTo>
                <a:lnTo>
                  <a:pt x="0" y="3686155"/>
                </a:lnTo>
                <a:lnTo>
                  <a:pt x="0" y="0"/>
                </a:lnTo>
                <a:close/>
              </a:path>
            </a:pathLst>
          </a:custGeom>
          <a:blipFill>
            <a:blip r:embed="rId7"/>
            <a:stretch>
              <a:fillRect/>
            </a:stretch>
          </a:blipFill>
        </p:spPr>
        <p:txBody>
          <a:bodyPr/>
          <a:lstStyle/>
          <a:p>
            <a:endParaRPr lang="en-US"/>
          </a:p>
        </p:txBody>
      </p:sp>
      <p:sp>
        <p:nvSpPr>
          <p:cNvPr id="5" name="Freeform 5"/>
          <p:cNvSpPr/>
          <p:nvPr/>
        </p:nvSpPr>
        <p:spPr>
          <a:xfrm>
            <a:off x="4546615" y="8548025"/>
            <a:ext cx="2245930" cy="1420550"/>
          </a:xfrm>
          <a:custGeom>
            <a:avLst/>
            <a:gdLst/>
            <a:ahLst/>
            <a:cxnLst/>
            <a:rect l="l" t="t" r="r" b="b"/>
            <a:pathLst>
              <a:path w="2245930" h="1420550">
                <a:moveTo>
                  <a:pt x="0" y="0"/>
                </a:moveTo>
                <a:lnTo>
                  <a:pt x="2245929" y="0"/>
                </a:lnTo>
                <a:lnTo>
                  <a:pt x="2245929" y="1420550"/>
                </a:lnTo>
                <a:lnTo>
                  <a:pt x="0" y="14205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506606" y="1028700"/>
            <a:ext cx="6460236" cy="8229600"/>
          </a:xfrm>
          <a:custGeom>
            <a:avLst/>
            <a:gdLst/>
            <a:ahLst/>
            <a:cxnLst/>
            <a:rect l="l" t="t" r="r" b="b"/>
            <a:pathLst>
              <a:path w="6460236" h="8229600">
                <a:moveTo>
                  <a:pt x="0" y="0"/>
                </a:moveTo>
                <a:lnTo>
                  <a:pt x="6460236" y="0"/>
                </a:lnTo>
                <a:lnTo>
                  <a:pt x="6460236" y="8229600"/>
                </a:lnTo>
                <a:lnTo>
                  <a:pt x="0" y="8229600"/>
                </a:lnTo>
                <a:lnTo>
                  <a:pt x="0" y="0"/>
                </a:lnTo>
                <a:close/>
              </a:path>
            </a:pathLst>
          </a:custGeom>
          <a:blipFill>
            <a:blip r:embed="rId10"/>
            <a:stretch>
              <a:fillRect/>
            </a:stretch>
          </a:blipFill>
        </p:spPr>
        <p:txBody>
          <a:bodyPr/>
          <a:lstStyle/>
          <a:p>
            <a:endParaRPr lang="en-US"/>
          </a:p>
        </p:txBody>
      </p:sp>
      <p:sp>
        <p:nvSpPr>
          <p:cNvPr id="7" name="Freeform 7"/>
          <p:cNvSpPr/>
          <p:nvPr/>
        </p:nvSpPr>
        <p:spPr>
          <a:xfrm>
            <a:off x="978943" y="7419074"/>
            <a:ext cx="1839226" cy="1839226"/>
          </a:xfrm>
          <a:custGeom>
            <a:avLst/>
            <a:gdLst/>
            <a:ahLst/>
            <a:cxnLst/>
            <a:rect l="l" t="t" r="r" b="b"/>
            <a:pathLst>
              <a:path w="1839226" h="1839226">
                <a:moveTo>
                  <a:pt x="0" y="0"/>
                </a:moveTo>
                <a:lnTo>
                  <a:pt x="1839226" y="0"/>
                </a:lnTo>
                <a:lnTo>
                  <a:pt x="1839226" y="1839226"/>
                </a:lnTo>
                <a:lnTo>
                  <a:pt x="0" y="183922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rot="676887">
            <a:off x="-311929" y="4690232"/>
            <a:ext cx="3812177" cy="4856277"/>
          </a:xfrm>
          <a:custGeom>
            <a:avLst/>
            <a:gdLst/>
            <a:ahLst/>
            <a:cxnLst/>
            <a:rect l="l" t="t" r="r" b="b"/>
            <a:pathLst>
              <a:path w="3812177" h="4856277">
                <a:moveTo>
                  <a:pt x="0" y="0"/>
                </a:moveTo>
                <a:lnTo>
                  <a:pt x="3812177" y="0"/>
                </a:lnTo>
                <a:lnTo>
                  <a:pt x="3812177" y="4856277"/>
                </a:lnTo>
                <a:lnTo>
                  <a:pt x="0" y="4856277"/>
                </a:lnTo>
                <a:lnTo>
                  <a:pt x="0" y="0"/>
                </a:lnTo>
                <a:close/>
              </a:path>
            </a:pathLst>
          </a:custGeom>
          <a:blipFill>
            <a:blip r:embed="rId10"/>
            <a:stretch>
              <a:fillRect/>
            </a:stretch>
          </a:blipFill>
        </p:spPr>
        <p:txBody>
          <a:bodyPr/>
          <a:lstStyle/>
          <a:p>
            <a:endParaRPr lang="en-US"/>
          </a:p>
        </p:txBody>
      </p:sp>
      <p:sp>
        <p:nvSpPr>
          <p:cNvPr id="19" name="TextBox 18">
            <a:extLst>
              <a:ext uri="{FF2B5EF4-FFF2-40B4-BE49-F238E27FC236}">
                <a16:creationId xmlns:a16="http://schemas.microsoft.com/office/drawing/2014/main" id="{59705D17-F793-59D3-1880-1A72F7043ECE}"/>
              </a:ext>
            </a:extLst>
          </p:cNvPr>
          <p:cNvSpPr txBox="1"/>
          <p:nvPr/>
        </p:nvSpPr>
        <p:spPr>
          <a:xfrm>
            <a:off x="5943600" y="2324100"/>
            <a:ext cx="9265620" cy="4524315"/>
          </a:xfrm>
          <a:prstGeom prst="rect">
            <a:avLst/>
          </a:prstGeom>
          <a:noFill/>
        </p:spPr>
        <p:txBody>
          <a:bodyPr wrap="square">
            <a:spAutoFit/>
          </a:bodyPr>
          <a:lstStyle/>
          <a:p>
            <a:pPr lvl="0" algn="ctr"/>
            <a:r>
              <a:rPr lang="vi-VN" sz="7200" b="1" dirty="0">
                <a:solidFill>
                  <a:srgbClr val="000000"/>
                </a:solidFill>
                <a:latin typeface="Cambria" panose="02040503050406030204" pitchFamily="18" charset="0"/>
                <a:ea typeface="Cambria" panose="02040503050406030204" pitchFamily="18" charset="0"/>
                <a:cs typeface="Open Sans" panose="020B0606030504020204" pitchFamily="34" charset="0"/>
              </a:rPr>
              <a:t>Nếu gặp một người bạn nước ngoài, em sẽ giới thiệu những gì về đất nước mình?</a:t>
            </a:r>
          </a:p>
        </p:txBody>
      </p:sp>
    </p:spTree>
    <p:extLst>
      <p:ext uri="{BB962C8B-B14F-4D97-AF65-F5344CB8AC3E}">
        <p14:creationId xmlns:p14="http://schemas.microsoft.com/office/powerpoint/2010/main" val="25974641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background">
            <a:extLst>
              <a:ext uri="{FF2B5EF4-FFF2-40B4-BE49-F238E27FC236}">
                <a16:creationId xmlns:a16="http://schemas.microsoft.com/office/drawing/2014/main" id="{2324CF71-B8DF-4B82-AA1D-00EBBFB082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F5CB01C-B343-4F4E-8A4C-09F99D23E514}"/>
              </a:ext>
            </a:extLst>
          </p:cNvPr>
          <p:cNvPicPr>
            <a:picLocks noChangeAspect="1"/>
          </p:cNvPicPr>
          <p:nvPr/>
        </p:nvPicPr>
        <p:blipFill>
          <a:blip r:embed="rId3"/>
          <a:stretch>
            <a:fillRect/>
          </a:stretch>
        </p:blipFill>
        <p:spPr>
          <a:xfrm>
            <a:off x="990600" y="4457700"/>
            <a:ext cx="16359756" cy="3352800"/>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id="{FFA98526-0C56-A5B6-5088-20F8DB43CD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342900"/>
            <a:ext cx="2152352" cy="2152352"/>
          </a:xfrm>
          <a:prstGeom prst="rect">
            <a:avLst/>
          </a:prstGeom>
        </p:spPr>
      </p:pic>
    </p:spTree>
    <p:extLst>
      <p:ext uri="{BB962C8B-B14F-4D97-AF65-F5344CB8AC3E}">
        <p14:creationId xmlns:p14="http://schemas.microsoft.com/office/powerpoint/2010/main" val="4163664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0AE6E23-ED37-4605-96C5-59A9FAB1FA16}"/>
              </a:ext>
            </a:extLst>
          </p:cNvPr>
          <p:cNvGrpSpPr/>
          <p:nvPr/>
        </p:nvGrpSpPr>
        <p:grpSpPr>
          <a:xfrm>
            <a:off x="1374669" y="2684389"/>
            <a:ext cx="4758612" cy="2454143"/>
            <a:chOff x="139959" y="1387023"/>
            <a:chExt cx="3172408" cy="1636095"/>
          </a:xfrm>
        </p:grpSpPr>
        <p:sp>
          <p:nvSpPr>
            <p:cNvPr id="9" name="Rectangle: Rounded Corners 14">
              <a:extLst>
                <a:ext uri="{FF2B5EF4-FFF2-40B4-BE49-F238E27FC236}">
                  <a16:creationId xmlns:a16="http://schemas.microsoft.com/office/drawing/2014/main" id="{6AAA5D7D-3769-4AF9-B363-D69AB5B57AB1}"/>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7200" b="1" dirty="0" err="1">
                  <a:solidFill>
                    <a:srgbClr val="002060"/>
                  </a:solidFill>
                  <a:latin typeface="Cambria" panose="02040503050406030204" pitchFamily="18" charset="0"/>
                  <a:ea typeface="Cambria" panose="02040503050406030204" pitchFamily="18" charset="0"/>
                </a:rPr>
                <a:t>Mắt</a:t>
              </a:r>
              <a:r>
                <a:rPr lang="en-US" sz="7200" b="1" dirty="0">
                  <a:solidFill>
                    <a:srgbClr val="002060"/>
                  </a:solidFill>
                  <a:latin typeface="Cambria" panose="02040503050406030204" pitchFamily="18" charset="0"/>
                  <a:ea typeface="Cambria" panose="02040503050406030204" pitchFamily="18" charset="0"/>
                </a:rPr>
                <a:t> </a:t>
              </a:r>
              <a:r>
                <a:rPr lang="en-US" sz="7200" b="1" dirty="0" err="1">
                  <a:solidFill>
                    <a:srgbClr val="002060"/>
                  </a:solidFill>
                  <a:latin typeface="Cambria" panose="02040503050406030204" pitchFamily="18" charset="0"/>
                  <a:ea typeface="Cambria" panose="02040503050406030204" pitchFamily="18" charset="0"/>
                </a:rPr>
                <a:t>dõi</a:t>
              </a:r>
              <a:endParaRPr lang="en-US" sz="7200" b="1" dirty="0">
                <a:solidFill>
                  <a:srgbClr val="002060"/>
                </a:solidFill>
                <a:latin typeface="Cambria" panose="02040503050406030204" pitchFamily="18" charset="0"/>
                <a:ea typeface="Cambria" panose="02040503050406030204" pitchFamily="18" charset="0"/>
              </a:endParaRPr>
            </a:p>
          </p:txBody>
        </p:sp>
        <p:pic>
          <p:nvPicPr>
            <p:cNvPr id="10" name="Picture 10">
              <a:extLst>
                <a:ext uri="{FF2B5EF4-FFF2-40B4-BE49-F238E27FC236}">
                  <a16:creationId xmlns:a16="http://schemas.microsoft.com/office/drawing/2014/main" id="{28E63553-4CD1-42D8-A474-1697F6A6C0FB}"/>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1" name="Group 11">
            <a:extLst>
              <a:ext uri="{FF2B5EF4-FFF2-40B4-BE49-F238E27FC236}">
                <a16:creationId xmlns:a16="http://schemas.microsoft.com/office/drawing/2014/main" id="{F64EC38D-0672-47ED-8702-7294B4A58952}"/>
              </a:ext>
            </a:extLst>
          </p:cNvPr>
          <p:cNvGrpSpPr/>
          <p:nvPr/>
        </p:nvGrpSpPr>
        <p:grpSpPr>
          <a:xfrm>
            <a:off x="6347225" y="2799344"/>
            <a:ext cx="5096151" cy="2339187"/>
            <a:chOff x="4424729" y="3902060"/>
            <a:chExt cx="3397434" cy="1559458"/>
          </a:xfrm>
        </p:grpSpPr>
        <p:sp>
          <p:nvSpPr>
            <p:cNvPr id="12" name="Rectangle: Rounded Corners 20">
              <a:extLst>
                <a:ext uri="{FF2B5EF4-FFF2-40B4-BE49-F238E27FC236}">
                  <a16:creationId xmlns:a16="http://schemas.microsoft.com/office/drawing/2014/main" id="{EE5D6096-28EF-4209-A0E6-26800B16FDE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7200" b="1" dirty="0">
                  <a:solidFill>
                    <a:srgbClr val="002060"/>
                  </a:solidFill>
                  <a:latin typeface="Cambria" panose="02040503050406030204" pitchFamily="18" charset="0"/>
                  <a:ea typeface="Cambria" panose="02040503050406030204" pitchFamily="18" charset="0"/>
                </a:rPr>
                <a:t>Tai </a:t>
              </a:r>
              <a:r>
                <a:rPr lang="en-US" sz="7200" b="1" dirty="0" err="1">
                  <a:solidFill>
                    <a:srgbClr val="002060"/>
                  </a:solidFill>
                  <a:latin typeface="Cambria" panose="02040503050406030204" pitchFamily="18" charset="0"/>
                  <a:ea typeface="Cambria" panose="02040503050406030204" pitchFamily="18" charset="0"/>
                </a:rPr>
                <a:t>nghe</a:t>
              </a:r>
              <a:endParaRPr lang="en-US" sz="7200" b="1" dirty="0">
                <a:solidFill>
                  <a:srgbClr val="002060"/>
                </a:solidFill>
                <a:latin typeface="Cambria" panose="02040503050406030204" pitchFamily="18" charset="0"/>
                <a:ea typeface="Cambria" panose="02040503050406030204" pitchFamily="18" charset="0"/>
              </a:endParaRPr>
            </a:p>
          </p:txBody>
        </p:sp>
        <p:pic>
          <p:nvPicPr>
            <p:cNvPr id="13" name="Picture 13">
              <a:extLst>
                <a:ext uri="{FF2B5EF4-FFF2-40B4-BE49-F238E27FC236}">
                  <a16:creationId xmlns:a16="http://schemas.microsoft.com/office/drawing/2014/main" id="{E8430F7D-527C-46AF-A609-690B7A2C106F}"/>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4" name="Group 14">
            <a:extLst>
              <a:ext uri="{FF2B5EF4-FFF2-40B4-BE49-F238E27FC236}">
                <a16:creationId xmlns:a16="http://schemas.microsoft.com/office/drawing/2014/main" id="{0BFA5B4A-3FC8-4ACF-ACD4-8908EFFDF806}"/>
              </a:ext>
            </a:extLst>
          </p:cNvPr>
          <p:cNvGrpSpPr/>
          <p:nvPr/>
        </p:nvGrpSpPr>
        <p:grpSpPr>
          <a:xfrm>
            <a:off x="11747817" y="3076214"/>
            <a:ext cx="4993746" cy="2057519"/>
            <a:chOff x="8110962" y="1828720"/>
            <a:chExt cx="3329164" cy="1371679"/>
          </a:xfrm>
        </p:grpSpPr>
        <p:sp>
          <p:nvSpPr>
            <p:cNvPr id="15" name="Rectangle: Rounded Corners 26">
              <a:extLst>
                <a:ext uri="{FF2B5EF4-FFF2-40B4-BE49-F238E27FC236}">
                  <a16:creationId xmlns:a16="http://schemas.microsoft.com/office/drawing/2014/main" id="{CBBD87D8-168C-430B-A616-B284545B7145}"/>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7200" b="1" dirty="0">
                  <a:solidFill>
                    <a:srgbClr val="002060"/>
                  </a:solidFill>
                  <a:latin typeface="Cambria" panose="02040503050406030204" pitchFamily="18" charset="0"/>
                  <a:ea typeface="Cambria" panose="02040503050406030204" pitchFamily="18" charset="0"/>
                </a:rPr>
                <a:t>Tay </a:t>
              </a:r>
              <a:r>
                <a:rPr lang="en-US" sz="7200" b="1" dirty="0" err="1">
                  <a:solidFill>
                    <a:srgbClr val="002060"/>
                  </a:solidFill>
                  <a:latin typeface="Cambria" panose="02040503050406030204" pitchFamily="18" charset="0"/>
                  <a:ea typeface="Cambria" panose="02040503050406030204" pitchFamily="18" charset="0"/>
                </a:rPr>
                <a:t>dò</a:t>
              </a:r>
              <a:endParaRPr lang="en-US" sz="7200" b="1" dirty="0">
                <a:solidFill>
                  <a:srgbClr val="002060"/>
                </a:solidFill>
                <a:latin typeface="Cambria" panose="02040503050406030204" pitchFamily="18" charset="0"/>
                <a:ea typeface="Cambria" panose="02040503050406030204" pitchFamily="18" charset="0"/>
              </a:endParaRPr>
            </a:p>
          </p:txBody>
        </p:sp>
        <p:pic>
          <p:nvPicPr>
            <p:cNvPr id="16" name="Picture 16">
              <a:extLst>
                <a:ext uri="{FF2B5EF4-FFF2-40B4-BE49-F238E27FC236}">
                  <a16:creationId xmlns:a16="http://schemas.microsoft.com/office/drawing/2014/main" id="{F7C9599E-D875-4A76-8EAD-AAA67973E48C}"/>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17" name="Picture 18">
            <a:extLst>
              <a:ext uri="{FF2B5EF4-FFF2-40B4-BE49-F238E27FC236}">
                <a16:creationId xmlns:a16="http://schemas.microsoft.com/office/drawing/2014/main" id="{C27DE95A-DE64-43D4-816C-20E7459F59BB}"/>
              </a:ext>
            </a:extLst>
          </p:cNvPr>
          <p:cNvPicPr>
            <a:picLocks noChangeAspect="1"/>
          </p:cNvPicPr>
          <p:nvPr/>
        </p:nvPicPr>
        <p:blipFill>
          <a:blip r:embed="rId6"/>
          <a:stretch>
            <a:fillRect/>
          </a:stretch>
        </p:blipFill>
        <p:spPr>
          <a:xfrm>
            <a:off x="976064" y="652922"/>
            <a:ext cx="4876800" cy="1879601"/>
          </a:xfrm>
          <a:prstGeom prst="rect">
            <a:avLst/>
          </a:prstGeom>
        </p:spPr>
      </p:pic>
      <p:pic>
        <p:nvPicPr>
          <p:cNvPr id="18" name="Picture 19">
            <a:extLst>
              <a:ext uri="{FF2B5EF4-FFF2-40B4-BE49-F238E27FC236}">
                <a16:creationId xmlns:a16="http://schemas.microsoft.com/office/drawing/2014/main" id="{43B73F27-4CC0-4192-8C88-310DF25D9CC7}"/>
              </a:ext>
            </a:extLst>
          </p:cNvPr>
          <p:cNvPicPr>
            <a:picLocks noChangeAspect="1"/>
          </p:cNvPicPr>
          <p:nvPr/>
        </p:nvPicPr>
        <p:blipFill>
          <a:blip r:embed="rId6"/>
          <a:stretch>
            <a:fillRect/>
          </a:stretch>
        </p:blipFill>
        <p:spPr>
          <a:xfrm flipH="1" flipV="1">
            <a:off x="12484857" y="1122697"/>
            <a:ext cx="4876800" cy="1879601"/>
          </a:xfrm>
          <a:prstGeom prst="rect">
            <a:avLst/>
          </a:prstGeom>
        </p:spPr>
      </p:pic>
      <p:grpSp>
        <p:nvGrpSpPr>
          <p:cNvPr id="19" name="Group 35">
            <a:extLst>
              <a:ext uri="{FF2B5EF4-FFF2-40B4-BE49-F238E27FC236}">
                <a16:creationId xmlns:a16="http://schemas.microsoft.com/office/drawing/2014/main" id="{2EFFB478-1000-4040-98A1-85F80E137FBC}"/>
              </a:ext>
            </a:extLst>
          </p:cNvPr>
          <p:cNvGrpSpPr/>
          <p:nvPr/>
        </p:nvGrpSpPr>
        <p:grpSpPr>
          <a:xfrm>
            <a:off x="5905685" y="5058473"/>
            <a:ext cx="6900321" cy="5193543"/>
            <a:chOff x="3853543" y="4366486"/>
            <a:chExt cx="3728365" cy="2664818"/>
          </a:xfrm>
        </p:grpSpPr>
        <p:pic>
          <p:nvPicPr>
            <p:cNvPr id="20" name="Picture 23">
              <a:extLst>
                <a:ext uri="{FF2B5EF4-FFF2-40B4-BE49-F238E27FC236}">
                  <a16:creationId xmlns:a16="http://schemas.microsoft.com/office/drawing/2014/main" id="{B08170DD-7AB8-4271-AF4D-CDEA3302FD1B}"/>
                </a:ext>
              </a:extLst>
            </p:cNvPr>
            <p:cNvPicPr>
              <a:picLocks noChangeAspect="1"/>
            </p:cNvPicPr>
            <p:nvPr/>
          </p:nvPicPr>
          <p:blipFill>
            <a:blip r:embed="rId7"/>
            <a:srcRect/>
            <a:stretch>
              <a:fillRect/>
            </a:stretch>
          </p:blipFill>
          <p:spPr>
            <a:xfrm>
              <a:off x="5564497" y="4453584"/>
              <a:ext cx="2017411" cy="2557225"/>
            </a:xfrm>
            <a:prstGeom prst="rect">
              <a:avLst/>
            </a:prstGeom>
          </p:spPr>
        </p:pic>
        <p:pic>
          <p:nvPicPr>
            <p:cNvPr id="21" name="Picture 2">
              <a:extLst>
                <a:ext uri="{FF2B5EF4-FFF2-40B4-BE49-F238E27FC236}">
                  <a16:creationId xmlns:a16="http://schemas.microsoft.com/office/drawing/2014/main" id="{A955FA71-D2D8-4725-9ACB-683F4B101D52}"/>
                </a:ext>
              </a:extLst>
            </p:cNvPr>
            <p:cNvPicPr>
              <a:picLocks noChangeAspect="1"/>
            </p:cNvPicPr>
            <p:nvPr/>
          </p:nvPicPr>
          <p:blipFill>
            <a:blip r:embed="rId8"/>
            <a:srcRect/>
            <a:stretch>
              <a:fillRect/>
            </a:stretch>
          </p:blipFill>
          <p:spPr>
            <a:xfrm>
              <a:off x="3853543" y="4366486"/>
              <a:ext cx="1604865" cy="2664818"/>
            </a:xfrm>
            <a:prstGeom prst="rect">
              <a:avLst/>
            </a:prstGeom>
          </p:spPr>
        </p:pic>
      </p:grpSp>
      <p:pic>
        <p:nvPicPr>
          <p:cNvPr id="22" name="Picture 21">
            <a:extLst>
              <a:ext uri="{FF2B5EF4-FFF2-40B4-BE49-F238E27FC236}">
                <a16:creationId xmlns:a16="http://schemas.microsoft.com/office/drawing/2014/main" id="{C78051D1-72FB-4D48-B340-27E5896B4555}"/>
              </a:ext>
            </a:extLst>
          </p:cNvPr>
          <p:cNvPicPr>
            <a:picLocks noChangeAspect="1"/>
          </p:cNvPicPr>
          <p:nvPr/>
        </p:nvPicPr>
        <p:blipFill>
          <a:blip r:embed="rId9"/>
          <a:stretch>
            <a:fillRect/>
          </a:stretch>
        </p:blipFill>
        <p:spPr>
          <a:xfrm>
            <a:off x="5808392" y="632486"/>
            <a:ext cx="6383066" cy="3520745"/>
          </a:xfrm>
          <a:prstGeom prst="rect">
            <a:avLst/>
          </a:prstGeom>
        </p:spPr>
      </p:pic>
    </p:spTree>
    <p:extLst>
      <p:ext uri="{BB962C8B-B14F-4D97-AF65-F5344CB8AC3E}">
        <p14:creationId xmlns:p14="http://schemas.microsoft.com/office/powerpoint/2010/main" val="104941613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14:bounceEnd="66000">
                                          <p:cBhvr additive="base">
                                            <p:cTn id="12"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14:bounceEnd="66000">
                                          <p:cBhvr additive="base">
                                            <p:cTn id="1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par>
                              <p:cTn id="19" fill="hold">
                                <p:stCondLst>
                                  <p:cond delay="3000"/>
                                </p:stCondLst>
                                <p:childTnLst>
                                  <p:par>
                                    <p:cTn id="20" presetID="2" presetClass="entr" presetSubtype="4" fill="hold" nodeType="afterEffect" p14:presetBounceEnd="72000">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14:bounceEnd="72000">
                                          <p:cBhvr additive="base">
                                            <p:cTn id="22" dur="10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23"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click.wav"/>
                                            </p:tgtEl>
                                          </p:cMediaNode>
                                        </p:audio>
                                      </p:sub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ppt_x"/>
                                              </p:val>
                                            </p:tav>
                                            <p:tav tm="100000">
                                              <p:val>
                                                <p:strVal val="#ppt_x"/>
                                              </p:val>
                                            </p:tav>
                                          </p:tavLst>
                                        </p:anim>
                                        <p:anim calcmode="lin" valueType="num">
                                          <p:cBhvr additive="base">
                                            <p:cTn id="13"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0" name="click.wav"/>
                                            </p:tgtEl>
                                          </p:cMediaNode>
                                        </p:audio>
                                      </p:sub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ppt_x"/>
                                              </p:val>
                                            </p:tav>
                                            <p:tav tm="100000">
                                              <p:val>
                                                <p:strVal val="#ppt_x"/>
                                              </p:val>
                                            </p:tav>
                                          </p:tavLst>
                                        </p:anim>
                                        <p:anim calcmode="lin" valueType="num">
                                          <p:cBhvr additive="base">
                                            <p:cTn id="18"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0" name="click.wav"/>
                                            </p:tgtEl>
                                          </p:cMediaNode>
                                        </p:audio>
                                      </p:sub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1000" fill="hold"/>
                                            <p:tgtEl>
                                              <p:spTgt spid="19"/>
                                            </p:tgtEl>
                                            <p:attrNameLst>
                                              <p:attrName>ppt_x</p:attrName>
                                            </p:attrNameLst>
                                          </p:cBhvr>
                                          <p:tavLst>
                                            <p:tav tm="0">
                                              <p:val>
                                                <p:strVal val="#ppt_x"/>
                                              </p:val>
                                            </p:tav>
                                            <p:tav tm="100000">
                                              <p:val>
                                                <p:strVal val="#ppt_x"/>
                                              </p:val>
                                            </p:tav>
                                          </p:tavLst>
                                        </p:anim>
                                        <p:anim calcmode="lin" valueType="num">
                                          <p:cBhvr additive="base">
                                            <p:cTn id="23"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5A7A6FF7-23CB-4106-AC94-9837B762C275}"/>
              </a:ext>
            </a:extLst>
          </p:cNvPr>
          <p:cNvGrpSpPr/>
          <p:nvPr/>
        </p:nvGrpSpPr>
        <p:grpSpPr>
          <a:xfrm>
            <a:off x="703771" y="2497189"/>
            <a:ext cx="16880459" cy="7023800"/>
            <a:chOff x="315950" y="1664792"/>
            <a:chExt cx="11253639" cy="4682533"/>
          </a:xfrm>
        </p:grpSpPr>
        <p:sp>
          <p:nvSpPr>
            <p:cNvPr id="9" name="Rectangle: Rounded Corners 15">
              <a:extLst>
                <a:ext uri="{FF2B5EF4-FFF2-40B4-BE49-F238E27FC236}">
                  <a16:creationId xmlns:a16="http://schemas.microsoft.com/office/drawing/2014/main" id="{B26507EE-A7F0-47CB-AF5B-D69ECFC1D3F5}"/>
                </a:ext>
              </a:extLst>
            </p:cNvPr>
            <p:cNvSpPr/>
            <p:nvPr/>
          </p:nvSpPr>
          <p:spPr>
            <a:xfrm>
              <a:off x="315950" y="1664792"/>
              <a:ext cx="11253639" cy="4682533"/>
            </a:xfrm>
            <a:prstGeom prst="roundRect">
              <a:avLst/>
            </a:prstGeom>
            <a:solidFill>
              <a:schemeClr val="bg1"/>
            </a:solidFill>
            <a:ln w="3810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grpSp>
          <p:nvGrpSpPr>
            <p:cNvPr id="10" name="Group 34">
              <a:extLst>
                <a:ext uri="{FF2B5EF4-FFF2-40B4-BE49-F238E27FC236}">
                  <a16:creationId xmlns:a16="http://schemas.microsoft.com/office/drawing/2014/main" id="{F3C344DD-5AB4-48CF-A12D-3F74BBA5686E}"/>
                </a:ext>
              </a:extLst>
            </p:cNvPr>
            <p:cNvGrpSpPr/>
            <p:nvPr/>
          </p:nvGrpSpPr>
          <p:grpSpPr>
            <a:xfrm>
              <a:off x="659569" y="1988146"/>
              <a:ext cx="10742791" cy="1908215"/>
              <a:chOff x="-96562" y="2106384"/>
              <a:chExt cx="10742791" cy="1908215"/>
            </a:xfrm>
          </p:grpSpPr>
          <p:sp>
            <p:nvSpPr>
              <p:cNvPr id="11" name="TextBox 6">
                <a:extLst>
                  <a:ext uri="{FF2B5EF4-FFF2-40B4-BE49-F238E27FC236}">
                    <a16:creationId xmlns:a16="http://schemas.microsoft.com/office/drawing/2014/main" id="{3159A017-AEC4-4E05-943B-4D953FC21751}"/>
                  </a:ext>
                </a:extLst>
              </p:cNvPr>
              <p:cNvSpPr txBox="1"/>
              <p:nvPr/>
            </p:nvSpPr>
            <p:spPr>
              <a:xfrm>
                <a:off x="666818" y="2106384"/>
                <a:ext cx="9979411" cy="1908215"/>
              </a:xfrm>
              <a:prstGeom prst="rect">
                <a:avLst/>
              </a:prstGeom>
              <a:noFill/>
            </p:spPr>
            <p:txBody>
              <a:bodyPr wrap="square" rtlCol="0">
                <a:spAutoFit/>
              </a:bodyPr>
              <a:lstStyle/>
              <a:p>
                <a:pPr algn="just" defTabSz="1371600">
                  <a:defRPr/>
                </a:pPr>
                <a:r>
                  <a:rPr lang="vi-VN" sz="6000" dirty="0">
                    <a:solidFill>
                      <a:prstClr val="black"/>
                    </a:solidFill>
                    <a:latin typeface="Calibri" panose="020F0502020204030204"/>
                  </a:rPr>
                  <a:t>Đọc diễn cảm cả bài, cần biết đọc phù hợp thể hiện nhẹ nhàng, trièu mến, dũng cảm, xót xa, mạnh mẽ ,yêu quý, tự hào… </a:t>
                </a:r>
                <a:endParaRPr lang="vi-VN" sz="6000" dirty="0">
                  <a:solidFill>
                    <a:prstClr val="black"/>
                  </a:solidFill>
                  <a:latin typeface="Arial" panose="020B0604020202020204" pitchFamily="34" charset="0"/>
                </a:endParaRPr>
              </a:p>
            </p:txBody>
          </p:sp>
          <p:pic>
            <p:nvPicPr>
              <p:cNvPr id="12" name="Picture 19">
                <a:extLst>
                  <a:ext uri="{FF2B5EF4-FFF2-40B4-BE49-F238E27FC236}">
                    <a16:creationId xmlns:a16="http://schemas.microsoft.com/office/drawing/2014/main" id="{836BBF9C-6A14-4F90-8A4E-8AD168019BEF}"/>
                  </a:ext>
                </a:extLst>
              </p:cNvPr>
              <p:cNvPicPr>
                <a:picLocks noChangeAspect="1"/>
              </p:cNvPicPr>
              <p:nvPr/>
            </p:nvPicPr>
            <p:blipFill>
              <a:blip r:embed="rId2"/>
              <a:stretch>
                <a:fillRect/>
              </a:stretch>
            </p:blipFill>
            <p:spPr>
              <a:xfrm>
                <a:off x="-96562" y="2175637"/>
                <a:ext cx="701083" cy="701083"/>
              </a:xfrm>
              <a:prstGeom prst="rect">
                <a:avLst/>
              </a:prstGeom>
            </p:spPr>
          </p:pic>
        </p:grpSp>
      </p:grpSp>
      <p:grpSp>
        <p:nvGrpSpPr>
          <p:cNvPr id="13" name="Group 35">
            <a:extLst>
              <a:ext uri="{FF2B5EF4-FFF2-40B4-BE49-F238E27FC236}">
                <a16:creationId xmlns:a16="http://schemas.microsoft.com/office/drawing/2014/main" id="{7CE0AA24-A226-437E-912F-D5B244E38CE8}"/>
              </a:ext>
            </a:extLst>
          </p:cNvPr>
          <p:cNvGrpSpPr/>
          <p:nvPr/>
        </p:nvGrpSpPr>
        <p:grpSpPr>
          <a:xfrm>
            <a:off x="6347725" y="5707235"/>
            <a:ext cx="5592548" cy="3997227"/>
            <a:chOff x="3853543" y="4366486"/>
            <a:chExt cx="3728365" cy="2664818"/>
          </a:xfrm>
        </p:grpSpPr>
        <p:pic>
          <p:nvPicPr>
            <p:cNvPr id="14" name="Picture 23">
              <a:extLst>
                <a:ext uri="{FF2B5EF4-FFF2-40B4-BE49-F238E27FC236}">
                  <a16:creationId xmlns:a16="http://schemas.microsoft.com/office/drawing/2014/main" id="{DA51F8C4-60CA-4A00-A6B8-63BE7A545EE1}"/>
                </a:ext>
              </a:extLst>
            </p:cNvPr>
            <p:cNvPicPr>
              <a:picLocks noChangeAspect="1"/>
            </p:cNvPicPr>
            <p:nvPr/>
          </p:nvPicPr>
          <p:blipFill>
            <a:blip r:embed="rId3"/>
            <a:srcRect/>
            <a:stretch>
              <a:fillRect/>
            </a:stretch>
          </p:blipFill>
          <p:spPr>
            <a:xfrm>
              <a:off x="5564497" y="4453584"/>
              <a:ext cx="2017411" cy="2557225"/>
            </a:xfrm>
            <a:prstGeom prst="rect">
              <a:avLst/>
            </a:prstGeom>
          </p:spPr>
        </p:pic>
        <p:pic>
          <p:nvPicPr>
            <p:cNvPr id="15" name="Picture 2">
              <a:extLst>
                <a:ext uri="{FF2B5EF4-FFF2-40B4-BE49-F238E27FC236}">
                  <a16:creationId xmlns:a16="http://schemas.microsoft.com/office/drawing/2014/main" id="{5498A4D4-C4F0-4504-9D84-A166DC5A784D}"/>
                </a:ext>
              </a:extLst>
            </p:cNvPr>
            <p:cNvPicPr>
              <a:picLocks noChangeAspect="1"/>
            </p:cNvPicPr>
            <p:nvPr/>
          </p:nvPicPr>
          <p:blipFill>
            <a:blip r:embed="rId4"/>
            <a:srcRect/>
            <a:stretch>
              <a:fillRect/>
            </a:stretch>
          </p:blipFill>
          <p:spPr>
            <a:xfrm>
              <a:off x="3853543" y="4366486"/>
              <a:ext cx="1604865" cy="2664818"/>
            </a:xfrm>
            <a:prstGeom prst="rect">
              <a:avLst/>
            </a:prstGeom>
          </p:spPr>
        </p:pic>
      </p:grpSp>
      <p:pic>
        <p:nvPicPr>
          <p:cNvPr id="16" name="Picture 15">
            <a:extLst>
              <a:ext uri="{FF2B5EF4-FFF2-40B4-BE49-F238E27FC236}">
                <a16:creationId xmlns:a16="http://schemas.microsoft.com/office/drawing/2014/main" id="{3AE04E81-6F04-490B-8443-F267641348CC}"/>
              </a:ext>
            </a:extLst>
          </p:cNvPr>
          <p:cNvPicPr>
            <a:picLocks noChangeAspect="1"/>
          </p:cNvPicPr>
          <p:nvPr/>
        </p:nvPicPr>
        <p:blipFill>
          <a:blip r:embed="rId5"/>
          <a:stretch>
            <a:fillRect/>
          </a:stretch>
        </p:blipFill>
        <p:spPr>
          <a:xfrm>
            <a:off x="1725351" y="-237184"/>
            <a:ext cx="16158849" cy="3209822"/>
          </a:xfrm>
          <a:prstGeom prst="rect">
            <a:avLst/>
          </a:prstGeom>
        </p:spPr>
      </p:pic>
    </p:spTree>
    <p:extLst>
      <p:ext uri="{BB962C8B-B14F-4D97-AF65-F5344CB8AC3E}">
        <p14:creationId xmlns:p14="http://schemas.microsoft.com/office/powerpoint/2010/main" val="226696143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nodeType="afterEffect" p14:presetBounceEnd="72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72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72000">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6C912950-4F18-16BB-EE7D-7D56D7B85834}"/>
              </a:ext>
            </a:extLst>
          </p:cNvPr>
          <p:cNvSpPr/>
          <p:nvPr/>
        </p:nvSpPr>
        <p:spPr>
          <a:xfrm>
            <a:off x="1501617" y="2345576"/>
            <a:ext cx="15339194" cy="4245723"/>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5400" dirty="0">
                <a:solidFill>
                  <a:srgbClr val="000000"/>
                </a:solidFill>
              </a:rPr>
              <a:t>Quê hương /biết mấy thân yêu/</a:t>
            </a:r>
          </a:p>
          <a:p>
            <a:pPr algn="ctr"/>
            <a:r>
              <a:rPr lang="vi-VN" sz="5400" dirty="0">
                <a:solidFill>
                  <a:srgbClr val="000000"/>
                </a:solidFill>
              </a:rPr>
              <a:t>Bao nhiêu đời /đã chịu nhiều thương đau/</a:t>
            </a:r>
          </a:p>
          <a:p>
            <a:pPr algn="ctr"/>
            <a:r>
              <a:rPr lang="vi-VN" sz="5400" dirty="0">
                <a:solidFill>
                  <a:srgbClr val="000000"/>
                </a:solidFill>
              </a:rPr>
              <a:t>Mặt người/ vất vả in sâu/</a:t>
            </a:r>
          </a:p>
          <a:p>
            <a:pPr algn="ctr"/>
            <a:r>
              <a:rPr lang="vi-VN" sz="5400" dirty="0">
                <a:solidFill>
                  <a:srgbClr val="000000"/>
                </a:solidFill>
              </a:rPr>
              <a:t>Gái trai /cũng một áo nâu /nhuộm bùn.//</a:t>
            </a:r>
          </a:p>
        </p:txBody>
      </p:sp>
      <p:pic>
        <p:nvPicPr>
          <p:cNvPr id="7" name="Picture 6">
            <a:extLst>
              <a:ext uri="{FF2B5EF4-FFF2-40B4-BE49-F238E27FC236}">
                <a16:creationId xmlns:a16="http://schemas.microsoft.com/office/drawing/2014/main" id="{E8AC4994-AC1A-08CF-E7D3-92722B0B429F}"/>
              </a:ext>
            </a:extLst>
          </p:cNvPr>
          <p:cNvPicPr>
            <a:picLocks noChangeAspect="1"/>
          </p:cNvPicPr>
          <p:nvPr/>
        </p:nvPicPr>
        <p:blipFill>
          <a:blip r:embed="rId2"/>
          <a:stretch>
            <a:fillRect/>
          </a:stretch>
        </p:blipFill>
        <p:spPr>
          <a:xfrm>
            <a:off x="5334000" y="266700"/>
            <a:ext cx="6608637" cy="1609483"/>
          </a:xfrm>
          <a:prstGeom prst="rect">
            <a:avLst/>
          </a:prstGeom>
        </p:spPr>
      </p:pic>
    </p:spTree>
    <p:extLst>
      <p:ext uri="{BB962C8B-B14F-4D97-AF65-F5344CB8AC3E}">
        <p14:creationId xmlns:p14="http://schemas.microsoft.com/office/powerpoint/2010/main" val="1031750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6">
            <a:extLst>
              <a:ext uri="{FF2B5EF4-FFF2-40B4-BE49-F238E27FC236}">
                <a16:creationId xmlns:a16="http://schemas.microsoft.com/office/drawing/2014/main" id="{F37774F0-D6BB-485D-8A19-FCD433A0D6C0}"/>
              </a:ext>
            </a:extLst>
          </p:cNvPr>
          <p:cNvGrpSpPr/>
          <p:nvPr/>
        </p:nvGrpSpPr>
        <p:grpSpPr>
          <a:xfrm>
            <a:off x="4215402" y="4042688"/>
            <a:ext cx="10181218" cy="5284193"/>
            <a:chOff x="6096000" y="3244032"/>
            <a:chExt cx="5743913" cy="2640970"/>
          </a:xfrm>
        </p:grpSpPr>
        <p:sp>
          <p:nvSpPr>
            <p:cNvPr id="3" name="Rectangle: Rounded Corners 75">
              <a:extLst>
                <a:ext uri="{FF2B5EF4-FFF2-40B4-BE49-F238E27FC236}">
                  <a16:creationId xmlns:a16="http://schemas.microsoft.com/office/drawing/2014/main" id="{15E45D3B-FF62-4D31-9314-C6A13E6F8E41}"/>
                </a:ext>
              </a:extLst>
            </p:cNvPr>
            <p:cNvSpPr/>
            <p:nvPr/>
          </p:nvSpPr>
          <p:spPr>
            <a:xfrm>
              <a:off x="6096000" y="3789681"/>
              <a:ext cx="5681359" cy="2095321"/>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10000"/>
                </a:lnSpc>
                <a:defRPr/>
              </a:pPr>
              <a:r>
                <a:rPr lang="en-US" sz="6000">
                  <a:solidFill>
                    <a:srgbClr val="000000"/>
                  </a:solidFill>
                  <a:latin typeface="Calibri" panose="020F0502020204030204" pitchFamily="34" charset="0"/>
                  <a:cs typeface="Calibri" panose="020F0502020204030204" pitchFamily="34" charset="0"/>
                </a:rPr>
                <a:t>1. Đọc đúng.</a:t>
              </a:r>
            </a:p>
            <a:p>
              <a:pPr algn="just" defTabSz="1371600">
                <a:lnSpc>
                  <a:spcPct val="110000"/>
                </a:lnSpc>
                <a:defRPr/>
              </a:pPr>
              <a:r>
                <a:rPr lang="en-US" sz="6000">
                  <a:solidFill>
                    <a:srgbClr val="000000"/>
                  </a:solidFill>
                  <a:latin typeface="Calibri" panose="020F0502020204030204" pitchFamily="34" charset="0"/>
                  <a:cs typeface="Calibri" panose="020F0502020204030204" pitchFamily="34" charset="0"/>
                </a:rPr>
                <a:t>2. Đọc to, rõ.</a:t>
              </a:r>
            </a:p>
            <a:p>
              <a:pPr algn="just" defTabSz="1371600">
                <a:lnSpc>
                  <a:spcPct val="110000"/>
                </a:lnSpc>
                <a:defRPr/>
              </a:pPr>
              <a:r>
                <a:rPr lang="en-US" sz="6000">
                  <a:solidFill>
                    <a:srgbClr val="000000"/>
                  </a:solidFill>
                  <a:latin typeface="Calibri" panose="020F0502020204030204" pitchFamily="34" charset="0"/>
                  <a:cs typeface="Calibri" panose="020F0502020204030204" pitchFamily="34" charset="0"/>
                </a:rPr>
                <a:t>3. Ngắt, nghỉ đúng chỗ.</a:t>
              </a:r>
              <a:endParaRPr lang="vi-VN" sz="6000">
                <a:solidFill>
                  <a:srgbClr val="000000"/>
                </a:solidFill>
                <a:latin typeface="Calibri" panose="020F0502020204030204" pitchFamily="34" charset="0"/>
                <a:cs typeface="Calibri" panose="020F0502020204030204" pitchFamily="34" charset="0"/>
              </a:endParaRPr>
            </a:p>
          </p:txBody>
        </p:sp>
        <p:grpSp>
          <p:nvGrpSpPr>
            <p:cNvPr id="4" name="Group 66">
              <a:extLst>
                <a:ext uri="{FF2B5EF4-FFF2-40B4-BE49-F238E27FC236}">
                  <a16:creationId xmlns:a16="http://schemas.microsoft.com/office/drawing/2014/main" id="{9E5F0EEB-ABC6-45B7-BAB3-B7F78E61E679}"/>
                </a:ext>
              </a:extLst>
            </p:cNvPr>
            <p:cNvGrpSpPr/>
            <p:nvPr/>
          </p:nvGrpSpPr>
          <p:grpSpPr>
            <a:xfrm>
              <a:off x="8317721" y="4072844"/>
              <a:ext cx="1628460" cy="469964"/>
              <a:chOff x="3146685" y="4265331"/>
              <a:chExt cx="1628460" cy="469964"/>
            </a:xfrm>
          </p:grpSpPr>
          <p:pic>
            <p:nvPicPr>
              <p:cNvPr id="14" name="Picture 63">
                <a:extLst>
                  <a:ext uri="{FF2B5EF4-FFF2-40B4-BE49-F238E27FC236}">
                    <a16:creationId xmlns:a16="http://schemas.microsoft.com/office/drawing/2014/main" id="{DF5EF98D-9CFF-4008-853A-9A9ED9DEA651}"/>
                  </a:ext>
                </a:extLst>
              </p:cNvPr>
              <p:cNvPicPr>
                <a:picLocks noChangeAspect="1"/>
              </p:cNvPicPr>
              <p:nvPr/>
            </p:nvPicPr>
            <p:blipFill>
              <a:blip r:embed="rId2"/>
              <a:stretch>
                <a:fillRect/>
              </a:stretch>
            </p:blipFill>
            <p:spPr>
              <a:xfrm>
                <a:off x="3703360" y="4265332"/>
                <a:ext cx="515110" cy="469963"/>
              </a:xfrm>
              <a:prstGeom prst="rect">
                <a:avLst/>
              </a:prstGeom>
            </p:spPr>
          </p:pic>
          <p:pic>
            <p:nvPicPr>
              <p:cNvPr id="15" name="Picture 64">
                <a:extLst>
                  <a:ext uri="{FF2B5EF4-FFF2-40B4-BE49-F238E27FC236}">
                    <a16:creationId xmlns:a16="http://schemas.microsoft.com/office/drawing/2014/main" id="{6EA937B8-8BE7-48F6-8543-1803B48E54D0}"/>
                  </a:ext>
                </a:extLst>
              </p:cNvPr>
              <p:cNvPicPr>
                <a:picLocks noChangeAspect="1"/>
              </p:cNvPicPr>
              <p:nvPr/>
            </p:nvPicPr>
            <p:blipFill>
              <a:blip r:embed="rId3"/>
              <a:stretch>
                <a:fillRect/>
              </a:stretch>
            </p:blipFill>
            <p:spPr>
              <a:xfrm>
                <a:off x="3146685" y="4265331"/>
                <a:ext cx="515110" cy="469963"/>
              </a:xfrm>
              <a:prstGeom prst="rect">
                <a:avLst/>
              </a:prstGeom>
            </p:spPr>
          </p:pic>
          <p:pic>
            <p:nvPicPr>
              <p:cNvPr id="16" name="Picture 65">
                <a:extLst>
                  <a:ext uri="{FF2B5EF4-FFF2-40B4-BE49-F238E27FC236}">
                    <a16:creationId xmlns:a16="http://schemas.microsoft.com/office/drawing/2014/main" id="{591AAADF-CB5B-45E1-A0CE-00F334E1D44C}"/>
                  </a:ext>
                </a:extLst>
              </p:cNvPr>
              <p:cNvPicPr>
                <a:picLocks noChangeAspect="1"/>
              </p:cNvPicPr>
              <p:nvPr/>
            </p:nvPicPr>
            <p:blipFill>
              <a:blip r:embed="rId4"/>
              <a:stretch>
                <a:fillRect/>
              </a:stretch>
            </p:blipFill>
            <p:spPr>
              <a:xfrm>
                <a:off x="4260035" y="4265332"/>
                <a:ext cx="515110" cy="469963"/>
              </a:xfrm>
              <a:prstGeom prst="rect">
                <a:avLst/>
              </a:prstGeom>
            </p:spPr>
          </p:pic>
        </p:grpSp>
        <p:grpSp>
          <p:nvGrpSpPr>
            <p:cNvPr id="5" name="Group 67">
              <a:extLst>
                <a:ext uri="{FF2B5EF4-FFF2-40B4-BE49-F238E27FC236}">
                  <a16:creationId xmlns:a16="http://schemas.microsoft.com/office/drawing/2014/main" id="{AB828ADF-F6FE-4EB8-983F-40A03A340475}"/>
                </a:ext>
              </a:extLst>
            </p:cNvPr>
            <p:cNvGrpSpPr/>
            <p:nvPr/>
          </p:nvGrpSpPr>
          <p:grpSpPr>
            <a:xfrm>
              <a:off x="8621616" y="4602563"/>
              <a:ext cx="1628458" cy="469963"/>
              <a:chOff x="3343889" y="4219325"/>
              <a:chExt cx="1628458" cy="469963"/>
            </a:xfrm>
          </p:grpSpPr>
          <p:pic>
            <p:nvPicPr>
              <p:cNvPr id="11" name="Picture 68">
                <a:extLst>
                  <a:ext uri="{FF2B5EF4-FFF2-40B4-BE49-F238E27FC236}">
                    <a16:creationId xmlns:a16="http://schemas.microsoft.com/office/drawing/2014/main" id="{F582A044-3487-40E0-A61A-5494CC31BB2F}"/>
                  </a:ext>
                </a:extLst>
              </p:cNvPr>
              <p:cNvPicPr>
                <a:picLocks noChangeAspect="1"/>
              </p:cNvPicPr>
              <p:nvPr/>
            </p:nvPicPr>
            <p:blipFill>
              <a:blip r:embed="rId2"/>
              <a:stretch>
                <a:fillRect/>
              </a:stretch>
            </p:blipFill>
            <p:spPr>
              <a:xfrm>
                <a:off x="3900563" y="4219325"/>
                <a:ext cx="515110" cy="469963"/>
              </a:xfrm>
              <a:prstGeom prst="rect">
                <a:avLst/>
              </a:prstGeom>
            </p:spPr>
          </p:pic>
          <p:pic>
            <p:nvPicPr>
              <p:cNvPr id="12" name="Picture 69">
                <a:extLst>
                  <a:ext uri="{FF2B5EF4-FFF2-40B4-BE49-F238E27FC236}">
                    <a16:creationId xmlns:a16="http://schemas.microsoft.com/office/drawing/2014/main" id="{973EF64F-9268-4734-B65B-86C56E276789}"/>
                  </a:ext>
                </a:extLst>
              </p:cNvPr>
              <p:cNvPicPr>
                <a:picLocks noChangeAspect="1"/>
              </p:cNvPicPr>
              <p:nvPr/>
            </p:nvPicPr>
            <p:blipFill>
              <a:blip r:embed="rId3"/>
              <a:stretch>
                <a:fillRect/>
              </a:stretch>
            </p:blipFill>
            <p:spPr>
              <a:xfrm>
                <a:off x="3343889" y="4219325"/>
                <a:ext cx="515110" cy="469963"/>
              </a:xfrm>
              <a:prstGeom prst="rect">
                <a:avLst/>
              </a:prstGeom>
            </p:spPr>
          </p:pic>
          <p:pic>
            <p:nvPicPr>
              <p:cNvPr id="13" name="Picture 70">
                <a:extLst>
                  <a:ext uri="{FF2B5EF4-FFF2-40B4-BE49-F238E27FC236}">
                    <a16:creationId xmlns:a16="http://schemas.microsoft.com/office/drawing/2014/main" id="{3358864D-AD4A-42FC-B1EF-001C72D62002}"/>
                  </a:ext>
                </a:extLst>
              </p:cNvPr>
              <p:cNvPicPr>
                <a:picLocks noChangeAspect="1"/>
              </p:cNvPicPr>
              <p:nvPr/>
            </p:nvPicPr>
            <p:blipFill>
              <a:blip r:embed="rId4"/>
              <a:stretch>
                <a:fillRect/>
              </a:stretch>
            </p:blipFill>
            <p:spPr>
              <a:xfrm>
                <a:off x="4457237" y="4219325"/>
                <a:ext cx="515110" cy="469963"/>
              </a:xfrm>
              <a:prstGeom prst="rect">
                <a:avLst/>
              </a:prstGeom>
            </p:spPr>
          </p:pic>
        </p:grpSp>
        <p:grpSp>
          <p:nvGrpSpPr>
            <p:cNvPr id="6" name="Group 71">
              <a:extLst>
                <a:ext uri="{FF2B5EF4-FFF2-40B4-BE49-F238E27FC236}">
                  <a16:creationId xmlns:a16="http://schemas.microsoft.com/office/drawing/2014/main" id="{C3345767-F2B7-45D8-93A7-80ADFB3DB487}"/>
                </a:ext>
              </a:extLst>
            </p:cNvPr>
            <p:cNvGrpSpPr/>
            <p:nvPr/>
          </p:nvGrpSpPr>
          <p:grpSpPr>
            <a:xfrm>
              <a:off x="10256602" y="5127134"/>
              <a:ext cx="1583311" cy="469964"/>
              <a:chOff x="3454491" y="4158011"/>
              <a:chExt cx="1583311" cy="469964"/>
            </a:xfrm>
          </p:grpSpPr>
          <p:pic>
            <p:nvPicPr>
              <p:cNvPr id="8" name="Picture 72">
                <a:extLst>
                  <a:ext uri="{FF2B5EF4-FFF2-40B4-BE49-F238E27FC236}">
                    <a16:creationId xmlns:a16="http://schemas.microsoft.com/office/drawing/2014/main" id="{C045CB69-8177-4EBE-BB47-17CDA7B067E7}"/>
                  </a:ext>
                </a:extLst>
              </p:cNvPr>
              <p:cNvPicPr>
                <a:picLocks noChangeAspect="1"/>
              </p:cNvPicPr>
              <p:nvPr/>
            </p:nvPicPr>
            <p:blipFill>
              <a:blip r:embed="rId2"/>
              <a:stretch>
                <a:fillRect/>
              </a:stretch>
            </p:blipFill>
            <p:spPr>
              <a:xfrm>
                <a:off x="4011165" y="4158012"/>
                <a:ext cx="469963" cy="469963"/>
              </a:xfrm>
              <a:prstGeom prst="rect">
                <a:avLst/>
              </a:prstGeom>
            </p:spPr>
          </p:pic>
          <p:pic>
            <p:nvPicPr>
              <p:cNvPr id="9" name="Picture 73">
                <a:extLst>
                  <a:ext uri="{FF2B5EF4-FFF2-40B4-BE49-F238E27FC236}">
                    <a16:creationId xmlns:a16="http://schemas.microsoft.com/office/drawing/2014/main" id="{B1B0A039-D6C7-4DA8-9520-74273A8D5863}"/>
                  </a:ext>
                </a:extLst>
              </p:cNvPr>
              <p:cNvPicPr>
                <a:picLocks noChangeAspect="1"/>
              </p:cNvPicPr>
              <p:nvPr/>
            </p:nvPicPr>
            <p:blipFill>
              <a:blip r:embed="rId3"/>
              <a:stretch>
                <a:fillRect/>
              </a:stretch>
            </p:blipFill>
            <p:spPr>
              <a:xfrm>
                <a:off x="3454491" y="4158011"/>
                <a:ext cx="469963" cy="469963"/>
              </a:xfrm>
              <a:prstGeom prst="rect">
                <a:avLst/>
              </a:prstGeom>
            </p:spPr>
          </p:pic>
          <p:pic>
            <p:nvPicPr>
              <p:cNvPr id="10" name="Picture 74">
                <a:extLst>
                  <a:ext uri="{FF2B5EF4-FFF2-40B4-BE49-F238E27FC236}">
                    <a16:creationId xmlns:a16="http://schemas.microsoft.com/office/drawing/2014/main" id="{EA38D454-2647-41A0-A218-81F781547FF7}"/>
                  </a:ext>
                </a:extLst>
              </p:cNvPr>
              <p:cNvPicPr>
                <a:picLocks noChangeAspect="1"/>
              </p:cNvPicPr>
              <p:nvPr/>
            </p:nvPicPr>
            <p:blipFill>
              <a:blip r:embed="rId4"/>
              <a:stretch>
                <a:fillRect/>
              </a:stretch>
            </p:blipFill>
            <p:spPr>
              <a:xfrm>
                <a:off x="4567839" y="4158012"/>
                <a:ext cx="469963" cy="469963"/>
              </a:xfrm>
              <a:prstGeom prst="rect">
                <a:avLst/>
              </a:prstGeom>
            </p:spPr>
          </p:pic>
        </p:grpSp>
        <p:sp>
          <p:nvSpPr>
            <p:cNvPr id="7" name="Rectangle: Rounded Corners 36">
              <a:extLst>
                <a:ext uri="{FF2B5EF4-FFF2-40B4-BE49-F238E27FC236}">
                  <a16:creationId xmlns:a16="http://schemas.microsoft.com/office/drawing/2014/main" id="{0494750B-A5D6-41E1-A0B1-1DF86628D42C}"/>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000" b="1"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libri" panose="020F0502020204030204" pitchFamily="34" charset="0"/>
                  <a:cs typeface="Calibri" panose="020F0502020204030204" pitchFamily="34" charset="0"/>
                </a:rPr>
                <a:t>Tiêu</a:t>
              </a:r>
              <a:r>
                <a:rPr lang="en-US" sz="8000" b="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libri" panose="020F0502020204030204" pitchFamily="34" charset="0"/>
                  <a:cs typeface="Calibri" panose="020F0502020204030204" pitchFamily="34" charset="0"/>
                </a:rPr>
                <a:t> chí đánh giá</a:t>
              </a:r>
              <a:endParaRPr lang="en-US" sz="80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libri" panose="020F0502020204030204" pitchFamily="34" charset="0"/>
                <a:cs typeface="Calibri" panose="020F0502020204030204" pitchFamily="34" charset="0"/>
              </a:endParaRPr>
            </a:p>
          </p:txBody>
        </p:sp>
      </p:grpSp>
      <p:pic>
        <p:nvPicPr>
          <p:cNvPr id="23" name="Picture 19">
            <a:extLst>
              <a:ext uri="{FF2B5EF4-FFF2-40B4-BE49-F238E27FC236}">
                <a16:creationId xmlns:a16="http://schemas.microsoft.com/office/drawing/2014/main" id="{410302C0-3878-41A0-A9C0-9C1C9F5FD3D7}"/>
              </a:ext>
            </a:extLst>
          </p:cNvPr>
          <p:cNvPicPr>
            <a:picLocks noChangeAspect="1"/>
          </p:cNvPicPr>
          <p:nvPr/>
        </p:nvPicPr>
        <p:blipFill>
          <a:blip r:embed="rId5"/>
          <a:srcRect/>
          <a:stretch>
            <a:fillRect/>
          </a:stretch>
        </p:blipFill>
        <p:spPr>
          <a:xfrm>
            <a:off x="15108553" y="3824863"/>
            <a:ext cx="2723366" cy="5763737"/>
          </a:xfrm>
          <a:prstGeom prst="rect">
            <a:avLst/>
          </a:prstGeom>
        </p:spPr>
      </p:pic>
      <p:pic>
        <p:nvPicPr>
          <p:cNvPr id="24" name="Picture 20">
            <a:extLst>
              <a:ext uri="{FF2B5EF4-FFF2-40B4-BE49-F238E27FC236}">
                <a16:creationId xmlns:a16="http://schemas.microsoft.com/office/drawing/2014/main" id="{67CA81A6-8227-4EC5-AF9A-90D4412EA972}"/>
              </a:ext>
            </a:extLst>
          </p:cNvPr>
          <p:cNvPicPr>
            <a:picLocks noChangeAspect="1"/>
          </p:cNvPicPr>
          <p:nvPr/>
        </p:nvPicPr>
        <p:blipFill>
          <a:blip r:embed="rId6"/>
          <a:srcRect/>
          <a:stretch>
            <a:fillRect/>
          </a:stretch>
        </p:blipFill>
        <p:spPr>
          <a:xfrm>
            <a:off x="791660" y="3824863"/>
            <a:ext cx="2246054" cy="5722430"/>
          </a:xfrm>
          <a:prstGeom prst="rect">
            <a:avLst/>
          </a:prstGeom>
        </p:spPr>
      </p:pic>
      <p:pic>
        <p:nvPicPr>
          <p:cNvPr id="25" name="Picture 24">
            <a:extLst>
              <a:ext uri="{FF2B5EF4-FFF2-40B4-BE49-F238E27FC236}">
                <a16:creationId xmlns:a16="http://schemas.microsoft.com/office/drawing/2014/main" id="{6184AAEA-3A78-4412-80EB-F3BFA307E1EB}"/>
              </a:ext>
            </a:extLst>
          </p:cNvPr>
          <p:cNvPicPr>
            <a:picLocks noChangeAspect="1"/>
          </p:cNvPicPr>
          <p:nvPr/>
        </p:nvPicPr>
        <p:blipFill>
          <a:blip r:embed="rId7"/>
          <a:stretch>
            <a:fillRect/>
          </a:stretch>
        </p:blipFill>
        <p:spPr>
          <a:xfrm>
            <a:off x="144677" y="-21067"/>
            <a:ext cx="18088400" cy="3694496"/>
          </a:xfrm>
          <a:prstGeom prst="rect">
            <a:avLst/>
          </a:prstGeom>
        </p:spPr>
      </p:pic>
    </p:spTree>
    <p:extLst>
      <p:ext uri="{BB962C8B-B14F-4D97-AF65-F5344CB8AC3E}">
        <p14:creationId xmlns:p14="http://schemas.microsoft.com/office/powerpoint/2010/main" val="407016060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19">
            <a:extLst>
              <a:ext uri="{FF2B5EF4-FFF2-40B4-BE49-F238E27FC236}">
                <a16:creationId xmlns:a16="http://schemas.microsoft.com/office/drawing/2014/main" id="{1D92FD3C-3DF9-4044-8512-8A935EC74F7F}"/>
              </a:ext>
            </a:extLst>
          </p:cNvPr>
          <p:cNvPicPr>
            <a:picLocks noChangeAspect="1"/>
          </p:cNvPicPr>
          <p:nvPr/>
        </p:nvPicPr>
        <p:blipFill>
          <a:blip r:embed="rId3"/>
          <a:stretch>
            <a:fillRect/>
          </a:stretch>
        </p:blipFill>
        <p:spPr>
          <a:xfrm flipV="1">
            <a:off x="11892098" y="1635863"/>
            <a:ext cx="3969738" cy="1530003"/>
          </a:xfrm>
          <a:prstGeom prst="rect">
            <a:avLst/>
          </a:prstGeom>
        </p:spPr>
      </p:pic>
      <p:pic>
        <p:nvPicPr>
          <p:cNvPr id="35" name="Picture 24">
            <a:extLst>
              <a:ext uri="{FF2B5EF4-FFF2-40B4-BE49-F238E27FC236}">
                <a16:creationId xmlns:a16="http://schemas.microsoft.com/office/drawing/2014/main" id="{F1BE30D1-6B8B-4783-AC36-1AD4ADF7511C}"/>
              </a:ext>
            </a:extLst>
          </p:cNvPr>
          <p:cNvPicPr>
            <a:picLocks noChangeAspect="1"/>
          </p:cNvPicPr>
          <p:nvPr/>
        </p:nvPicPr>
        <p:blipFill>
          <a:blip r:embed="rId3"/>
          <a:stretch>
            <a:fillRect/>
          </a:stretch>
        </p:blipFill>
        <p:spPr>
          <a:xfrm flipH="1" flipV="1">
            <a:off x="932277" y="1306752"/>
            <a:ext cx="3969738" cy="1530003"/>
          </a:xfrm>
          <a:prstGeom prst="rect">
            <a:avLst/>
          </a:prstGeom>
        </p:spPr>
      </p:pic>
      <p:pic>
        <p:nvPicPr>
          <p:cNvPr id="39" name="Hình ảnh 22" descr="Ảnh có chứa Phim hoạt hình, hình mẫu, phim hoạt hình&#10;&#10;Mô tả được tạo tự động">
            <a:extLst>
              <a:ext uri="{FF2B5EF4-FFF2-40B4-BE49-F238E27FC236}">
                <a16:creationId xmlns:a16="http://schemas.microsoft.com/office/drawing/2014/main" id="{8E6FEEC6-7A85-4358-8DAA-37CDFC646143}"/>
              </a:ext>
            </a:extLst>
          </p:cNvPr>
          <p:cNvPicPr>
            <a:picLocks noChangeAspect="1"/>
          </p:cNvPicPr>
          <p:nvPr/>
        </p:nvPicPr>
        <p:blipFill>
          <a:blip r:embed="rId4"/>
          <a:stretch>
            <a:fillRect/>
          </a:stretch>
        </p:blipFill>
        <p:spPr>
          <a:xfrm>
            <a:off x="932278" y="1306753"/>
            <a:ext cx="9472388" cy="9453443"/>
          </a:xfrm>
          <a:prstGeom prst="rect">
            <a:avLst/>
          </a:prstGeom>
        </p:spPr>
      </p:pic>
      <p:pic>
        <p:nvPicPr>
          <p:cNvPr id="41" name="Picture 40">
            <a:extLst>
              <a:ext uri="{FF2B5EF4-FFF2-40B4-BE49-F238E27FC236}">
                <a16:creationId xmlns:a16="http://schemas.microsoft.com/office/drawing/2014/main" id="{EC517453-D004-4B0D-8833-636C8469A5AA}"/>
              </a:ext>
            </a:extLst>
          </p:cNvPr>
          <p:cNvPicPr>
            <a:picLocks noChangeAspect="1"/>
          </p:cNvPicPr>
          <p:nvPr/>
        </p:nvPicPr>
        <p:blipFill>
          <a:blip r:embed="rId5"/>
          <a:stretch>
            <a:fillRect/>
          </a:stretch>
        </p:blipFill>
        <p:spPr>
          <a:xfrm>
            <a:off x="0" y="587047"/>
            <a:ext cx="18070110" cy="1947842"/>
          </a:xfrm>
          <a:prstGeom prst="rect">
            <a:avLst/>
          </a:prstGeom>
        </p:spPr>
      </p:pic>
    </p:spTree>
    <p:controls>
      <mc:AlternateContent xmlns:mc="http://schemas.openxmlformats.org/markup-compatibility/2006">
        <mc:Choice xmlns:v="urn:schemas-microsoft-com:vml" Requires="v">
          <p:control name="TextBox1" r:id="rId1" imgW="7277040" imgH="2088000"/>
        </mc:Choice>
        <mc:Fallback>
          <p:control name="TextBox1" r:id="rId1" imgW="7277040" imgH="2088000">
            <p:pic>
              <p:nvPicPr>
                <p:cNvPr id="40" name="TextBox1">
                  <a:extLst>
                    <a:ext uri="{FF2B5EF4-FFF2-40B4-BE49-F238E27FC236}">
                      <a16:creationId xmlns:a16="http://schemas.microsoft.com/office/drawing/2014/main" id="{317A13CA-D621-422C-B418-DBF6558F66CB}"/>
                    </a:ext>
                  </a:extLst>
                </p:cNvPr>
                <p:cNvPicPr>
                  <a:picLocks/>
                </p:cNvPicPr>
                <p:nvPr/>
              </p:nvPicPr>
              <p:blipFill>
                <a:blip r:embed="rId6"/>
                <a:stretch>
                  <a:fillRect/>
                </a:stretch>
              </p:blipFill>
              <p:spPr>
                <a:xfrm>
                  <a:off x="10515613" y="3315658"/>
                  <a:ext cx="7275917" cy="2091212"/>
                </a:xfrm>
                <a:prstGeom prst="rect">
                  <a:avLst/>
                </a:prstGeom>
              </p:spPr>
            </p:pic>
          </p:control>
        </mc:Fallback>
      </mc:AlternateContent>
    </p:controls>
    <p:extLst>
      <p:ext uri="{BB962C8B-B14F-4D97-AF65-F5344CB8AC3E}">
        <p14:creationId xmlns:p14="http://schemas.microsoft.com/office/powerpoint/2010/main" val="65753149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icture background">
            <a:extLst>
              <a:ext uri="{FF2B5EF4-FFF2-40B4-BE49-F238E27FC236}">
                <a16:creationId xmlns:a16="http://schemas.microsoft.com/office/drawing/2014/main" id="{3EA460F6-9DB0-412A-AEB0-7DB47DA678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8360571" cy="102843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37C91CF-C770-4BAB-BF5D-90ADEF01A122}"/>
              </a:ext>
            </a:extLst>
          </p:cNvPr>
          <p:cNvPicPr>
            <a:picLocks noChangeAspect="1"/>
          </p:cNvPicPr>
          <p:nvPr/>
        </p:nvPicPr>
        <p:blipFill>
          <a:blip r:embed="rId3"/>
          <a:stretch>
            <a:fillRect/>
          </a:stretch>
        </p:blipFill>
        <p:spPr>
          <a:xfrm>
            <a:off x="-1" y="19050"/>
            <a:ext cx="18288000" cy="4059936"/>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id="{73A37E3F-908F-D2CC-102A-DAA01D25F0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342900"/>
            <a:ext cx="2152352" cy="2152352"/>
          </a:xfrm>
          <a:prstGeom prst="rect">
            <a:avLst/>
          </a:prstGeom>
        </p:spPr>
      </p:pic>
    </p:spTree>
    <p:extLst>
      <p:ext uri="{BB962C8B-B14F-4D97-AF65-F5344CB8AC3E}">
        <p14:creationId xmlns:p14="http://schemas.microsoft.com/office/powerpoint/2010/main" val="551891230"/>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1694</TotalTime>
  <Words>469</Words>
  <Application>Microsoft Office PowerPoint</Application>
  <PresentationFormat>Custom</PresentationFormat>
  <Paragraphs>30</Paragraphs>
  <Slides>18</Slides>
  <Notes>3</Notes>
  <HiddenSlides>0</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18</vt:i4>
      </vt:variant>
    </vt:vector>
  </HeadingPairs>
  <TitlesOfParts>
    <vt:vector size="26" baseType="lpstr">
      <vt:lpstr>Arial</vt:lpstr>
      <vt:lpstr>Calibri</vt:lpstr>
      <vt:lpstr>Cambria</vt:lpstr>
      <vt:lpstr>Office Theme</vt:lpstr>
      <vt:lpstr>1_Office Theme</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T6_Doc</dc:title>
  <dc:subject>9Slide.vn</dc:subject>
  <dc:creator>huong</dc:creator>
  <dc:description>9Slide.vn</dc:description>
  <cp:lastModifiedBy>ADMIN</cp:lastModifiedBy>
  <cp:revision>34</cp:revision>
  <dcterms:created xsi:type="dcterms:W3CDTF">2006-08-16T00:00:00Z</dcterms:created>
  <dcterms:modified xsi:type="dcterms:W3CDTF">2025-04-28T14:36:28Z</dcterms:modified>
  <cp:category>9Slide.vn</cp:category>
  <dc:identifier>DAGPVnf4NPg</dc:identifier>
</cp:coreProperties>
</file>