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5"/>
  </p:notesMasterIdLst>
  <p:sldIdLst>
    <p:sldId id="258" r:id="rId4"/>
    <p:sldId id="263" r:id="rId5"/>
    <p:sldId id="256" r:id="rId6"/>
    <p:sldId id="261" r:id="rId7"/>
    <p:sldId id="262" r:id="rId8"/>
    <p:sldId id="3778" r:id="rId9"/>
    <p:sldId id="3780" r:id="rId10"/>
    <p:sldId id="3781" r:id="rId11"/>
    <p:sldId id="3789" r:id="rId12"/>
    <p:sldId id="3790" r:id="rId13"/>
    <p:sldId id="271"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677"/>
    <a:srgbClr val="71BE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939" autoAdjust="0"/>
  </p:normalViewPr>
  <p:slideViewPr>
    <p:cSldViewPr snapToGrid="0">
      <p:cViewPr varScale="1">
        <p:scale>
          <a:sx n="72" d="100"/>
          <a:sy n="72" d="100"/>
        </p:scale>
        <p:origin x="110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29761-5413-4122-9052-C266644B9992}"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39F7E-2FDF-442A-8784-378ABCD16071}" type="slidenum">
              <a:rPr lang="en-US" smtClean="0"/>
              <a:t>‹#›</a:t>
            </a:fld>
            <a:endParaRPr lang="en-US"/>
          </a:p>
        </p:txBody>
      </p:sp>
    </p:spTree>
    <p:extLst>
      <p:ext uri="{BB962C8B-B14F-4D97-AF65-F5344CB8AC3E}">
        <p14:creationId xmlns:p14="http://schemas.microsoft.com/office/powerpoint/2010/main" val="3389826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39F7E-2FDF-442A-8784-378ABCD16071}" type="slidenum">
              <a:rPr lang="en-US" smtClean="0"/>
              <a:t>8</a:t>
            </a:fld>
            <a:endParaRPr lang="en-US"/>
          </a:p>
        </p:txBody>
      </p:sp>
    </p:spTree>
    <p:extLst>
      <p:ext uri="{BB962C8B-B14F-4D97-AF65-F5344CB8AC3E}">
        <p14:creationId xmlns:p14="http://schemas.microsoft.com/office/powerpoint/2010/main" val="3979089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39F7E-2FDF-442A-8784-378ABCD16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61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39F7E-2FDF-442A-8784-378ABCD16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26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6DB1-780E-6E07-04F7-9D5CF082887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10CAC4DB-FF1A-6457-1D9D-AAC325D376F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8ADECED-B5B9-25B8-3266-228B7AC237A3}"/>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12/05/2025</a:t>
            </a:fld>
            <a:endParaRPr lang="vi-VN"/>
          </a:p>
        </p:txBody>
      </p:sp>
      <p:sp>
        <p:nvSpPr>
          <p:cNvPr id="5" name="Footer Placeholder 4">
            <a:extLst>
              <a:ext uri="{FF2B5EF4-FFF2-40B4-BE49-F238E27FC236}">
                <a16:creationId xmlns:a16="http://schemas.microsoft.com/office/drawing/2014/main" id="{70013107-7845-642C-0E0E-D1BFAD53CDD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36C9CD4-6E04-BBBD-1ABB-D90CDD56371E}"/>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879095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3382-3FD1-2769-ED5C-077894C716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E651811-F6AB-44F5-1364-A803FB5A5BE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51EAF55-03F1-31D8-C3C6-A90DFBDB5227}"/>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12/05/2025</a:t>
            </a:fld>
            <a:endParaRPr lang="vi-VN"/>
          </a:p>
        </p:txBody>
      </p:sp>
      <p:sp>
        <p:nvSpPr>
          <p:cNvPr id="5" name="Footer Placeholder 4">
            <a:extLst>
              <a:ext uri="{FF2B5EF4-FFF2-40B4-BE49-F238E27FC236}">
                <a16:creationId xmlns:a16="http://schemas.microsoft.com/office/drawing/2014/main" id="{653D58A6-823D-9C03-7288-BBBDA11C17E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6E540FDC-FB2D-91CF-5DC0-F5078F0A9506}"/>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4217577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C7B21B-F28A-3952-2041-B6B1C7F5932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B7AFC4-C97D-E0FF-2846-574FACC69EC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A2D3B1C-BDF2-C63F-1044-253EB634F439}"/>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12/05/2025</a:t>
            </a:fld>
            <a:endParaRPr lang="vi-VN"/>
          </a:p>
        </p:txBody>
      </p:sp>
      <p:sp>
        <p:nvSpPr>
          <p:cNvPr id="5" name="Footer Placeholder 4">
            <a:extLst>
              <a:ext uri="{FF2B5EF4-FFF2-40B4-BE49-F238E27FC236}">
                <a16:creationId xmlns:a16="http://schemas.microsoft.com/office/drawing/2014/main" id="{BCE10FC5-D2DA-94A8-C12C-EF5240CCD1B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FB7588E-E5AB-1CD1-7D5B-2880130161DC}"/>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893780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4391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5232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5049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9363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3198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3429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2105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2575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E304-ACD9-EDA3-F9DF-404740A01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5915579-13C3-FC70-5FAE-ED064081F4F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180CAE8-2200-766B-661D-493501D63FC0}"/>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12/05/2025</a:t>
            </a:fld>
            <a:endParaRPr lang="vi-VN"/>
          </a:p>
        </p:txBody>
      </p:sp>
      <p:sp>
        <p:nvSpPr>
          <p:cNvPr id="5" name="Footer Placeholder 4">
            <a:extLst>
              <a:ext uri="{FF2B5EF4-FFF2-40B4-BE49-F238E27FC236}">
                <a16:creationId xmlns:a16="http://schemas.microsoft.com/office/drawing/2014/main" id="{D55FD76F-94A9-4498-385B-EF71BD6731C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FD4C2CA-8291-A64C-C066-942C295264FD}"/>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327989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16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3940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7440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126F-5312-6417-318D-A73F66554FB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B520CF-645A-7E3E-29B7-57889E079B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CBA11A-30BA-78B5-2C26-FBA5F2D88340}"/>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5/12/2025</a:t>
            </a:fld>
            <a:endParaRPr lang="en-US"/>
          </a:p>
        </p:txBody>
      </p:sp>
      <p:sp>
        <p:nvSpPr>
          <p:cNvPr id="5" name="Footer Placeholder 4">
            <a:extLst>
              <a:ext uri="{FF2B5EF4-FFF2-40B4-BE49-F238E27FC236}">
                <a16:creationId xmlns:a16="http://schemas.microsoft.com/office/drawing/2014/main" id="{8E582261-F8B0-F5AC-8F64-D9C956742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162EFE-581D-733E-B3F9-A01EFCEAED52}"/>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235594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8935-CAFA-CA11-1E25-01E17C7F06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B753DE6-2527-D53F-F7A7-32A3C6E1FB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292F2-AB1D-31C8-971D-F9BC3BFA7B3C}"/>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5/12/2025</a:t>
            </a:fld>
            <a:endParaRPr lang="en-US"/>
          </a:p>
        </p:txBody>
      </p:sp>
      <p:sp>
        <p:nvSpPr>
          <p:cNvPr id="5" name="Footer Placeholder 4">
            <a:extLst>
              <a:ext uri="{FF2B5EF4-FFF2-40B4-BE49-F238E27FC236}">
                <a16:creationId xmlns:a16="http://schemas.microsoft.com/office/drawing/2014/main" id="{91181D9D-D062-7742-929D-29AE38BD43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A95217-FC7B-0D65-73BA-97ADA87C58B7}"/>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11507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7E94-F208-027B-C6B1-550E0EA29D9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21A1B0-F041-12A4-87D0-B6039C2FAB6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D2DFFD-69A2-F550-E201-D2D57C8B56DE}"/>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5/12/2025</a:t>
            </a:fld>
            <a:endParaRPr lang="en-US"/>
          </a:p>
        </p:txBody>
      </p:sp>
      <p:sp>
        <p:nvSpPr>
          <p:cNvPr id="5" name="Footer Placeholder 4">
            <a:extLst>
              <a:ext uri="{FF2B5EF4-FFF2-40B4-BE49-F238E27FC236}">
                <a16:creationId xmlns:a16="http://schemas.microsoft.com/office/drawing/2014/main" id="{265FA849-593A-A820-56DA-79D339B49C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EEBBFB-A7FD-523B-814D-46C1B620B7DA}"/>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815018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C987-3C0B-DDDA-A92F-A01D884C2D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FB4A698-C67A-1FFD-A896-4B6AB6B37F7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2F72C8-2987-A38F-FD70-A342993FA11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0BF47F-2571-AC5B-D6CB-8B6E235D8A6C}"/>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5/12/2025</a:t>
            </a:fld>
            <a:endParaRPr lang="en-US"/>
          </a:p>
        </p:txBody>
      </p:sp>
      <p:sp>
        <p:nvSpPr>
          <p:cNvPr id="6" name="Footer Placeholder 5">
            <a:extLst>
              <a:ext uri="{FF2B5EF4-FFF2-40B4-BE49-F238E27FC236}">
                <a16:creationId xmlns:a16="http://schemas.microsoft.com/office/drawing/2014/main" id="{7065D6B9-595D-03F3-E864-369799264E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E1D914-3AAE-7F22-9EC5-83E55E431DBD}"/>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257354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D694-76B9-5CE1-121D-F2BD57E99C9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4F6EE71-A47E-C341-4569-EF74A527FD6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C7A621-ED6B-E66B-AA24-03AB9B521E9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AFF475-CE0E-2A01-E89F-63A623299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822B2B-8FE7-0FE5-9184-64194C96970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F0E91C-3E71-45C7-6D96-708BB962330A}"/>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5/12/2025</a:t>
            </a:fld>
            <a:endParaRPr lang="en-US"/>
          </a:p>
        </p:txBody>
      </p:sp>
      <p:sp>
        <p:nvSpPr>
          <p:cNvPr id="8" name="Footer Placeholder 7">
            <a:extLst>
              <a:ext uri="{FF2B5EF4-FFF2-40B4-BE49-F238E27FC236}">
                <a16:creationId xmlns:a16="http://schemas.microsoft.com/office/drawing/2014/main" id="{F71036C9-B9A6-10B2-2DDE-AA2F9A1BEF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247C1D3-775B-1BCF-8DE2-053B3429774E}"/>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4249124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ED37-57E7-50F0-C30D-FB2BC02D97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74D77BE-6A97-4D1A-4011-7D6FABC1FE9F}"/>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5/12/2025</a:t>
            </a:fld>
            <a:endParaRPr lang="en-US"/>
          </a:p>
        </p:txBody>
      </p:sp>
      <p:sp>
        <p:nvSpPr>
          <p:cNvPr id="4" name="Footer Placeholder 3">
            <a:extLst>
              <a:ext uri="{FF2B5EF4-FFF2-40B4-BE49-F238E27FC236}">
                <a16:creationId xmlns:a16="http://schemas.microsoft.com/office/drawing/2014/main" id="{4C2B6662-0FF3-6602-9FA5-FF32F0AE75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C207D17-4BC2-C473-02D2-F7AF212A0DD3}"/>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461219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51CAA-8999-7254-27E2-DDC49FA98794}"/>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5/12/2025</a:t>
            </a:fld>
            <a:endParaRPr lang="en-US"/>
          </a:p>
        </p:txBody>
      </p:sp>
      <p:sp>
        <p:nvSpPr>
          <p:cNvPr id="3" name="Footer Placeholder 2">
            <a:extLst>
              <a:ext uri="{FF2B5EF4-FFF2-40B4-BE49-F238E27FC236}">
                <a16:creationId xmlns:a16="http://schemas.microsoft.com/office/drawing/2014/main" id="{B897C164-4276-E74D-C0AE-C963A55DE5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0FD032A-6DD5-53C2-99F0-D38FF462E4FF}"/>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13726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DE71-A2E1-5B73-0279-41D48614081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3CA7727-D51D-DAB4-CFE2-4D5A22A74E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A566DA-8FD8-6754-0CB5-072AE1F25B66}"/>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12/05/2025</a:t>
            </a:fld>
            <a:endParaRPr lang="vi-VN"/>
          </a:p>
        </p:txBody>
      </p:sp>
      <p:sp>
        <p:nvSpPr>
          <p:cNvPr id="5" name="Footer Placeholder 4">
            <a:extLst>
              <a:ext uri="{FF2B5EF4-FFF2-40B4-BE49-F238E27FC236}">
                <a16:creationId xmlns:a16="http://schemas.microsoft.com/office/drawing/2014/main" id="{ED61D4A2-AF20-22B5-0F18-9392A5BB69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0A7C4AB-3307-EF3C-158C-B7F8C2DEAA57}"/>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778919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9D2D-0BBB-D5D5-60F9-44FD32D1CC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101925-321C-C21D-D7F9-81A091C8945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0BDE59-79EE-8D56-BD2C-1FB46EB8EC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7F4AE-61A5-EEC2-5674-D57C3E94F66C}"/>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5/12/2025</a:t>
            </a:fld>
            <a:endParaRPr lang="en-US"/>
          </a:p>
        </p:txBody>
      </p:sp>
      <p:sp>
        <p:nvSpPr>
          <p:cNvPr id="6" name="Footer Placeholder 5">
            <a:extLst>
              <a:ext uri="{FF2B5EF4-FFF2-40B4-BE49-F238E27FC236}">
                <a16:creationId xmlns:a16="http://schemas.microsoft.com/office/drawing/2014/main" id="{4415E4A1-0530-EB11-2BA4-5CEA404355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12D6E5-CCB7-2980-E0E5-2EBEF33CFE8A}"/>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358259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C691-69C4-1C89-FC3F-571D21FB8B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EAE9BE-6B1F-36E9-B047-CC5AD752337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101DF2-BEB6-5AFB-02AB-94BE7A2D83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5DF4DA-796F-0158-0BA2-99D5428AC125}"/>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5/12/2025</a:t>
            </a:fld>
            <a:endParaRPr lang="en-US"/>
          </a:p>
        </p:txBody>
      </p:sp>
      <p:sp>
        <p:nvSpPr>
          <p:cNvPr id="6" name="Footer Placeholder 5">
            <a:extLst>
              <a:ext uri="{FF2B5EF4-FFF2-40B4-BE49-F238E27FC236}">
                <a16:creationId xmlns:a16="http://schemas.microsoft.com/office/drawing/2014/main" id="{49CC4612-EEF5-A4E1-EF4E-D601AA8F54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0892DD-7C0E-C809-6FF5-8392FAB1B79B}"/>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633765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54BE-1CEB-9B1F-04DA-015A59FFFA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39573F-435D-9535-92F1-923DF435096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B361E-57D4-0A39-9F22-0D8CF90E2244}"/>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5/12/2025</a:t>
            </a:fld>
            <a:endParaRPr lang="en-US"/>
          </a:p>
        </p:txBody>
      </p:sp>
      <p:sp>
        <p:nvSpPr>
          <p:cNvPr id="5" name="Footer Placeholder 4">
            <a:extLst>
              <a:ext uri="{FF2B5EF4-FFF2-40B4-BE49-F238E27FC236}">
                <a16:creationId xmlns:a16="http://schemas.microsoft.com/office/drawing/2014/main" id="{0B0963FC-5B06-FCD8-60CC-3FE2449342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7269CA-0F9C-A0ED-1267-F4BBDBFF57F9}"/>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805678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45ED1-E738-80D6-84C7-A55ACD71F9B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156D0B-9E82-6827-B068-405B6B390EA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B6D6A-5E98-2E04-1CB4-70E6D1962A23}"/>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5/12/2025</a:t>
            </a:fld>
            <a:endParaRPr lang="en-US"/>
          </a:p>
        </p:txBody>
      </p:sp>
      <p:sp>
        <p:nvSpPr>
          <p:cNvPr id="5" name="Footer Placeholder 4">
            <a:extLst>
              <a:ext uri="{FF2B5EF4-FFF2-40B4-BE49-F238E27FC236}">
                <a16:creationId xmlns:a16="http://schemas.microsoft.com/office/drawing/2014/main" id="{7A8DBD36-11FC-879D-B79F-C310D51BEA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F6AF9A-A1B5-D97E-D08F-8B43C989FFBD}"/>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53061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94B0-73A5-4827-E84D-DD69EB36C07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6753C61-DEF5-44BD-1165-E71BEE560B3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774B718D-7D58-48F1-7411-1E165955466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677595B-105B-51EF-E6F4-F2E3F1F16A75}"/>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12/05/2025</a:t>
            </a:fld>
            <a:endParaRPr lang="vi-VN"/>
          </a:p>
        </p:txBody>
      </p:sp>
      <p:sp>
        <p:nvSpPr>
          <p:cNvPr id="6" name="Footer Placeholder 5">
            <a:extLst>
              <a:ext uri="{FF2B5EF4-FFF2-40B4-BE49-F238E27FC236}">
                <a16:creationId xmlns:a16="http://schemas.microsoft.com/office/drawing/2014/main" id="{81FC1D29-8464-B959-6457-03D65E9D448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CA2DBEB6-AB1A-6F96-0F6B-F7AE24BC6CDC}"/>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534503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E744-2DD0-C8FE-50F7-B8FE0895F08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C4E87A2-4C13-AE3D-6C3E-323D09E7C6D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F4888F-5D4C-2791-EA52-5114319CB0C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BC87CBC-065D-087E-5A99-4D3E709F34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1FBA8F-A281-76C1-B633-BB1FE8735E3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ED84BC3-B359-C8E7-B910-B6966E1F8024}"/>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12/05/2025</a:t>
            </a:fld>
            <a:endParaRPr lang="vi-VN"/>
          </a:p>
        </p:txBody>
      </p:sp>
      <p:sp>
        <p:nvSpPr>
          <p:cNvPr id="8" name="Footer Placeholder 7">
            <a:extLst>
              <a:ext uri="{FF2B5EF4-FFF2-40B4-BE49-F238E27FC236}">
                <a16:creationId xmlns:a16="http://schemas.microsoft.com/office/drawing/2014/main" id="{9A990BA4-D408-D86F-F01C-13ACD7C44BB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8E1F42FD-0A00-2C0F-C289-27960D6DF256}"/>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1879954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C951B-D72E-6281-84A6-36E794CB93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80C3E63-8C78-78E6-E58E-A642BE235803}"/>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12/05/2025</a:t>
            </a:fld>
            <a:endParaRPr lang="vi-VN"/>
          </a:p>
        </p:txBody>
      </p:sp>
      <p:sp>
        <p:nvSpPr>
          <p:cNvPr id="4" name="Footer Placeholder 3">
            <a:extLst>
              <a:ext uri="{FF2B5EF4-FFF2-40B4-BE49-F238E27FC236}">
                <a16:creationId xmlns:a16="http://schemas.microsoft.com/office/drawing/2014/main" id="{B0E7C3AA-DF37-4060-72BC-7A53E1FB76C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036473ED-F80B-2015-2F8F-A2DEEB1F0DA1}"/>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171889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58093D-74EC-794E-3289-F309048F9508}"/>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12/05/2025</a:t>
            </a:fld>
            <a:endParaRPr lang="vi-VN"/>
          </a:p>
        </p:txBody>
      </p:sp>
      <p:sp>
        <p:nvSpPr>
          <p:cNvPr id="3" name="Footer Placeholder 2">
            <a:extLst>
              <a:ext uri="{FF2B5EF4-FFF2-40B4-BE49-F238E27FC236}">
                <a16:creationId xmlns:a16="http://schemas.microsoft.com/office/drawing/2014/main" id="{C303FA74-41EB-D6FD-BD6C-F2FB1C1272F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31852BD0-E375-1A8E-83EC-894A5A236B5F}"/>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229577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AA37-9099-9C97-F621-CFAB1873C3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475F297-835F-2B26-8002-7A420D12BEE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7317EE8-DFD3-FEB1-CA1D-BFB6661A3F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B75D38-46BF-7964-F704-2608C531A899}"/>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12/05/2025</a:t>
            </a:fld>
            <a:endParaRPr lang="vi-VN"/>
          </a:p>
        </p:txBody>
      </p:sp>
      <p:sp>
        <p:nvSpPr>
          <p:cNvPr id="6" name="Footer Placeholder 5">
            <a:extLst>
              <a:ext uri="{FF2B5EF4-FFF2-40B4-BE49-F238E27FC236}">
                <a16:creationId xmlns:a16="http://schemas.microsoft.com/office/drawing/2014/main" id="{CE1E910C-1801-3815-B6E2-E401A4AF23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878A9C42-63B6-207C-71C5-EBB64578B929}"/>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255318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54DE-48B7-0036-808E-358A0EE513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03F1FD8-27A3-57F6-A232-44BB990757F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65B7CAE-91FF-62EF-5D10-623325D2CB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300CE3-D220-4630-ED58-CD0570400442}"/>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12/05/2025</a:t>
            </a:fld>
            <a:endParaRPr lang="vi-VN"/>
          </a:p>
        </p:txBody>
      </p:sp>
      <p:sp>
        <p:nvSpPr>
          <p:cNvPr id="6" name="Footer Placeholder 5">
            <a:extLst>
              <a:ext uri="{FF2B5EF4-FFF2-40B4-BE49-F238E27FC236}">
                <a16:creationId xmlns:a16="http://schemas.microsoft.com/office/drawing/2014/main" id="{274ACB06-069A-2E02-D310-D0C83487C36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288ED439-9936-AF3F-86FC-60DB56DBC09C}"/>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182556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803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AI-generated content may be incorrect.">
            <a:extLst>
              <a:ext uri="{FF2B5EF4-FFF2-40B4-BE49-F238E27FC236}">
                <a16:creationId xmlns:a16="http://schemas.microsoft.com/office/drawing/2014/main" id="{4E68EA84-7487-143B-B0E2-93F254ACEE3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23697" y="-76560"/>
            <a:ext cx="1540125" cy="1540125"/>
          </a:xfrm>
          <a:prstGeom prst="rect">
            <a:avLst/>
          </a:prstGeom>
        </p:spPr>
      </p:pic>
    </p:spTree>
    <p:extLst>
      <p:ext uri="{BB962C8B-B14F-4D97-AF65-F5344CB8AC3E}">
        <p14:creationId xmlns:p14="http://schemas.microsoft.com/office/powerpoint/2010/main" val="3567176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293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34.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7.svg"/><Relationship Id="rId7" Type="http://schemas.openxmlformats.org/officeDocument/2006/relationships/image" Target="../media/image29.svg"/><Relationship Id="rId12" Type="http://schemas.openxmlformats.org/officeDocument/2006/relationships/image" Target="../media/image40.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39.svg"/><Relationship Id="rId5" Type="http://schemas.openxmlformats.org/officeDocument/2006/relationships/image" Target="../media/image27.svg"/><Relationship Id="rId10" Type="http://schemas.openxmlformats.org/officeDocument/2006/relationships/image" Target="../media/image38.png"/><Relationship Id="rId4" Type="http://schemas.openxmlformats.org/officeDocument/2006/relationships/image" Target="../media/image26.png"/><Relationship Id="rId9" Type="http://schemas.openxmlformats.org/officeDocument/2006/relationships/image" Target="../media/image37.sv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7.svg"/><Relationship Id="rId7" Type="http://schemas.openxmlformats.org/officeDocument/2006/relationships/image" Target="../media/image29.sv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2.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560477" y="-3343703"/>
            <a:ext cx="13312953" cy="13312953"/>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10290813" y="-1317197"/>
            <a:ext cx="2727675" cy="2221815"/>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8752045" y="-305372"/>
            <a:ext cx="3473075" cy="1470683"/>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asvg="http://schemas.microsoft.com/office/drawing/2016/SVG/main" r:embed="rId7"/>
                </a:ext>
              </a:extLst>
            </a:blip>
            <a:stretch>
              <a:fillRect l="-11388" t="-86525"/>
            </a:stretch>
          </a:blipFill>
        </p:spPr>
        <p:txBody>
          <a:bodyPr/>
          <a:lstStyle/>
          <a:p>
            <a:endParaRPr lang="vi-VN"/>
          </a:p>
        </p:txBody>
      </p:sp>
      <p:sp>
        <p:nvSpPr>
          <p:cNvPr id="5" name="Freeform 5"/>
          <p:cNvSpPr/>
          <p:nvPr/>
        </p:nvSpPr>
        <p:spPr>
          <a:xfrm rot="960655" flipH="1" flipV="1">
            <a:off x="-678038" y="5747093"/>
            <a:ext cx="2727675" cy="2221815"/>
          </a:xfrm>
          <a:custGeom>
            <a:avLst/>
            <a:gdLst/>
            <a:ahLst/>
            <a:cxnLst/>
            <a:rect l="l" t="t" r="r" b="b"/>
            <a:pathLst>
              <a:path w="4091513" h="3332723">
                <a:moveTo>
                  <a:pt x="4091514" y="3332724"/>
                </a:moveTo>
                <a:lnTo>
                  <a:pt x="0" y="3332724"/>
                </a:lnTo>
                <a:lnTo>
                  <a:pt x="0" y="0"/>
                </a:lnTo>
                <a:lnTo>
                  <a:pt x="4091514" y="0"/>
                </a:lnTo>
                <a:lnTo>
                  <a:pt x="4091514" y="333272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6" name="Freeform 6"/>
          <p:cNvSpPr/>
          <p:nvPr/>
        </p:nvSpPr>
        <p:spPr>
          <a:xfrm rot="668257" flipH="1" flipV="1">
            <a:off x="-451140" y="5436859"/>
            <a:ext cx="3473075" cy="1470683"/>
          </a:xfrm>
          <a:custGeom>
            <a:avLst/>
            <a:gdLst/>
            <a:ahLst/>
            <a:cxnLst/>
            <a:rect l="l" t="t" r="r" b="b"/>
            <a:pathLst>
              <a:path w="5209612" h="2206024">
                <a:moveTo>
                  <a:pt x="5209613" y="2206024"/>
                </a:moveTo>
                <a:lnTo>
                  <a:pt x="0" y="2206024"/>
                </a:lnTo>
                <a:lnTo>
                  <a:pt x="0" y="0"/>
                </a:lnTo>
                <a:lnTo>
                  <a:pt x="5209613" y="0"/>
                </a:lnTo>
                <a:lnTo>
                  <a:pt x="5209613" y="2206024"/>
                </a:lnTo>
                <a:close/>
              </a:path>
            </a:pathLst>
          </a:custGeom>
          <a:blipFill>
            <a:blip r:embed="rId6">
              <a:extLst>
                <a:ext uri="{96DAC541-7B7A-43D3-8B79-37D633B846F1}">
                  <asvg:svgBlip xmlns:asvg="http://schemas.microsoft.com/office/drawing/2016/SVG/main" r:embed="rId7"/>
                </a:ext>
              </a:extLst>
            </a:blip>
            <a:stretch>
              <a:fillRect l="-11388" t="-86525"/>
            </a:stretch>
          </a:blipFill>
        </p:spPr>
        <p:txBody>
          <a:bodyPr/>
          <a:lstStyle/>
          <a:p>
            <a:endParaRPr lang="vi-VN"/>
          </a:p>
        </p:txBody>
      </p:sp>
      <p:sp>
        <p:nvSpPr>
          <p:cNvPr id="7" name="Freeform 7"/>
          <p:cNvSpPr/>
          <p:nvPr/>
        </p:nvSpPr>
        <p:spPr>
          <a:xfrm>
            <a:off x="1174673" y="830474"/>
            <a:ext cx="8164513" cy="5640936"/>
          </a:xfrm>
          <a:custGeom>
            <a:avLst/>
            <a:gdLst/>
            <a:ahLst/>
            <a:cxnLst/>
            <a:rect l="l" t="t" r="r" b="b"/>
            <a:pathLst>
              <a:path w="12246769" h="8461404">
                <a:moveTo>
                  <a:pt x="0" y="0"/>
                </a:moveTo>
                <a:lnTo>
                  <a:pt x="12246769" y="0"/>
                </a:lnTo>
                <a:lnTo>
                  <a:pt x="12246769" y="8461404"/>
                </a:lnTo>
                <a:lnTo>
                  <a:pt x="0" y="84614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9" name="Freeform 9"/>
          <p:cNvSpPr/>
          <p:nvPr/>
        </p:nvSpPr>
        <p:spPr>
          <a:xfrm rot="5400000">
            <a:off x="-2310124" y="2136582"/>
            <a:ext cx="4876800" cy="416745"/>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0" name="Freeform 10"/>
          <p:cNvSpPr/>
          <p:nvPr/>
        </p:nvSpPr>
        <p:spPr>
          <a:xfrm rot="5400000" flipV="1">
            <a:off x="9634983" y="4314358"/>
            <a:ext cx="4876800" cy="416745"/>
          </a:xfrm>
          <a:custGeom>
            <a:avLst/>
            <a:gdLst/>
            <a:ahLst/>
            <a:cxnLst/>
            <a:rect l="l" t="t" r="r" b="b"/>
            <a:pathLst>
              <a:path w="7315200" h="625117">
                <a:moveTo>
                  <a:pt x="0" y="625117"/>
                </a:moveTo>
                <a:lnTo>
                  <a:pt x="7315200" y="625117"/>
                </a:lnTo>
                <a:lnTo>
                  <a:pt x="7315200" y="0"/>
                </a:lnTo>
                <a:lnTo>
                  <a:pt x="0" y="0"/>
                </a:lnTo>
                <a:lnTo>
                  <a:pt x="0" y="625117"/>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1" name="Freeform 11"/>
          <p:cNvSpPr/>
          <p:nvPr/>
        </p:nvSpPr>
        <p:spPr>
          <a:xfrm>
            <a:off x="2899905" y="2665132"/>
            <a:ext cx="905496" cy="860987"/>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12" name="Freeform 12"/>
          <p:cNvSpPr/>
          <p:nvPr/>
        </p:nvSpPr>
        <p:spPr>
          <a:xfrm>
            <a:off x="7846549" y="3922368"/>
            <a:ext cx="905496" cy="860987"/>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pic>
        <p:nvPicPr>
          <p:cNvPr id="13" name="Picture 12">
            <a:extLst>
              <a:ext uri="{FF2B5EF4-FFF2-40B4-BE49-F238E27FC236}">
                <a16:creationId xmlns:a16="http://schemas.microsoft.com/office/drawing/2014/main" id="{F29BEF86-0D63-EDFD-DF65-A4184227A587}"/>
              </a:ext>
            </a:extLst>
          </p:cNvPr>
          <p:cNvPicPr>
            <a:picLocks noChangeAspect="1"/>
          </p:cNvPicPr>
          <p:nvPr/>
        </p:nvPicPr>
        <p:blipFill>
          <a:blip r:embed="rId14"/>
          <a:stretch>
            <a:fillRect/>
          </a:stretch>
        </p:blipFill>
        <p:spPr>
          <a:xfrm>
            <a:off x="2020194" y="1342432"/>
            <a:ext cx="5921680" cy="4808637"/>
          </a:xfrm>
          <a:prstGeom prst="rect">
            <a:avLst/>
          </a:prstGeom>
        </p:spPr>
      </p:pic>
      <p:sp>
        <p:nvSpPr>
          <p:cNvPr id="14" name="Freeform 9">
            <a:extLst>
              <a:ext uri="{FF2B5EF4-FFF2-40B4-BE49-F238E27FC236}">
                <a16:creationId xmlns:a16="http://schemas.microsoft.com/office/drawing/2014/main" id="{198F8368-4930-D595-4F5E-7799207F6B9C}"/>
              </a:ext>
            </a:extLst>
          </p:cNvPr>
          <p:cNvSpPr/>
          <p:nvPr/>
        </p:nvSpPr>
        <p:spPr>
          <a:xfrm>
            <a:off x="7020242" y="2567617"/>
            <a:ext cx="5346353" cy="4538093"/>
          </a:xfrm>
          <a:custGeom>
            <a:avLst/>
            <a:gdLst/>
            <a:ahLst/>
            <a:cxnLst/>
            <a:rect l="l" t="t" r="r" b="b"/>
            <a:pathLst>
              <a:path w="3391389" h="2738546">
                <a:moveTo>
                  <a:pt x="0" y="0"/>
                </a:moveTo>
                <a:lnTo>
                  <a:pt x="3391389" y="0"/>
                </a:lnTo>
                <a:lnTo>
                  <a:pt x="3391389" y="2738547"/>
                </a:lnTo>
                <a:lnTo>
                  <a:pt x="0" y="2738547"/>
                </a:lnTo>
                <a:lnTo>
                  <a:pt x="0" y="0"/>
                </a:lnTo>
                <a:close/>
              </a:path>
            </a:pathLst>
          </a:custGeom>
          <a:blipFill>
            <a:blip r:embed="rId1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7F73-3054-D36D-94D4-C8CEAC92FB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F5AADDB-0D72-9946-745A-F975BA5034FC}"/>
              </a:ext>
            </a:extLst>
          </p:cNvPr>
          <p:cNvSpPr>
            <a:spLocks noGrp="1"/>
          </p:cNvSpPr>
          <p:nvPr>
            <p:ph type="subTitle" idx="1"/>
          </p:nvPr>
        </p:nvSpPr>
        <p:spPr/>
        <p:txBody>
          <a:bodyPr/>
          <a:lstStyle/>
          <a:p>
            <a:endParaRPr lang="en-US"/>
          </a:p>
        </p:txBody>
      </p:sp>
      <p:pic>
        <p:nvPicPr>
          <p:cNvPr id="5" name="Picture 4" descr="A group of kids running&#10;&#10;Description automatically generated">
            <a:extLst>
              <a:ext uri="{FF2B5EF4-FFF2-40B4-BE49-F238E27FC236}">
                <a16:creationId xmlns:a16="http://schemas.microsoft.com/office/drawing/2014/main" id="{E22E6672-E4E2-111B-0B81-815E47C45CC9}"/>
              </a:ext>
            </a:extLst>
          </p:cNvPr>
          <p:cNvPicPr>
            <a:picLocks noChangeAspect="1"/>
          </p:cNvPicPr>
          <p:nvPr/>
        </p:nvPicPr>
        <p:blipFill rotWithShape="1">
          <a:blip r:embed="rId3">
            <a:extLst>
              <a:ext uri="{28A0092B-C50C-407E-A947-70E740481C1C}">
                <a14:useLocalDpi xmlns:a14="http://schemas.microsoft.com/office/drawing/2010/main" val="0"/>
              </a:ext>
            </a:extLst>
          </a:blip>
          <a:srcRect b="7957"/>
          <a:stretch/>
        </p:blipFill>
        <p:spPr>
          <a:xfrm>
            <a:off x="1" y="0"/>
            <a:ext cx="12192000" cy="6858000"/>
          </a:xfrm>
          <a:prstGeom prst="rect">
            <a:avLst/>
          </a:prstGeom>
        </p:spPr>
      </p:pic>
      <p:sp>
        <p:nvSpPr>
          <p:cNvPr id="4" name="Rectangle: Rounded Corners 3">
            <a:extLst>
              <a:ext uri="{FF2B5EF4-FFF2-40B4-BE49-F238E27FC236}">
                <a16:creationId xmlns:a16="http://schemas.microsoft.com/office/drawing/2014/main" id="{9CDBCB3D-F6D9-2A78-2F03-F75BE6D54130}"/>
              </a:ext>
            </a:extLst>
          </p:cNvPr>
          <p:cNvSpPr/>
          <p:nvPr/>
        </p:nvSpPr>
        <p:spPr>
          <a:xfrm>
            <a:off x="570271" y="383458"/>
            <a:ext cx="11061290" cy="631231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428686-945D-4885-AABC-95E579ABE355}"/>
              </a:ext>
            </a:extLst>
          </p:cNvPr>
          <p:cNvSpPr txBox="1"/>
          <p:nvPr/>
        </p:nvSpPr>
        <p:spPr>
          <a:xfrm>
            <a:off x="1082844" y="1484416"/>
            <a:ext cx="10118558" cy="3662541"/>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rPr>
              <a:t>Ví</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dụ</a:t>
            </a:r>
            <a:r>
              <a:rPr lang="en-US" sz="4000" b="1" dirty="0">
                <a:solidFill>
                  <a:srgbClr val="002060"/>
                </a:solidFill>
                <a:latin typeface="Cambria" panose="02040503050406030204" pitchFamily="18" charset="0"/>
                <a:ea typeface="Cambria" panose="02040503050406030204" pitchFamily="18" charset="0"/>
              </a:rPr>
              <a:t>:</a:t>
            </a:r>
          </a:p>
          <a:p>
            <a:pPr lvl="0" algn="just"/>
            <a:r>
              <a:rPr lang="vi-VN" sz="3200" dirty="0">
                <a:solidFill>
                  <a:srgbClr val="002060"/>
                </a:solidFill>
                <a:latin typeface="Cambria" panose="02040503050406030204" pitchFamily="18" charset="0"/>
                <a:ea typeface="Cambria" panose="02040503050406030204" pitchFamily="18" charset="0"/>
              </a:rPr>
              <a:t>Phương tiện thông tin hiện đại là một phát minh đột phá của con người. Chúng cho thấy con người không dừng lại ở nhu cầu ăn, mặc, tồn tại thông thường mà còn cần những nhu cầu giải trí, tiện lợi hơn thế. Vì lẽ đó, hàng loạt các phương tiện thông tin hiện đại có mặt rất nhiều quanh chúng ta, trong mọi nhà, trên mọi nẻo đường…</a:t>
            </a: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382793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5DA9-94C6-DA6C-B04A-E4D918F583B1}"/>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6062A38E-ED34-E361-64CE-F0799D1F1450}"/>
              </a:ext>
            </a:extLst>
          </p:cNvPr>
          <p:cNvSpPr>
            <a:spLocks noGrp="1"/>
          </p:cNvSpPr>
          <p:nvPr>
            <p:ph type="subTitle" idx="1"/>
          </p:nvPr>
        </p:nvSpPr>
        <p:spPr/>
        <p:txBody>
          <a:bodyPr/>
          <a:lstStyle/>
          <a:p>
            <a:endParaRPr lang="vi-VN"/>
          </a:p>
        </p:txBody>
      </p:sp>
      <p:pic>
        <p:nvPicPr>
          <p:cNvPr id="5" name="Picture 4" descr="A child and child with butterflies and a net in a field of sunflowers&#10;&#10;Description automatically generated">
            <a:extLst>
              <a:ext uri="{FF2B5EF4-FFF2-40B4-BE49-F238E27FC236}">
                <a16:creationId xmlns:a16="http://schemas.microsoft.com/office/drawing/2014/main" id="{AA734CF2-9565-FEBF-D37E-92D13F3A6BCC}"/>
              </a:ext>
            </a:extLst>
          </p:cNvPr>
          <p:cNvPicPr>
            <a:picLocks noChangeAspect="1"/>
          </p:cNvPicPr>
          <p:nvPr/>
        </p:nvPicPr>
        <p:blipFill rotWithShape="1">
          <a:blip r:embed="rId2">
            <a:extLst>
              <a:ext uri="{28A0092B-C50C-407E-A947-70E740481C1C}">
                <a14:useLocalDpi xmlns:a14="http://schemas.microsoft.com/office/drawing/2010/main" val="0"/>
              </a:ext>
            </a:extLst>
          </a:blip>
          <a:srcRect t="22013"/>
          <a:stretch/>
        </p:blipFill>
        <p:spPr>
          <a:xfrm>
            <a:off x="1" y="0"/>
            <a:ext cx="12192000" cy="6857999"/>
          </a:xfrm>
          <a:prstGeom prst="rect">
            <a:avLst/>
          </a:prstGeom>
        </p:spPr>
      </p:pic>
      <p:pic>
        <p:nvPicPr>
          <p:cNvPr id="4" name="Picture 3">
            <a:extLst>
              <a:ext uri="{FF2B5EF4-FFF2-40B4-BE49-F238E27FC236}">
                <a16:creationId xmlns:a16="http://schemas.microsoft.com/office/drawing/2014/main" id="{CC0595F8-C98C-9F5B-BF1A-B1943C9F4E85}"/>
              </a:ext>
            </a:extLst>
          </p:cNvPr>
          <p:cNvPicPr>
            <a:picLocks noChangeAspect="1"/>
          </p:cNvPicPr>
          <p:nvPr/>
        </p:nvPicPr>
        <p:blipFill>
          <a:blip r:embed="rId3"/>
          <a:stretch>
            <a:fillRect/>
          </a:stretch>
        </p:blipFill>
        <p:spPr>
          <a:xfrm>
            <a:off x="952144" y="167622"/>
            <a:ext cx="10047079" cy="2786113"/>
          </a:xfrm>
          <a:prstGeom prst="rect">
            <a:avLst/>
          </a:prstGeom>
        </p:spPr>
      </p:pic>
    </p:spTree>
    <p:extLst>
      <p:ext uri="{BB962C8B-B14F-4D97-AF65-F5344CB8AC3E}">
        <p14:creationId xmlns:p14="http://schemas.microsoft.com/office/powerpoint/2010/main" val="3142373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nvGrpSpPr>
          <p:cNvPr id="3" name="Group 3"/>
          <p:cNvGrpSpPr/>
          <p:nvPr/>
        </p:nvGrpSpPr>
        <p:grpSpPr>
          <a:xfrm>
            <a:off x="10475205" y="5483388"/>
            <a:ext cx="1716795" cy="1838821"/>
            <a:chOff x="0" y="0"/>
            <a:chExt cx="3433590" cy="3677642"/>
          </a:xfrm>
        </p:grpSpPr>
        <p:sp>
          <p:nvSpPr>
            <p:cNvPr id="4" name="Freeform 4"/>
            <p:cNvSpPr/>
            <p:nvPr/>
          </p:nvSpPr>
          <p:spPr>
            <a:xfrm>
              <a:off x="1184000" y="0"/>
              <a:ext cx="2249590" cy="2862680"/>
            </a:xfrm>
            <a:custGeom>
              <a:avLst/>
              <a:gdLst/>
              <a:ahLst/>
              <a:cxnLst/>
              <a:rect l="l" t="t" r="r" b="b"/>
              <a:pathLst>
                <a:path w="2249590" h="2862680">
                  <a:moveTo>
                    <a:pt x="0" y="0"/>
                  </a:moveTo>
                  <a:lnTo>
                    <a:pt x="2249590" y="0"/>
                  </a:lnTo>
                  <a:lnTo>
                    <a:pt x="2249590" y="2862680"/>
                  </a:lnTo>
                  <a:lnTo>
                    <a:pt x="0" y="2862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p:cNvSpPr/>
            <p:nvPr/>
          </p:nvSpPr>
          <p:spPr>
            <a:xfrm>
              <a:off x="0" y="834637"/>
              <a:ext cx="1843215" cy="2843005"/>
            </a:xfrm>
            <a:custGeom>
              <a:avLst/>
              <a:gdLst/>
              <a:ahLst/>
              <a:cxnLst/>
              <a:rect l="l" t="t" r="r" b="b"/>
              <a:pathLst>
                <a:path w="1843215" h="2843005">
                  <a:moveTo>
                    <a:pt x="0" y="0"/>
                  </a:moveTo>
                  <a:lnTo>
                    <a:pt x="1843215" y="0"/>
                  </a:lnTo>
                  <a:lnTo>
                    <a:pt x="1843215" y="2843005"/>
                  </a:lnTo>
                  <a:lnTo>
                    <a:pt x="0" y="28430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grpSp>
        <p:nvGrpSpPr>
          <p:cNvPr id="6" name="Group 6"/>
          <p:cNvGrpSpPr/>
          <p:nvPr/>
        </p:nvGrpSpPr>
        <p:grpSpPr>
          <a:xfrm>
            <a:off x="-15385" y="5098009"/>
            <a:ext cx="2403051" cy="2224199"/>
            <a:chOff x="0" y="0"/>
            <a:chExt cx="4806103" cy="4448399"/>
          </a:xfrm>
        </p:grpSpPr>
        <p:sp>
          <p:nvSpPr>
            <p:cNvPr id="7" name="Freeform 7"/>
            <p:cNvSpPr/>
            <p:nvPr/>
          </p:nvSpPr>
          <p:spPr>
            <a:xfrm>
              <a:off x="0" y="0"/>
              <a:ext cx="2921416" cy="4216115"/>
            </a:xfrm>
            <a:custGeom>
              <a:avLst/>
              <a:gdLst/>
              <a:ahLst/>
              <a:cxnLst/>
              <a:rect l="l" t="t" r="r" b="b"/>
              <a:pathLst>
                <a:path w="2921416" h="4216115">
                  <a:moveTo>
                    <a:pt x="0" y="0"/>
                  </a:moveTo>
                  <a:lnTo>
                    <a:pt x="2921416" y="0"/>
                  </a:lnTo>
                  <a:lnTo>
                    <a:pt x="2921416" y="4216115"/>
                  </a:lnTo>
                  <a:lnTo>
                    <a:pt x="0" y="4216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8" name="Freeform 8"/>
            <p:cNvSpPr/>
            <p:nvPr/>
          </p:nvSpPr>
          <p:spPr>
            <a:xfrm rot="3574541">
              <a:off x="1712136" y="1182971"/>
              <a:ext cx="2418562" cy="2950965"/>
            </a:xfrm>
            <a:custGeom>
              <a:avLst/>
              <a:gdLst/>
              <a:ahLst/>
              <a:cxnLst/>
              <a:rect l="l" t="t" r="r" b="b"/>
              <a:pathLst>
                <a:path w="2418562" h="2950965">
                  <a:moveTo>
                    <a:pt x="0" y="0"/>
                  </a:moveTo>
                  <a:lnTo>
                    <a:pt x="2418561" y="0"/>
                  </a:lnTo>
                  <a:lnTo>
                    <a:pt x="2418561" y="2950965"/>
                  </a:lnTo>
                  <a:lnTo>
                    <a:pt x="0" y="29509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sp>
        <p:nvSpPr>
          <p:cNvPr id="9" name="Freeform 9"/>
          <p:cNvSpPr/>
          <p:nvPr/>
        </p:nvSpPr>
        <p:spPr>
          <a:xfrm rot="1013048">
            <a:off x="9827135" y="-9707"/>
            <a:ext cx="2750937" cy="1715897"/>
          </a:xfrm>
          <a:custGeom>
            <a:avLst/>
            <a:gdLst/>
            <a:ahLst/>
            <a:cxnLst/>
            <a:rect l="l" t="t" r="r" b="b"/>
            <a:pathLst>
              <a:path w="4126406" h="2573846">
                <a:moveTo>
                  <a:pt x="0" y="0"/>
                </a:moveTo>
                <a:lnTo>
                  <a:pt x="4126406" y="0"/>
                </a:lnTo>
                <a:lnTo>
                  <a:pt x="4126406" y="2573845"/>
                </a:lnTo>
                <a:lnTo>
                  <a:pt x="0" y="257384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0" name="Freeform 10"/>
          <p:cNvSpPr/>
          <p:nvPr/>
        </p:nvSpPr>
        <p:spPr>
          <a:xfrm>
            <a:off x="-58432" y="-28644"/>
            <a:ext cx="2675565" cy="1571894"/>
          </a:xfrm>
          <a:custGeom>
            <a:avLst/>
            <a:gdLst/>
            <a:ahLst/>
            <a:cxnLst/>
            <a:rect l="l" t="t" r="r" b="b"/>
            <a:pathLst>
              <a:path w="4013347" h="2357841">
                <a:moveTo>
                  <a:pt x="0" y="0"/>
                </a:moveTo>
                <a:lnTo>
                  <a:pt x="4013347" y="0"/>
                </a:lnTo>
                <a:lnTo>
                  <a:pt x="4013347" y="2357841"/>
                </a:lnTo>
                <a:lnTo>
                  <a:pt x="0" y="235784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4" name="Rectangle: Rounded Corners 13">
            <a:extLst>
              <a:ext uri="{FF2B5EF4-FFF2-40B4-BE49-F238E27FC236}">
                <a16:creationId xmlns:a16="http://schemas.microsoft.com/office/drawing/2014/main" id="{CE3FA648-5D90-461D-A1CF-248DDE11D668}"/>
              </a:ext>
            </a:extLst>
          </p:cNvPr>
          <p:cNvSpPr/>
          <p:nvPr/>
        </p:nvSpPr>
        <p:spPr>
          <a:xfrm>
            <a:off x="649705" y="1467238"/>
            <a:ext cx="10419348" cy="3380040"/>
          </a:xfrm>
          <a:prstGeom prst="round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15000"/>
              </a:lnSpc>
              <a:buFont typeface="Arial" panose="020B0604020202020204" pitchFamily="34" charset="0"/>
              <a:buChar char="•"/>
            </a:pPr>
            <a:r>
              <a:rPr lang="vi-VN" sz="4000" b="1" dirty="0">
                <a:solidFill>
                  <a:srgbClr val="FF0000"/>
                </a:solidFill>
                <a:latin typeface="Cambria" panose="02040503050406030204" pitchFamily="18" charset="0"/>
                <a:ea typeface="Cambria" panose="02040503050406030204" pitchFamily="18" charset="0"/>
              </a:rPr>
              <a:t>Phép lặp: </a:t>
            </a:r>
            <a:r>
              <a:rPr lang="vi-VN" sz="4000" dirty="0">
                <a:solidFill>
                  <a:srgbClr val="FF0000"/>
                </a:solidFill>
                <a:latin typeface="Cambria" panose="02040503050406030204" pitchFamily="18" charset="0"/>
                <a:ea typeface="Cambria" panose="02040503050406030204" pitchFamily="18" charset="0"/>
              </a:rPr>
              <a:t>từ ngữ “rác”, “chiến binh xanh”, “Kol siêu phàm”, “hành trình xanh”</a:t>
            </a:r>
            <a:r>
              <a:rPr lang="en-US" sz="4000" dirty="0">
                <a:solidFill>
                  <a:srgbClr val="FF0000"/>
                </a:solidFill>
                <a:latin typeface="Cambria" panose="02040503050406030204" pitchFamily="18" charset="0"/>
                <a:ea typeface="Cambria" panose="02040503050406030204" pitchFamily="18" charset="0"/>
              </a:rPr>
              <a:t>;</a:t>
            </a:r>
          </a:p>
          <a:p>
            <a:pPr marL="571500" indent="-571500" algn="just">
              <a:lnSpc>
                <a:spcPct val="115000"/>
              </a:lnSpc>
              <a:buFont typeface="Arial" panose="020B0604020202020204" pitchFamily="34" charset="0"/>
              <a:buChar char="•"/>
            </a:pPr>
            <a:r>
              <a:rPr lang="en-US" sz="4000" b="1" dirty="0">
                <a:solidFill>
                  <a:srgbClr val="FF0000"/>
                </a:solidFill>
                <a:latin typeface="Cambria" panose="02040503050406030204" pitchFamily="18" charset="0"/>
                <a:ea typeface="Cambria" panose="02040503050406030204" pitchFamily="18" charset="0"/>
              </a:rPr>
              <a:t>D</a:t>
            </a:r>
            <a:r>
              <a:rPr lang="vi-VN" sz="4000" b="1" dirty="0">
                <a:solidFill>
                  <a:srgbClr val="FF0000"/>
                </a:solidFill>
                <a:latin typeface="Cambria" panose="02040503050406030204" pitchFamily="18" charset="0"/>
                <a:ea typeface="Cambria" panose="02040503050406030204" pitchFamily="18" charset="0"/>
              </a:rPr>
              <a:t>ùng từ ngữ thay thế : </a:t>
            </a:r>
            <a:r>
              <a:rPr lang="vi-VN" sz="4000" dirty="0">
                <a:solidFill>
                  <a:srgbClr val="FF0000"/>
                </a:solidFill>
                <a:latin typeface="Cambria" panose="02040503050406030204" pitchFamily="18" charset="0"/>
                <a:ea typeface="Cambria" panose="02040503050406030204" pitchFamily="18" charset="0"/>
              </a:rPr>
              <a:t>“cứ thế này” thay cho “rác ở khắp nơi”.</a:t>
            </a:r>
            <a:endParaRPr lang="en-US" sz="3600" dirty="0">
              <a:solidFill>
                <a:srgbClr val="0070C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2867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5DA9-94C6-DA6C-B04A-E4D918F583B1}"/>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6062A38E-ED34-E361-64CE-F0799D1F1450}"/>
              </a:ext>
            </a:extLst>
          </p:cNvPr>
          <p:cNvSpPr>
            <a:spLocks noGrp="1"/>
          </p:cNvSpPr>
          <p:nvPr>
            <p:ph type="subTitle" idx="1"/>
          </p:nvPr>
        </p:nvSpPr>
        <p:spPr/>
        <p:txBody>
          <a:bodyPr/>
          <a:lstStyle/>
          <a:p>
            <a:endParaRPr lang="vi-VN"/>
          </a:p>
        </p:txBody>
      </p:sp>
      <p:pic>
        <p:nvPicPr>
          <p:cNvPr id="5" name="Picture 4" descr="A child and child with butterflies and a net in a field of sunflowers&#10;&#10;Description automatically generated">
            <a:extLst>
              <a:ext uri="{FF2B5EF4-FFF2-40B4-BE49-F238E27FC236}">
                <a16:creationId xmlns:a16="http://schemas.microsoft.com/office/drawing/2014/main" id="{AA734CF2-9565-FEBF-D37E-92D13F3A6BCC}"/>
              </a:ext>
            </a:extLst>
          </p:cNvPr>
          <p:cNvPicPr>
            <a:picLocks noChangeAspect="1"/>
          </p:cNvPicPr>
          <p:nvPr/>
        </p:nvPicPr>
        <p:blipFill rotWithShape="1">
          <a:blip r:embed="rId2">
            <a:extLst>
              <a:ext uri="{28A0092B-C50C-407E-A947-70E740481C1C}">
                <a14:useLocalDpi xmlns:a14="http://schemas.microsoft.com/office/drawing/2010/main" val="0"/>
              </a:ext>
            </a:extLst>
          </a:blip>
          <a:srcRect t="22013"/>
          <a:stretch/>
        </p:blipFill>
        <p:spPr>
          <a:xfrm>
            <a:off x="0" y="1"/>
            <a:ext cx="12192000" cy="6857999"/>
          </a:xfrm>
          <a:prstGeom prst="rect">
            <a:avLst/>
          </a:prstGeom>
        </p:spPr>
      </p:pic>
      <p:pic>
        <p:nvPicPr>
          <p:cNvPr id="4" name="Picture 3">
            <a:extLst>
              <a:ext uri="{FF2B5EF4-FFF2-40B4-BE49-F238E27FC236}">
                <a16:creationId xmlns:a16="http://schemas.microsoft.com/office/drawing/2014/main" id="{00ECF97E-6D13-4E28-5162-21FCF5294531}"/>
              </a:ext>
            </a:extLst>
          </p:cNvPr>
          <p:cNvPicPr>
            <a:picLocks noChangeAspect="1"/>
          </p:cNvPicPr>
          <p:nvPr/>
        </p:nvPicPr>
        <p:blipFill>
          <a:blip r:embed="rId3"/>
          <a:stretch>
            <a:fillRect/>
          </a:stretch>
        </p:blipFill>
        <p:spPr>
          <a:xfrm>
            <a:off x="4538639" y="508799"/>
            <a:ext cx="3523793" cy="1292464"/>
          </a:xfrm>
          <a:prstGeom prst="rect">
            <a:avLst/>
          </a:prstGeom>
        </p:spPr>
      </p:pic>
      <p:pic>
        <p:nvPicPr>
          <p:cNvPr id="7" name="Picture 6">
            <a:extLst>
              <a:ext uri="{FF2B5EF4-FFF2-40B4-BE49-F238E27FC236}">
                <a16:creationId xmlns:a16="http://schemas.microsoft.com/office/drawing/2014/main" id="{87E9CA79-48ED-1A1B-9B14-809F56F8702B}"/>
              </a:ext>
            </a:extLst>
          </p:cNvPr>
          <p:cNvPicPr>
            <a:picLocks noChangeAspect="1"/>
          </p:cNvPicPr>
          <p:nvPr/>
        </p:nvPicPr>
        <p:blipFill>
          <a:blip r:embed="rId4"/>
          <a:stretch>
            <a:fillRect/>
          </a:stretch>
        </p:blipFill>
        <p:spPr>
          <a:xfrm>
            <a:off x="1449476" y="1943022"/>
            <a:ext cx="9437426" cy="3645724"/>
          </a:xfrm>
          <a:prstGeom prst="rect">
            <a:avLst/>
          </a:prstGeom>
        </p:spPr>
      </p:pic>
    </p:spTree>
    <p:extLst>
      <p:ext uri="{BB962C8B-B14F-4D97-AF65-F5344CB8AC3E}">
        <p14:creationId xmlns:p14="http://schemas.microsoft.com/office/powerpoint/2010/main" val="763515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560477" y="-3343703"/>
            <a:ext cx="13312953" cy="13312953"/>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a:off x="10290813" y="-1317197"/>
            <a:ext cx="2727675" cy="2221815"/>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8752045" y="-305372"/>
            <a:ext cx="3473075" cy="1470683"/>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asvg="http://schemas.microsoft.com/office/drawing/2016/SVG/main" r:embed="rId7"/>
                </a:ext>
              </a:extLst>
            </a:blip>
            <a:stretch>
              <a:fillRect l="-11388" t="-8652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rot="960655" flipH="1" flipV="1">
            <a:off x="-678038" y="5747093"/>
            <a:ext cx="2727675" cy="2221815"/>
          </a:xfrm>
          <a:custGeom>
            <a:avLst/>
            <a:gdLst/>
            <a:ahLst/>
            <a:cxnLst/>
            <a:rect l="l" t="t" r="r" b="b"/>
            <a:pathLst>
              <a:path w="4091513" h="3332723">
                <a:moveTo>
                  <a:pt x="4091514" y="3332724"/>
                </a:moveTo>
                <a:lnTo>
                  <a:pt x="0" y="3332724"/>
                </a:lnTo>
                <a:lnTo>
                  <a:pt x="0" y="0"/>
                </a:lnTo>
                <a:lnTo>
                  <a:pt x="4091514" y="0"/>
                </a:lnTo>
                <a:lnTo>
                  <a:pt x="4091514" y="333272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668257" flipH="1" flipV="1">
            <a:off x="-451140" y="5436859"/>
            <a:ext cx="3473075" cy="1470683"/>
          </a:xfrm>
          <a:custGeom>
            <a:avLst/>
            <a:gdLst/>
            <a:ahLst/>
            <a:cxnLst/>
            <a:rect l="l" t="t" r="r" b="b"/>
            <a:pathLst>
              <a:path w="5209612" h="2206024">
                <a:moveTo>
                  <a:pt x="5209613" y="2206024"/>
                </a:moveTo>
                <a:lnTo>
                  <a:pt x="0" y="2206024"/>
                </a:lnTo>
                <a:lnTo>
                  <a:pt x="0" y="0"/>
                </a:lnTo>
                <a:lnTo>
                  <a:pt x="5209613" y="0"/>
                </a:lnTo>
                <a:lnTo>
                  <a:pt x="5209613" y="2206024"/>
                </a:lnTo>
                <a:close/>
              </a:path>
            </a:pathLst>
          </a:custGeom>
          <a:blipFill>
            <a:blip r:embed="rId6">
              <a:extLst>
                <a:ext uri="{96DAC541-7B7A-43D3-8B79-37D633B846F1}">
                  <asvg:svgBlip xmlns:asvg="http://schemas.microsoft.com/office/drawing/2016/SVG/main" r:embed="rId7"/>
                </a:ext>
              </a:extLst>
            </a:blip>
            <a:stretch>
              <a:fillRect l="-11388" t="-8652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3695012" y="492305"/>
            <a:ext cx="8164513" cy="5640936"/>
          </a:xfrm>
          <a:custGeom>
            <a:avLst/>
            <a:gdLst/>
            <a:ahLst/>
            <a:cxnLst/>
            <a:rect l="l" t="t" r="r" b="b"/>
            <a:pathLst>
              <a:path w="12246769" h="8461404">
                <a:moveTo>
                  <a:pt x="0" y="0"/>
                </a:moveTo>
                <a:lnTo>
                  <a:pt x="12246769" y="0"/>
                </a:lnTo>
                <a:lnTo>
                  <a:pt x="12246769" y="8461404"/>
                </a:lnTo>
                <a:lnTo>
                  <a:pt x="0" y="84614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5400000">
            <a:off x="-2310124" y="2136582"/>
            <a:ext cx="4876800" cy="416745"/>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10"/>
          <p:cNvSpPr/>
          <p:nvPr/>
        </p:nvSpPr>
        <p:spPr>
          <a:xfrm rot="5400000" flipV="1">
            <a:off x="9634983" y="4314358"/>
            <a:ext cx="4876800" cy="416745"/>
          </a:xfrm>
          <a:custGeom>
            <a:avLst/>
            <a:gdLst/>
            <a:ahLst/>
            <a:cxnLst/>
            <a:rect l="l" t="t" r="r" b="b"/>
            <a:pathLst>
              <a:path w="7315200" h="625117">
                <a:moveTo>
                  <a:pt x="0" y="625117"/>
                </a:moveTo>
                <a:lnTo>
                  <a:pt x="7315200" y="625117"/>
                </a:lnTo>
                <a:lnTo>
                  <a:pt x="7315200" y="0"/>
                </a:lnTo>
                <a:lnTo>
                  <a:pt x="0" y="0"/>
                </a:lnTo>
                <a:lnTo>
                  <a:pt x="0" y="625117"/>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11"/>
          <p:cNvSpPr/>
          <p:nvPr/>
        </p:nvSpPr>
        <p:spPr>
          <a:xfrm>
            <a:off x="2899905" y="2665132"/>
            <a:ext cx="905496" cy="860987"/>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Freeform 12"/>
          <p:cNvSpPr/>
          <p:nvPr/>
        </p:nvSpPr>
        <p:spPr>
          <a:xfrm>
            <a:off x="7846549" y="3922368"/>
            <a:ext cx="905496" cy="860987"/>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15">
            <a:extLst>
              <a:ext uri="{FF2B5EF4-FFF2-40B4-BE49-F238E27FC236}">
                <a16:creationId xmlns:a16="http://schemas.microsoft.com/office/drawing/2014/main" id="{CF19CF39-6AE5-CAC0-25FA-0255FDA3BE83}"/>
              </a:ext>
            </a:extLst>
          </p:cNvPr>
          <p:cNvSpPr/>
          <p:nvPr/>
        </p:nvSpPr>
        <p:spPr>
          <a:xfrm>
            <a:off x="52622" y="2757902"/>
            <a:ext cx="5064783" cy="4648391"/>
          </a:xfrm>
          <a:custGeom>
            <a:avLst/>
            <a:gdLst/>
            <a:ahLst/>
            <a:cxnLst/>
            <a:rect l="l" t="t" r="r" b="b"/>
            <a:pathLst>
              <a:path w="2706406" h="2472978">
                <a:moveTo>
                  <a:pt x="0" y="0"/>
                </a:moveTo>
                <a:lnTo>
                  <a:pt x="2706406" y="0"/>
                </a:lnTo>
                <a:lnTo>
                  <a:pt x="2706406" y="2472978"/>
                </a:lnTo>
                <a:lnTo>
                  <a:pt x="0" y="247297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pic>
        <p:nvPicPr>
          <p:cNvPr id="15" name="Picture 14">
            <a:extLst>
              <a:ext uri="{FF2B5EF4-FFF2-40B4-BE49-F238E27FC236}">
                <a16:creationId xmlns:a16="http://schemas.microsoft.com/office/drawing/2014/main" id="{D5CF3892-C637-3FB6-0B56-3FA15B2D3303}"/>
              </a:ext>
            </a:extLst>
          </p:cNvPr>
          <p:cNvPicPr>
            <a:picLocks noChangeAspect="1"/>
          </p:cNvPicPr>
          <p:nvPr/>
        </p:nvPicPr>
        <p:blipFill>
          <a:blip r:embed="rId16"/>
          <a:stretch>
            <a:fillRect/>
          </a:stretch>
        </p:blipFill>
        <p:spPr>
          <a:xfrm>
            <a:off x="3689527" y="1669234"/>
            <a:ext cx="7605597" cy="2487313"/>
          </a:xfrm>
          <a:prstGeom prst="rect">
            <a:avLst/>
          </a:prstGeom>
        </p:spPr>
      </p:pic>
    </p:spTree>
    <p:extLst>
      <p:ext uri="{BB962C8B-B14F-4D97-AF65-F5344CB8AC3E}">
        <p14:creationId xmlns:p14="http://schemas.microsoft.com/office/powerpoint/2010/main" val="1247482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9" name="Freeform 9"/>
          <p:cNvSpPr/>
          <p:nvPr/>
        </p:nvSpPr>
        <p:spPr>
          <a:xfrm rot="1013048">
            <a:off x="9827135" y="-9707"/>
            <a:ext cx="2750937" cy="1715897"/>
          </a:xfrm>
          <a:custGeom>
            <a:avLst/>
            <a:gdLst/>
            <a:ahLst/>
            <a:cxnLst/>
            <a:rect l="l" t="t" r="r" b="b"/>
            <a:pathLst>
              <a:path w="4126406" h="2573846">
                <a:moveTo>
                  <a:pt x="0" y="0"/>
                </a:moveTo>
                <a:lnTo>
                  <a:pt x="4126406" y="0"/>
                </a:lnTo>
                <a:lnTo>
                  <a:pt x="4126406" y="2573845"/>
                </a:lnTo>
                <a:lnTo>
                  <a:pt x="0" y="2573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0" name="Freeform 10"/>
          <p:cNvSpPr/>
          <p:nvPr/>
        </p:nvSpPr>
        <p:spPr>
          <a:xfrm>
            <a:off x="-58432" y="-28644"/>
            <a:ext cx="2675565" cy="1571894"/>
          </a:xfrm>
          <a:custGeom>
            <a:avLst/>
            <a:gdLst/>
            <a:ahLst/>
            <a:cxnLst/>
            <a:rect l="l" t="t" r="r" b="b"/>
            <a:pathLst>
              <a:path w="4013347" h="2357841">
                <a:moveTo>
                  <a:pt x="0" y="0"/>
                </a:moveTo>
                <a:lnTo>
                  <a:pt x="4013347" y="0"/>
                </a:lnTo>
                <a:lnTo>
                  <a:pt x="4013347" y="2357841"/>
                </a:lnTo>
                <a:lnTo>
                  <a:pt x="0" y="23578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1" name="Freeform 11"/>
          <p:cNvSpPr/>
          <p:nvPr/>
        </p:nvSpPr>
        <p:spPr>
          <a:xfrm>
            <a:off x="192306" y="2866591"/>
            <a:ext cx="707805" cy="747024"/>
          </a:xfrm>
          <a:custGeom>
            <a:avLst/>
            <a:gdLst/>
            <a:ahLst/>
            <a:cxnLst/>
            <a:rect l="l" t="t" r="r" b="b"/>
            <a:pathLst>
              <a:path w="1061708" h="1120536">
                <a:moveTo>
                  <a:pt x="0" y="0"/>
                </a:moveTo>
                <a:lnTo>
                  <a:pt x="1061708" y="0"/>
                </a:lnTo>
                <a:lnTo>
                  <a:pt x="1061708" y="1120536"/>
                </a:lnTo>
                <a:lnTo>
                  <a:pt x="0" y="11205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3" name="Freeform 13"/>
          <p:cNvSpPr/>
          <p:nvPr/>
        </p:nvSpPr>
        <p:spPr>
          <a:xfrm>
            <a:off x="11152894" y="3070617"/>
            <a:ext cx="706613" cy="716767"/>
          </a:xfrm>
          <a:custGeom>
            <a:avLst/>
            <a:gdLst/>
            <a:ahLst/>
            <a:cxnLst/>
            <a:rect l="l" t="t" r="r" b="b"/>
            <a:pathLst>
              <a:path w="1059920" h="1075151">
                <a:moveTo>
                  <a:pt x="0" y="0"/>
                </a:moveTo>
                <a:lnTo>
                  <a:pt x="1059920" y="0"/>
                </a:lnTo>
                <a:lnTo>
                  <a:pt x="1059920" y="1075152"/>
                </a:lnTo>
                <a:lnTo>
                  <a:pt x="0" y="107515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8" name="Google Shape;118;p6">
            <a:extLst>
              <a:ext uri="{FF2B5EF4-FFF2-40B4-BE49-F238E27FC236}">
                <a16:creationId xmlns:a16="http://schemas.microsoft.com/office/drawing/2014/main" id="{DB262ED3-20A8-6636-DFF6-494C26192A4B}"/>
              </a:ext>
            </a:extLst>
          </p:cNvPr>
          <p:cNvSpPr/>
          <p:nvPr/>
        </p:nvSpPr>
        <p:spPr>
          <a:xfrm>
            <a:off x="673768" y="683025"/>
            <a:ext cx="10864516" cy="819169"/>
          </a:xfrm>
          <a:prstGeom prst="roundRect">
            <a:avLst>
              <a:gd name="adj" fmla="val 0"/>
            </a:avLst>
          </a:prstGeom>
          <a:noFill/>
          <a:ln>
            <a:noFill/>
          </a:ln>
        </p:spPr>
        <p:txBody>
          <a:bodyPr spcFirstLastPara="1" wrap="square" lIns="60950" tIns="30467" rIns="60950" bIns="30467" anchor="ctr" anchorCtr="0">
            <a:noAutofit/>
          </a:bodyPr>
          <a:lstStyle/>
          <a:p>
            <a:pPr algn="ctr">
              <a:buClr>
                <a:srgbClr val="000000"/>
              </a:buClr>
              <a:buFont typeface="Arial"/>
              <a:buNone/>
            </a:pPr>
            <a:r>
              <a:rPr lang="vi-VN" sz="3300" b="1" kern="0" dirty="0">
                <a:solidFill>
                  <a:srgbClr val="002060"/>
                </a:solidFill>
                <a:latin typeface="Cambria" panose="02040503050406030204" pitchFamily="18" charset="0"/>
                <a:ea typeface="Cambria" panose="02040503050406030204" pitchFamily="18" charset="0"/>
                <a:cs typeface="Arial"/>
                <a:sym typeface="Arial"/>
              </a:rPr>
              <a:t> </a:t>
            </a:r>
            <a:r>
              <a:rPr lang="en-US" sz="3300" b="1" kern="0" dirty="0">
                <a:solidFill>
                  <a:srgbClr val="002060"/>
                </a:solidFill>
                <a:latin typeface="Cambria" panose="02040503050406030204" pitchFamily="18" charset="0"/>
                <a:ea typeface="Cambria" panose="02040503050406030204" pitchFamily="18" charset="0"/>
                <a:cs typeface="Arial"/>
                <a:sym typeface="Arial"/>
              </a:rPr>
              <a:t>1. </a:t>
            </a:r>
            <a:r>
              <a:rPr lang="vi-VN" sz="3300" b="1" kern="0" dirty="0">
                <a:solidFill>
                  <a:srgbClr val="002060"/>
                </a:solidFill>
                <a:latin typeface="Cambria" panose="02040503050406030204" pitchFamily="18" charset="0"/>
                <a:ea typeface="Cambria" panose="02040503050406030204" pitchFamily="18" charset="0"/>
                <a:cs typeface="Arial"/>
                <a:sym typeface="Arial"/>
              </a:rPr>
              <a:t>Tìm trong đoạn văn dưới đây những từ ngữ có tác dụng liên kết câu và xếp vào nhóm thích hợp.</a:t>
            </a:r>
          </a:p>
        </p:txBody>
      </p:sp>
      <p:pic>
        <p:nvPicPr>
          <p:cNvPr id="15" name="Picture 14">
            <a:extLst>
              <a:ext uri="{FF2B5EF4-FFF2-40B4-BE49-F238E27FC236}">
                <a16:creationId xmlns:a16="http://schemas.microsoft.com/office/drawing/2014/main" id="{40177199-543F-592D-2DEC-1BA180299A87}"/>
              </a:ext>
            </a:extLst>
          </p:cNvPr>
          <p:cNvPicPr>
            <a:picLocks noChangeAspect="1"/>
          </p:cNvPicPr>
          <p:nvPr/>
        </p:nvPicPr>
        <p:blipFill>
          <a:blip r:embed="rId12"/>
          <a:stretch>
            <a:fillRect/>
          </a:stretch>
        </p:blipFill>
        <p:spPr>
          <a:xfrm>
            <a:off x="9077073" y="2521504"/>
            <a:ext cx="3114927" cy="1797833"/>
          </a:xfrm>
          <a:prstGeom prst="rect">
            <a:avLst/>
          </a:prstGeom>
        </p:spPr>
      </p:pic>
      <p:sp>
        <p:nvSpPr>
          <p:cNvPr id="17" name="TextBox 16">
            <a:extLst>
              <a:ext uri="{FF2B5EF4-FFF2-40B4-BE49-F238E27FC236}">
                <a16:creationId xmlns:a16="http://schemas.microsoft.com/office/drawing/2014/main" id="{C0714B18-BADD-DED6-1CC2-DDB01C4F29CD}"/>
              </a:ext>
            </a:extLst>
          </p:cNvPr>
          <p:cNvSpPr txBox="1"/>
          <p:nvPr/>
        </p:nvSpPr>
        <p:spPr>
          <a:xfrm>
            <a:off x="962526" y="1864895"/>
            <a:ext cx="8169441" cy="3939540"/>
          </a:xfrm>
          <a:prstGeom prst="rect">
            <a:avLst/>
          </a:prstGeom>
          <a:noFill/>
        </p:spPr>
        <p:txBody>
          <a:bodyPr wrap="square" rtlCol="0">
            <a:spAutoFit/>
          </a:bodyPr>
          <a:lstStyle/>
          <a:p>
            <a:pPr algn="just"/>
            <a:r>
              <a:rPr lang="en-US" sz="2500" b="0" i="0" dirty="0">
                <a:solidFill>
                  <a:srgbClr val="000000"/>
                </a:solidFill>
                <a:effectLst/>
                <a:latin typeface="Cambria" panose="02040503050406030204" pitchFamily="18" charset="0"/>
                <a:ea typeface="Cambria" panose="02040503050406030204" pitchFamily="18" charset="0"/>
              </a:rPr>
              <a:t>   </a:t>
            </a:r>
            <a:r>
              <a:rPr lang="vi-VN" sz="2500" b="0" i="0" dirty="0">
                <a:solidFill>
                  <a:srgbClr val="000000"/>
                </a:solidFill>
                <a:effectLst/>
                <a:latin typeface="Cambria" panose="02040503050406030204" pitchFamily="18" charset="0"/>
                <a:ea typeface="Cambria" panose="02040503050406030204" pitchFamily="18" charset="0"/>
              </a:rPr>
              <a:t>Trí tuệ nhân tạo có vai trò quan trọng trong cuộc sống ngày nay. Nó giúp con người thực hiện hiệu quả nhiều công việc. Chẳng hạn, trí tuệ nhân tạo có thể điều khiển xe tự lái, hỗ trợ người dùng xử lí tài liệu, trả lời nhanh chóng các câu hỏi,... Tuy nhiên, trí tuệ nhân tạo cũng có những mặt hạn chế như thiếu tính sáng tạo, thông tin có thể không chính xác,... Vì thế, chúng ta cần biết cách khai thác và sử dụng trí tuệ nhân tạo một cách phù hợp.</a:t>
            </a:r>
          </a:p>
          <a:p>
            <a:pPr algn="r"/>
            <a:r>
              <a:rPr lang="vi-VN" sz="2500" b="0" i="0" dirty="0">
                <a:solidFill>
                  <a:srgbClr val="000000"/>
                </a:solidFill>
                <a:effectLst/>
                <a:latin typeface="Cambria" panose="02040503050406030204" pitchFamily="18" charset="0"/>
                <a:ea typeface="Cambria" panose="02040503050406030204" pitchFamily="18" charset="0"/>
              </a:rPr>
              <a:t>(Châu Anh)</a:t>
            </a:r>
          </a:p>
          <a:p>
            <a:endParaRPr lang="en-US" sz="2500" dirty="0">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786123C9-0E95-7374-E93B-2FA517F20940}"/>
              </a:ext>
            </a:extLst>
          </p:cNvPr>
          <p:cNvSpPr/>
          <p:nvPr/>
        </p:nvSpPr>
        <p:spPr>
          <a:xfrm>
            <a:off x="1046747" y="5390146"/>
            <a:ext cx="2815390" cy="115503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Liên </a:t>
            </a:r>
            <a:r>
              <a:rPr lang="en-US" sz="2400" dirty="0" err="1">
                <a:latin typeface="Cambria" panose="02040503050406030204" pitchFamily="18" charset="0"/>
                <a:ea typeface="Cambria" panose="02040503050406030204" pitchFamily="18" charset="0"/>
              </a:rPr>
              <a:t>kết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lặp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endParaRPr lang="en-US" sz="2400" dirty="0">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57315829-0725-7BC3-EDF8-C225C349D81E}"/>
              </a:ext>
            </a:extLst>
          </p:cNvPr>
          <p:cNvSpPr/>
          <p:nvPr/>
        </p:nvSpPr>
        <p:spPr>
          <a:xfrm>
            <a:off x="4511842" y="5462337"/>
            <a:ext cx="3176337" cy="115503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Liên </a:t>
            </a:r>
            <a:r>
              <a:rPr lang="en-US" sz="2400" dirty="0" err="1">
                <a:latin typeface="Cambria" panose="02040503050406030204" pitchFamily="18" charset="0"/>
                <a:ea typeface="Cambria" panose="02040503050406030204" pitchFamily="18" charset="0"/>
              </a:rPr>
              <a:t>kết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dùng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nối</a:t>
            </a:r>
            <a:endParaRPr lang="en-US" sz="2400" dirty="0">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4E8B41A3-AE04-E10F-962D-6C60BA2E0842}"/>
              </a:ext>
            </a:extLst>
          </p:cNvPr>
          <p:cNvSpPr/>
          <p:nvPr/>
        </p:nvSpPr>
        <p:spPr>
          <a:xfrm>
            <a:off x="8349916" y="5390147"/>
            <a:ext cx="3176337" cy="115503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Liên </a:t>
            </a:r>
            <a:r>
              <a:rPr lang="en-US" sz="2400" dirty="0" err="1">
                <a:latin typeface="Cambria" panose="02040503050406030204" pitchFamily="18" charset="0"/>
                <a:ea typeface="Cambria" panose="02040503050406030204" pitchFamily="18" charset="0"/>
              </a:rPr>
              <a:t>kết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dùng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thay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endParaRPr lang="en-US" sz="24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19"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11" name="Table 10">
            <a:extLst>
              <a:ext uri="{FF2B5EF4-FFF2-40B4-BE49-F238E27FC236}">
                <a16:creationId xmlns:a16="http://schemas.microsoft.com/office/drawing/2014/main" id="{765EA652-0109-1820-5ED0-DA0A69BA98A2}"/>
              </a:ext>
            </a:extLst>
          </p:cNvPr>
          <p:cNvGraphicFramePr>
            <a:graphicFrameLocks noGrp="1"/>
          </p:cNvGraphicFramePr>
          <p:nvPr>
            <p:extLst>
              <p:ext uri="{D42A27DB-BD31-4B8C-83A1-F6EECF244321}">
                <p14:modId xmlns:p14="http://schemas.microsoft.com/office/powerpoint/2010/main" val="3645569776"/>
              </p:ext>
            </p:extLst>
          </p:nvPr>
        </p:nvGraphicFramePr>
        <p:xfrm>
          <a:off x="806116" y="1528009"/>
          <a:ext cx="10287000" cy="3429134"/>
        </p:xfrm>
        <a:graphic>
          <a:graphicData uri="http://schemas.openxmlformats.org/drawingml/2006/table">
            <a:tbl>
              <a:tblPr/>
              <a:tblGrid>
                <a:gridCol w="3429000">
                  <a:extLst>
                    <a:ext uri="{9D8B030D-6E8A-4147-A177-3AD203B41FA5}">
                      <a16:colId xmlns:a16="http://schemas.microsoft.com/office/drawing/2014/main" val="80842350"/>
                    </a:ext>
                  </a:extLst>
                </a:gridCol>
                <a:gridCol w="3429000">
                  <a:extLst>
                    <a:ext uri="{9D8B030D-6E8A-4147-A177-3AD203B41FA5}">
                      <a16:colId xmlns:a16="http://schemas.microsoft.com/office/drawing/2014/main" val="1226622000"/>
                    </a:ext>
                  </a:extLst>
                </a:gridCol>
                <a:gridCol w="3429000">
                  <a:extLst>
                    <a:ext uri="{9D8B030D-6E8A-4147-A177-3AD203B41FA5}">
                      <a16:colId xmlns:a16="http://schemas.microsoft.com/office/drawing/2014/main" val="1537673805"/>
                    </a:ext>
                  </a:extLst>
                </a:gridCol>
              </a:tblGrid>
              <a:tr h="1494189">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Liên </a:t>
                      </a:r>
                      <a:r>
                        <a:rPr lang="en-US" sz="3200" b="1" dirty="0" err="1">
                          <a:solidFill>
                            <a:srgbClr val="000000"/>
                          </a:solidFill>
                          <a:effectLst/>
                          <a:latin typeface="Cambria" panose="02040503050406030204" pitchFamily="18" charset="0"/>
                          <a:ea typeface="Cambria" panose="02040503050406030204" pitchFamily="18" charset="0"/>
                        </a:rPr>
                        <a:t>kết</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câu</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bằng</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cách</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lặp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từ</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ngữ</a:t>
                      </a:r>
                      <a:endParaRPr lang="en-US" sz="32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Liên </a:t>
                      </a:r>
                      <a:r>
                        <a:rPr lang="en-US" sz="3200" b="1" dirty="0" err="1">
                          <a:solidFill>
                            <a:srgbClr val="000000"/>
                          </a:solidFill>
                          <a:effectLst/>
                          <a:latin typeface="Cambria" panose="02040503050406030204" pitchFamily="18" charset="0"/>
                          <a:ea typeface="Cambria" panose="02040503050406030204" pitchFamily="18" charset="0"/>
                        </a:rPr>
                        <a:t>kết</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câu</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bằng</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cách</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dùng</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từ</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ngữ</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nối</a:t>
                      </a:r>
                      <a:endParaRPr lang="en-US" sz="32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a:solidFill>
                            <a:srgbClr val="000000"/>
                          </a:solidFill>
                          <a:effectLst/>
                          <a:latin typeface="Cambria" panose="02040503050406030204" pitchFamily="18" charset="0"/>
                          <a:ea typeface="Cambria" panose="02040503050406030204" pitchFamily="18" charset="0"/>
                        </a:rPr>
                        <a:t>Liên kết câu bằng cách dùng từ ngữ thay thế</a:t>
                      </a:r>
                      <a:endParaRPr lang="en-US" sz="320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3802200"/>
                  </a:ext>
                </a:extLst>
              </a:tr>
              <a:tr h="1874654">
                <a:tc>
                  <a:txBody>
                    <a:bodyPr/>
                    <a:lstStyle/>
                    <a:p>
                      <a:pPr algn="ctr"/>
                      <a:r>
                        <a:rPr lang="en-US" sz="3200" i="1" dirty="0" err="1">
                          <a:solidFill>
                            <a:srgbClr val="FF0000"/>
                          </a:solidFill>
                          <a:effectLst/>
                          <a:latin typeface="Cambria" panose="02040503050406030204" pitchFamily="18" charset="0"/>
                          <a:ea typeface="Cambria" panose="02040503050406030204" pitchFamily="18" charset="0"/>
                        </a:rPr>
                        <a:t>Trí</a:t>
                      </a:r>
                      <a:r>
                        <a:rPr lang="en-US" sz="3200" i="1" dirty="0">
                          <a:solidFill>
                            <a:srgbClr val="FF0000"/>
                          </a:solidFill>
                          <a:effectLst/>
                          <a:latin typeface="Cambria" panose="02040503050406030204" pitchFamily="18" charset="0"/>
                          <a:ea typeface="Cambria" panose="02040503050406030204" pitchFamily="18" charset="0"/>
                        </a:rPr>
                        <a:t> </a:t>
                      </a:r>
                      <a:r>
                        <a:rPr lang="en-US" sz="3200" i="1" dirty="0" err="1">
                          <a:solidFill>
                            <a:srgbClr val="FF0000"/>
                          </a:solidFill>
                          <a:effectLst/>
                          <a:latin typeface="Cambria" panose="02040503050406030204" pitchFamily="18" charset="0"/>
                          <a:ea typeface="Cambria" panose="02040503050406030204" pitchFamily="18" charset="0"/>
                        </a:rPr>
                        <a:t>tuệ</a:t>
                      </a:r>
                      <a:r>
                        <a:rPr lang="en-US" sz="3200" i="1" dirty="0">
                          <a:solidFill>
                            <a:srgbClr val="FF0000"/>
                          </a:solidFill>
                          <a:effectLst/>
                          <a:latin typeface="Cambria" panose="02040503050406030204" pitchFamily="18" charset="0"/>
                          <a:ea typeface="Cambria" panose="02040503050406030204" pitchFamily="18" charset="0"/>
                        </a:rPr>
                        <a:t> </a:t>
                      </a:r>
                      <a:r>
                        <a:rPr lang="en-US" sz="3200" i="1" dirty="0" err="1">
                          <a:solidFill>
                            <a:srgbClr val="FF0000"/>
                          </a:solidFill>
                          <a:effectLst/>
                          <a:latin typeface="Cambria" panose="02040503050406030204" pitchFamily="18" charset="0"/>
                          <a:ea typeface="Cambria" panose="02040503050406030204" pitchFamily="18" charset="0"/>
                        </a:rPr>
                        <a:t>nhân</a:t>
                      </a:r>
                      <a:r>
                        <a:rPr lang="en-US" sz="3200" i="1" dirty="0">
                          <a:solidFill>
                            <a:srgbClr val="FF0000"/>
                          </a:solidFill>
                          <a:effectLst/>
                          <a:latin typeface="Cambria" panose="02040503050406030204" pitchFamily="18" charset="0"/>
                          <a:ea typeface="Cambria" panose="02040503050406030204" pitchFamily="18" charset="0"/>
                        </a:rPr>
                        <a:t> </a:t>
                      </a:r>
                      <a:r>
                        <a:rPr lang="en-US" sz="3200" i="1" dirty="0" err="1">
                          <a:solidFill>
                            <a:srgbClr val="FF0000"/>
                          </a:solidFill>
                          <a:effectLst/>
                          <a:latin typeface="Cambria" panose="02040503050406030204" pitchFamily="18" charset="0"/>
                          <a:ea typeface="Cambria" panose="02040503050406030204" pitchFamily="18" charset="0"/>
                        </a:rPr>
                        <a:t>tạo</a:t>
                      </a:r>
                      <a:endParaRPr lang="en-US" sz="3200" i="1" dirty="0">
                        <a:solidFill>
                          <a:srgbClr val="FF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i="1" dirty="0" err="1">
                          <a:solidFill>
                            <a:srgbClr val="FF0000"/>
                          </a:solidFill>
                          <a:latin typeface="Cambria" panose="02040503050406030204" pitchFamily="18" charset="0"/>
                          <a:ea typeface="Cambria" panose="02040503050406030204" pitchFamily="18" charset="0"/>
                        </a:rPr>
                        <a:t>tuy</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nhiên</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vì</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thế</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chẳng</a:t>
                      </a:r>
                      <a:r>
                        <a:rPr lang="en-US" sz="3200" i="1" dirty="0">
                          <a:solidFill>
                            <a:srgbClr val="FF0000"/>
                          </a:solidFill>
                          <a:latin typeface="Cambria" panose="02040503050406030204" pitchFamily="18" charset="0"/>
                          <a:ea typeface="Cambria" panose="02040503050406030204" pitchFamily="18" charset="0"/>
                        </a:rPr>
                        <a:t> </a:t>
                      </a:r>
                      <a:r>
                        <a:rPr lang="en-US" sz="3200" i="1" dirty="0" err="1">
                          <a:solidFill>
                            <a:srgbClr val="FF0000"/>
                          </a:solidFill>
                          <a:latin typeface="Cambria" panose="02040503050406030204" pitchFamily="18" charset="0"/>
                          <a:ea typeface="Cambria" panose="02040503050406030204" pitchFamily="18" charset="0"/>
                        </a:rPr>
                        <a:t>hạn</a:t>
                      </a:r>
                      <a:endParaRPr lang="en-US" sz="3200" i="1" dirty="0">
                        <a:solidFill>
                          <a:srgbClr val="FF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i="1" dirty="0" err="1">
                          <a:solidFill>
                            <a:srgbClr val="FF0000"/>
                          </a:solidFill>
                          <a:effectLst/>
                          <a:latin typeface="Cambria" panose="02040503050406030204" pitchFamily="18" charset="0"/>
                          <a:ea typeface="Cambria" panose="02040503050406030204" pitchFamily="18" charset="0"/>
                        </a:rPr>
                        <a:t>nó</a:t>
                      </a:r>
                      <a:endParaRPr lang="en-US" sz="3200" i="1" dirty="0">
                        <a:solidFill>
                          <a:srgbClr val="FF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4070618"/>
                  </a:ext>
                </a:extLst>
              </a:tr>
            </a:tbl>
          </a:graphicData>
        </a:graphic>
      </p:graphicFrame>
    </p:spTree>
    <p:extLst>
      <p:ext uri="{BB962C8B-B14F-4D97-AF65-F5344CB8AC3E}">
        <p14:creationId xmlns:p14="http://schemas.microsoft.com/office/powerpoint/2010/main" val="3289282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1013048">
            <a:off x="9827135" y="-9707"/>
            <a:ext cx="2750937" cy="1715897"/>
          </a:xfrm>
          <a:custGeom>
            <a:avLst/>
            <a:gdLst/>
            <a:ahLst/>
            <a:cxnLst/>
            <a:rect l="l" t="t" r="r" b="b"/>
            <a:pathLst>
              <a:path w="4126406" h="2573846">
                <a:moveTo>
                  <a:pt x="0" y="0"/>
                </a:moveTo>
                <a:lnTo>
                  <a:pt x="4126406" y="0"/>
                </a:lnTo>
                <a:lnTo>
                  <a:pt x="4126406" y="2573845"/>
                </a:lnTo>
                <a:lnTo>
                  <a:pt x="0" y="25738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10"/>
          <p:cNvSpPr/>
          <p:nvPr/>
        </p:nvSpPr>
        <p:spPr>
          <a:xfrm>
            <a:off x="-58432" y="-28644"/>
            <a:ext cx="2675565" cy="1571894"/>
          </a:xfrm>
          <a:custGeom>
            <a:avLst/>
            <a:gdLst/>
            <a:ahLst/>
            <a:cxnLst/>
            <a:rect l="l" t="t" r="r" b="b"/>
            <a:pathLst>
              <a:path w="4013347" h="2357841">
                <a:moveTo>
                  <a:pt x="0" y="0"/>
                </a:moveTo>
                <a:lnTo>
                  <a:pt x="4013347" y="0"/>
                </a:lnTo>
                <a:lnTo>
                  <a:pt x="4013347" y="2357841"/>
                </a:lnTo>
                <a:lnTo>
                  <a:pt x="0" y="23578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Google Shape;118;p6">
            <a:extLst>
              <a:ext uri="{FF2B5EF4-FFF2-40B4-BE49-F238E27FC236}">
                <a16:creationId xmlns:a16="http://schemas.microsoft.com/office/drawing/2014/main" id="{36F21A61-4C52-8F1E-1DBB-B3490952D6BC}"/>
              </a:ext>
            </a:extLst>
          </p:cNvPr>
          <p:cNvSpPr/>
          <p:nvPr/>
        </p:nvSpPr>
        <p:spPr>
          <a:xfrm>
            <a:off x="685800" y="983814"/>
            <a:ext cx="10864516" cy="819169"/>
          </a:xfrm>
          <a:prstGeom prst="roundRect">
            <a:avLst>
              <a:gd name="adj" fmla="val 0"/>
            </a:avLst>
          </a:prstGeom>
          <a:noFill/>
          <a:ln>
            <a:noFill/>
          </a:ln>
        </p:spPr>
        <p:txBody>
          <a:bodyPr spcFirstLastPara="1" wrap="square" lIns="60950" tIns="30467" rIns="60950" bIns="30467" anchor="ctr" anchorCtr="0">
            <a:noAutofit/>
          </a:bodyPr>
          <a:lstStyle/>
          <a:p>
            <a:pPr algn="ctr">
              <a:buClr>
                <a:srgbClr val="000000"/>
              </a:buClr>
              <a:buFont typeface="Arial"/>
              <a:buNone/>
            </a:pPr>
            <a:r>
              <a:rPr lang="en-US" sz="3300" b="1" kern="0" dirty="0">
                <a:solidFill>
                  <a:srgbClr val="002060"/>
                </a:solidFill>
                <a:latin typeface="Cambria" panose="02040503050406030204" pitchFamily="18" charset="0"/>
                <a:ea typeface="Cambria" panose="02040503050406030204" pitchFamily="18" charset="0"/>
                <a:cs typeface="Arial"/>
                <a:sym typeface="Arial"/>
              </a:rPr>
              <a:t>2. </a:t>
            </a:r>
            <a:r>
              <a:rPr lang="vi-VN" sz="3300" b="1" kern="0" dirty="0">
                <a:solidFill>
                  <a:srgbClr val="002060"/>
                </a:solidFill>
                <a:latin typeface="Cambria" panose="02040503050406030204" pitchFamily="18" charset="0"/>
                <a:ea typeface="Cambria" panose="02040503050406030204" pitchFamily="18" charset="0"/>
                <a:cs typeface="Arial"/>
                <a:sym typeface="Arial"/>
              </a:rPr>
              <a:t>Những đoạn văn dưới đây đã dùng không đúng từ ngữ để liên kết câu. Hãy tìm cách sửa lại cho đúng.</a:t>
            </a:r>
          </a:p>
        </p:txBody>
      </p:sp>
      <p:pic>
        <p:nvPicPr>
          <p:cNvPr id="17" name="Picture 16">
            <a:extLst>
              <a:ext uri="{FF2B5EF4-FFF2-40B4-BE49-F238E27FC236}">
                <a16:creationId xmlns:a16="http://schemas.microsoft.com/office/drawing/2014/main" id="{45900500-7448-998B-5EAB-731C50BFFCEE}"/>
              </a:ext>
            </a:extLst>
          </p:cNvPr>
          <p:cNvPicPr>
            <a:picLocks noChangeAspect="1"/>
          </p:cNvPicPr>
          <p:nvPr/>
        </p:nvPicPr>
        <p:blipFill>
          <a:blip r:embed="rId8"/>
          <a:stretch>
            <a:fillRect/>
          </a:stretch>
        </p:blipFill>
        <p:spPr>
          <a:xfrm>
            <a:off x="1431758" y="2094940"/>
            <a:ext cx="9533019" cy="4000528"/>
          </a:xfrm>
          <a:prstGeom prst="rect">
            <a:avLst/>
          </a:prstGeom>
        </p:spPr>
      </p:pic>
    </p:spTree>
    <p:extLst>
      <p:ext uri="{BB962C8B-B14F-4D97-AF65-F5344CB8AC3E}">
        <p14:creationId xmlns:p14="http://schemas.microsoft.com/office/powerpoint/2010/main" val="1746866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3" name="Picture 12">
            <a:extLst>
              <a:ext uri="{FF2B5EF4-FFF2-40B4-BE49-F238E27FC236}">
                <a16:creationId xmlns:a16="http://schemas.microsoft.com/office/drawing/2014/main" id="{C5EBB1EB-3E1E-7CB3-E08F-5B790AA0BBB8}"/>
              </a:ext>
            </a:extLst>
          </p:cNvPr>
          <p:cNvPicPr>
            <a:picLocks noChangeAspect="1"/>
          </p:cNvPicPr>
          <p:nvPr/>
        </p:nvPicPr>
        <p:blipFill>
          <a:blip r:embed="rId5"/>
          <a:stretch>
            <a:fillRect/>
          </a:stretch>
        </p:blipFill>
        <p:spPr>
          <a:xfrm>
            <a:off x="902368" y="675913"/>
            <a:ext cx="10218820" cy="1724326"/>
          </a:xfrm>
          <a:prstGeom prst="rect">
            <a:avLst/>
          </a:prstGeom>
        </p:spPr>
      </p:pic>
      <p:sp>
        <p:nvSpPr>
          <p:cNvPr id="14" name="TextBox 13">
            <a:extLst>
              <a:ext uri="{FF2B5EF4-FFF2-40B4-BE49-F238E27FC236}">
                <a16:creationId xmlns:a16="http://schemas.microsoft.com/office/drawing/2014/main" id="{8DBF0D69-285B-A71B-4284-FCDBA1EB424B}"/>
              </a:ext>
            </a:extLst>
          </p:cNvPr>
          <p:cNvSpPr txBox="1"/>
          <p:nvPr/>
        </p:nvSpPr>
        <p:spPr>
          <a:xfrm>
            <a:off x="1058778" y="2598821"/>
            <a:ext cx="9661358" cy="1569660"/>
          </a:xfrm>
          <a:prstGeom prst="rect">
            <a:avLst/>
          </a:prstGeom>
          <a:noFill/>
        </p:spPr>
        <p:txBody>
          <a:bodyPr wrap="square" rtlCol="0">
            <a:spAutoFit/>
          </a:bodyPr>
          <a:lstStyle/>
          <a:p>
            <a:pPr algn="just"/>
            <a:r>
              <a:rPr lang="vi-VN" sz="2400" dirty="0">
                <a:solidFill>
                  <a:srgbClr val="FF0000"/>
                </a:solidFill>
              </a:rPr>
              <a:t>Lỗi: dùng đại từ </a:t>
            </a:r>
            <a:r>
              <a:rPr lang="vi-VN" sz="2400" b="1" i="1" dirty="0">
                <a:solidFill>
                  <a:srgbClr val="FF0000"/>
                </a:solidFill>
              </a:rPr>
              <a:t>(ở) đây </a:t>
            </a:r>
            <a:r>
              <a:rPr lang="vi-VN" sz="2400" dirty="0">
                <a:solidFill>
                  <a:srgbClr val="FF0000"/>
                </a:solidFill>
              </a:rPr>
              <a:t>thay thế cho </a:t>
            </a:r>
            <a:r>
              <a:rPr lang="vi-VN" sz="2400" b="1" i="1" dirty="0">
                <a:solidFill>
                  <a:srgbClr val="FF0000"/>
                </a:solidFill>
              </a:rPr>
              <a:t>một bảo tàng ở trung tâm thành phố</a:t>
            </a:r>
            <a:r>
              <a:rPr lang="vi-VN" sz="2400" dirty="0">
                <a:solidFill>
                  <a:srgbClr val="FF0000"/>
                </a:solidFill>
              </a:rPr>
              <a:t> không phù hợp. Vì </a:t>
            </a:r>
            <a:r>
              <a:rPr lang="vi-VN" sz="2400" b="1" i="1" dirty="0">
                <a:solidFill>
                  <a:srgbClr val="FF0000"/>
                </a:solidFill>
              </a:rPr>
              <a:t>(ở) đây </a:t>
            </a:r>
            <a:r>
              <a:rPr lang="vi-VN" sz="2400" dirty="0">
                <a:solidFill>
                  <a:srgbClr val="FF0000"/>
                </a:solidFill>
              </a:rPr>
              <a:t>là đại từ thay thế cho vị trí, địa điểm của người nói. </a:t>
            </a:r>
            <a:r>
              <a:rPr lang="vi-VN" sz="2400" b="1" i="1" dirty="0">
                <a:solidFill>
                  <a:srgbClr val="FF0000"/>
                </a:solidFill>
              </a:rPr>
              <a:t>Một bảo tàng ở trung tâm thành phố </a:t>
            </a:r>
            <a:r>
              <a:rPr lang="vi-VN" sz="2400" dirty="0">
                <a:solidFill>
                  <a:srgbClr val="FF0000"/>
                </a:solidFill>
              </a:rPr>
              <a:t>là một địa điểm khác, ở xa địa điểm, vị trí của người nói. </a:t>
            </a:r>
            <a:endParaRPr lang="en-US" sz="2400" dirty="0">
              <a:solidFill>
                <a:srgbClr val="FF0000"/>
              </a:solidFill>
            </a:endParaRPr>
          </a:p>
        </p:txBody>
      </p:sp>
      <p:sp>
        <p:nvSpPr>
          <p:cNvPr id="15" name="Arrow: Curved Right 14">
            <a:extLst>
              <a:ext uri="{FF2B5EF4-FFF2-40B4-BE49-F238E27FC236}">
                <a16:creationId xmlns:a16="http://schemas.microsoft.com/office/drawing/2014/main" id="{887CC1B5-25BB-E795-170A-05090177D993}"/>
              </a:ext>
            </a:extLst>
          </p:cNvPr>
          <p:cNvSpPr/>
          <p:nvPr/>
        </p:nvSpPr>
        <p:spPr>
          <a:xfrm>
            <a:off x="818149" y="3609474"/>
            <a:ext cx="324852" cy="75798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Rounded Corners 15">
            <a:extLst>
              <a:ext uri="{FF2B5EF4-FFF2-40B4-BE49-F238E27FC236}">
                <a16:creationId xmlns:a16="http://schemas.microsoft.com/office/drawing/2014/main" id="{13899F87-7636-D43F-A82D-4A2D50FC0E25}"/>
              </a:ext>
            </a:extLst>
          </p:cNvPr>
          <p:cNvSpPr/>
          <p:nvPr/>
        </p:nvSpPr>
        <p:spPr>
          <a:xfrm>
            <a:off x="1094873" y="4487778"/>
            <a:ext cx="10419348" cy="2021306"/>
          </a:xfrm>
          <a:prstGeom prst="roundRect">
            <a:avLst/>
          </a:prstGeom>
          <a:solidFill>
            <a:schemeClr val="accent3">
              <a:lumMod val="20000"/>
              <a:lumOff val="80000"/>
            </a:scheme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b="1" dirty="0">
                <a:solidFill>
                  <a:srgbClr val="002060"/>
                </a:solidFill>
                <a:latin typeface="Cambria" panose="02040503050406030204" pitchFamily="18" charset="0"/>
                <a:ea typeface="Cambria" panose="02040503050406030204" pitchFamily="18" charset="0"/>
              </a:rPr>
              <a:t>Cách sửa: </a:t>
            </a:r>
            <a:r>
              <a:rPr lang="vi-VN" sz="2600" dirty="0">
                <a:solidFill>
                  <a:srgbClr val="002060"/>
                </a:solidFill>
                <a:latin typeface="Cambria" panose="02040503050406030204" pitchFamily="18" charset="0"/>
                <a:ea typeface="Cambria" panose="02040503050406030204" pitchFamily="18" charset="0"/>
              </a:rPr>
              <a:t>thay đại từ </a:t>
            </a:r>
            <a:r>
              <a:rPr lang="vi-VN" sz="2600" b="1" i="1" dirty="0">
                <a:solidFill>
                  <a:srgbClr val="002060"/>
                </a:solidFill>
                <a:latin typeface="Cambria" panose="02040503050406030204" pitchFamily="18" charset="0"/>
                <a:ea typeface="Cambria" panose="02040503050406030204" pitchFamily="18" charset="0"/>
              </a:rPr>
              <a:t>đây</a:t>
            </a:r>
            <a:r>
              <a:rPr lang="vi-VN" sz="2600" dirty="0">
                <a:solidFill>
                  <a:srgbClr val="002060"/>
                </a:solidFill>
                <a:latin typeface="Cambria" panose="02040503050406030204" pitchFamily="18" charset="0"/>
                <a:ea typeface="Cambria" panose="02040503050406030204" pitchFamily="18" charset="0"/>
              </a:rPr>
              <a:t> bằng đại từ </a:t>
            </a:r>
            <a:r>
              <a:rPr lang="vi-VN" sz="2600" b="1" i="1" dirty="0">
                <a:solidFill>
                  <a:srgbClr val="002060"/>
                </a:solidFill>
                <a:latin typeface="Cambria" panose="02040503050406030204" pitchFamily="18" charset="0"/>
                <a:ea typeface="Cambria" panose="02040503050406030204" pitchFamily="18" charset="0"/>
              </a:rPr>
              <a:t>đó</a:t>
            </a:r>
            <a:r>
              <a:rPr lang="vi-VN" sz="2600" dirty="0">
                <a:solidFill>
                  <a:srgbClr val="002060"/>
                </a:solidFill>
                <a:latin typeface="Cambria" panose="02040503050406030204" pitchFamily="18" charset="0"/>
                <a:ea typeface="Cambria" panose="02040503050406030204" pitchFamily="18" charset="0"/>
              </a:rPr>
              <a:t>. Câu được sửa là: </a:t>
            </a:r>
            <a:r>
              <a:rPr lang="vi-VN" sz="2600" i="1" dirty="0">
                <a:solidFill>
                  <a:srgbClr val="002060"/>
                </a:solidFill>
                <a:latin typeface="Cambria" panose="02040503050406030204" pitchFamily="18" charset="0"/>
                <a:ea typeface="Cambria" panose="02040503050406030204" pitchFamily="18" charset="0"/>
              </a:rPr>
              <a:t>Ngày mai, lớp chúng tôi đi tham quan một bảo tàng ở trung tâm thành phố. Theo kế hoạch, chúng tôi sẽ có mặt ở đó lúc 8 giờ sáng để nghe hướng dẫn viên giới thiệu chung trước khi vào tham quan từng khu vực của bảo tàng.</a:t>
            </a:r>
          </a:p>
        </p:txBody>
      </p:sp>
    </p:spTree>
    <p:extLst>
      <p:ext uri="{BB962C8B-B14F-4D97-AF65-F5344CB8AC3E}">
        <p14:creationId xmlns:p14="http://schemas.microsoft.com/office/powerpoint/2010/main" val="1205792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7F73-3054-D36D-94D4-C8CEAC92FB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F5AADDB-0D72-9946-745A-F975BA5034FC}"/>
              </a:ext>
            </a:extLst>
          </p:cNvPr>
          <p:cNvSpPr>
            <a:spLocks noGrp="1"/>
          </p:cNvSpPr>
          <p:nvPr>
            <p:ph type="subTitle" idx="1"/>
          </p:nvPr>
        </p:nvSpPr>
        <p:spPr/>
        <p:txBody>
          <a:bodyPr/>
          <a:lstStyle/>
          <a:p>
            <a:endParaRPr lang="en-US"/>
          </a:p>
        </p:txBody>
      </p:sp>
      <p:pic>
        <p:nvPicPr>
          <p:cNvPr id="5" name="Picture 4" descr="A group of kids running&#10;&#10;Description automatically generated">
            <a:extLst>
              <a:ext uri="{FF2B5EF4-FFF2-40B4-BE49-F238E27FC236}">
                <a16:creationId xmlns:a16="http://schemas.microsoft.com/office/drawing/2014/main" id="{E22E6672-E4E2-111B-0B81-815E47C45CC9}"/>
              </a:ext>
            </a:extLst>
          </p:cNvPr>
          <p:cNvPicPr>
            <a:picLocks noChangeAspect="1"/>
          </p:cNvPicPr>
          <p:nvPr/>
        </p:nvPicPr>
        <p:blipFill rotWithShape="1">
          <a:blip r:embed="rId3">
            <a:extLst>
              <a:ext uri="{28A0092B-C50C-407E-A947-70E740481C1C}">
                <a14:useLocalDpi xmlns:a14="http://schemas.microsoft.com/office/drawing/2010/main" val="0"/>
              </a:ext>
            </a:extLst>
          </a:blip>
          <a:srcRect b="7957"/>
          <a:stretch/>
        </p:blipFill>
        <p:spPr>
          <a:xfrm>
            <a:off x="1" y="0"/>
            <a:ext cx="12192000" cy="6858000"/>
          </a:xfrm>
          <a:prstGeom prst="rect">
            <a:avLst/>
          </a:prstGeom>
        </p:spPr>
      </p:pic>
      <p:sp>
        <p:nvSpPr>
          <p:cNvPr id="4" name="Rectangle: Rounded Corners 3">
            <a:extLst>
              <a:ext uri="{FF2B5EF4-FFF2-40B4-BE49-F238E27FC236}">
                <a16:creationId xmlns:a16="http://schemas.microsoft.com/office/drawing/2014/main" id="{9CDBCB3D-F6D9-2A78-2F03-F75BE6D54130}"/>
              </a:ext>
            </a:extLst>
          </p:cNvPr>
          <p:cNvSpPr/>
          <p:nvPr/>
        </p:nvSpPr>
        <p:spPr>
          <a:xfrm>
            <a:off x="570271" y="383458"/>
            <a:ext cx="11061290" cy="631231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428686-945D-4885-AABC-95E579ABE355}"/>
              </a:ext>
            </a:extLst>
          </p:cNvPr>
          <p:cNvSpPr txBox="1"/>
          <p:nvPr/>
        </p:nvSpPr>
        <p:spPr>
          <a:xfrm>
            <a:off x="1118938" y="437669"/>
            <a:ext cx="10118558" cy="1569660"/>
          </a:xfrm>
          <a:prstGeom prst="rect">
            <a:avLst/>
          </a:prstGeom>
          <a:noFill/>
        </p:spPr>
        <p:txBody>
          <a:bodyPr wrap="square" rtlCol="0">
            <a:spAutoFit/>
          </a:bodyPr>
          <a:lstStyle/>
          <a:p>
            <a:pPr lvl="0" algn="ctr"/>
            <a:r>
              <a:rPr lang="en-US" sz="3200" dirty="0">
                <a:solidFill>
                  <a:srgbClr val="002060"/>
                </a:solidFill>
                <a:latin typeface="Cambria" panose="02040503050406030204" pitchFamily="18" charset="0"/>
                <a:ea typeface="Cambria" panose="02040503050406030204" pitchFamily="18" charset="0"/>
              </a:rPr>
              <a:t>3. </a:t>
            </a:r>
            <a:r>
              <a:rPr lang="vi-VN" sz="3200" dirty="0">
                <a:solidFill>
                  <a:srgbClr val="002060"/>
                </a:solidFill>
                <a:latin typeface="Cambria" panose="02040503050406030204" pitchFamily="18" charset="0"/>
                <a:ea typeface="Cambria" panose="02040503050406030204" pitchFamily="18" charset="0"/>
              </a:rPr>
              <a:t>Viết đoạn văn (3 – 4 câu) về tác dụng của phương tiện thông tin hiện đại đối với đời sống con người, trong đó có sử dụng ít nhất một cách liên kết câu đã học.</a:t>
            </a: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93E008AB-80FD-E60C-8F23-9F4DB21F1DEB}"/>
              </a:ext>
            </a:extLst>
          </p:cNvPr>
          <p:cNvPicPr>
            <a:picLocks noChangeAspect="1"/>
          </p:cNvPicPr>
          <p:nvPr/>
        </p:nvPicPr>
        <p:blipFill>
          <a:blip r:embed="rId4"/>
          <a:stretch>
            <a:fillRect/>
          </a:stretch>
        </p:blipFill>
        <p:spPr>
          <a:xfrm>
            <a:off x="3867902" y="2153903"/>
            <a:ext cx="5514975" cy="4162425"/>
          </a:xfrm>
          <a:prstGeom prst="rect">
            <a:avLst/>
          </a:prstGeom>
        </p:spPr>
      </p:pic>
    </p:spTree>
    <p:extLst>
      <p:ext uri="{BB962C8B-B14F-4D97-AF65-F5344CB8AC3E}">
        <p14:creationId xmlns:p14="http://schemas.microsoft.com/office/powerpoint/2010/main" val="2017482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242</TotalTime>
  <Words>542</Words>
  <Application>Microsoft Office PowerPoint</Application>
  <PresentationFormat>Widescreen</PresentationFormat>
  <Paragraphs>23</Paragraphs>
  <Slides>11</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Calibri</vt:lpstr>
      <vt:lpstr>Cambria</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Bfbfb Hfnfn</cp:lastModifiedBy>
  <cp:revision>25</cp:revision>
  <dcterms:created xsi:type="dcterms:W3CDTF">2024-03-27T11:37:59Z</dcterms:created>
  <dcterms:modified xsi:type="dcterms:W3CDTF">2025-05-12T15:37:23Z</dcterms:modified>
  <cp:category>9Slide.vn</cp:category>
</cp:coreProperties>
</file>