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Lst>
  <p:notesMasterIdLst>
    <p:notesMasterId r:id="rId18"/>
  </p:notesMasterIdLst>
  <p:sldIdLst>
    <p:sldId id="321" r:id="rId3"/>
    <p:sldId id="355" r:id="rId4"/>
    <p:sldId id="378" r:id="rId5"/>
    <p:sldId id="379" r:id="rId6"/>
    <p:sldId id="365" r:id="rId7"/>
    <p:sldId id="360" r:id="rId8"/>
    <p:sldId id="380" r:id="rId9"/>
    <p:sldId id="381" r:id="rId10"/>
    <p:sldId id="382" r:id="rId11"/>
    <p:sldId id="358" r:id="rId12"/>
    <p:sldId id="384" r:id="rId13"/>
    <p:sldId id="383" r:id="rId14"/>
    <p:sldId id="389" r:id="rId15"/>
    <p:sldId id="390" r:id="rId16"/>
    <p:sldId id="35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B2E6F4"/>
    <a:srgbClr val="FFF0C7"/>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F4A2A-1F08-4089-B2BF-DE339026ADC7}" type="datetimeFigureOut">
              <a:rPr lang="en-US" smtClean="0"/>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87CBF-E9A9-481D-904C-FCE55060FEA3}" type="slidenum">
              <a:rPr lang="en-US" smtClean="0"/>
              <a:t>‹#›</a:t>
            </a:fld>
            <a:endParaRPr lang="en-US"/>
          </a:p>
        </p:txBody>
      </p:sp>
    </p:spTree>
    <p:extLst>
      <p:ext uri="{BB962C8B-B14F-4D97-AF65-F5344CB8AC3E}">
        <p14:creationId xmlns:p14="http://schemas.microsoft.com/office/powerpoint/2010/main" val="2496839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2025/9/17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781862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89252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77556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8925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64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3305960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9513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0672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57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2025/9/17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732537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2025/9/17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74963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2025/9/17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573069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344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5FDEAE73-EF1C-86D8-8FB2-64817EC7F306}"/>
              </a:ext>
            </a:extLst>
          </p:cNvPr>
          <p:cNvGrpSpPr/>
          <p:nvPr userDrawn="1"/>
        </p:nvGrpSpPr>
        <p:grpSpPr>
          <a:xfrm>
            <a:off x="119454" y="-467832"/>
            <a:ext cx="11872521" cy="7072076"/>
            <a:chOff x="639096" y="1013468"/>
            <a:chExt cx="10913807" cy="4821275"/>
          </a:xfrm>
        </p:grpSpPr>
        <p:sp>
          <p:nvSpPr>
            <p:cNvPr id="4" name="Rectangle 3">
              <a:extLst>
                <a:ext uri="{FF2B5EF4-FFF2-40B4-BE49-F238E27FC236}">
                  <a16:creationId xmlns:a16="http://schemas.microsoft.com/office/drawing/2014/main" id="{5BA499D9-BFF9-64BC-7325-69E16D18749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5" name="Freeform: Shape 4">
              <a:extLst>
                <a:ext uri="{FF2B5EF4-FFF2-40B4-BE49-F238E27FC236}">
                  <a16:creationId xmlns:a16="http://schemas.microsoft.com/office/drawing/2014/main" id="{86214AA9-B7AD-416B-080D-DEE1AC567742}"/>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6" name="Freeform: Shape 5">
              <a:extLst>
                <a:ext uri="{FF2B5EF4-FFF2-40B4-BE49-F238E27FC236}">
                  <a16:creationId xmlns:a16="http://schemas.microsoft.com/office/drawing/2014/main" id="{1526F8CB-CF79-547D-2C84-C5A04EC13B68}"/>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7" name="Heart 6">
              <a:extLst>
                <a:ext uri="{FF2B5EF4-FFF2-40B4-BE49-F238E27FC236}">
                  <a16:creationId xmlns:a16="http://schemas.microsoft.com/office/drawing/2014/main" id="{F6455C9F-7FDD-65E2-E1EA-A28DA1A79DD1}"/>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8" name="Picture 7">
            <a:extLst>
              <a:ext uri="{FF2B5EF4-FFF2-40B4-BE49-F238E27FC236}">
                <a16:creationId xmlns:a16="http://schemas.microsoft.com/office/drawing/2014/main" id="{304851B3-41F2-BB0F-B74C-76A9A580D3CE}"/>
              </a:ext>
            </a:extLst>
          </p:cNvPr>
          <p:cNvPicPr>
            <a:picLocks noChangeAspect="1"/>
          </p:cNvPicPr>
          <p:nvPr userDrawn="1"/>
        </p:nvPicPr>
        <p:blipFill>
          <a:blip r:embed="rId3"/>
          <a:stretch>
            <a:fillRect/>
          </a:stretch>
        </p:blipFill>
        <p:spPr>
          <a:xfrm>
            <a:off x="180532" y="5191566"/>
            <a:ext cx="1373221" cy="1373221"/>
          </a:xfrm>
          <a:prstGeom prst="rect">
            <a:avLst/>
          </a:prstGeom>
        </p:spPr>
      </p:pic>
    </p:spTree>
    <p:extLst>
      <p:ext uri="{BB962C8B-B14F-4D97-AF65-F5344CB8AC3E}">
        <p14:creationId xmlns:p14="http://schemas.microsoft.com/office/powerpoint/2010/main" val="1259292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716041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81283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50109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48719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46021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54563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42290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103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200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485709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472452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16770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2454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46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62216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9624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9567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76988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2392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4757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round pink label with white text and a black background&#10;&#10;Description automatically generated">
            <a:extLst>
              <a:ext uri="{FF2B5EF4-FFF2-40B4-BE49-F238E27FC236}">
                <a16:creationId xmlns:a16="http://schemas.microsoft.com/office/drawing/2014/main" id="{6F98B802-A3BE-995A-F85F-AFF22C1A2D1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566700" y="8654902"/>
            <a:ext cx="1706252" cy="1706252"/>
          </a:xfrm>
          <a:prstGeom prst="rect">
            <a:avLst/>
          </a:prstGeom>
        </p:spPr>
      </p:pic>
    </p:spTree>
    <p:extLst>
      <p:ext uri="{BB962C8B-B14F-4D97-AF65-F5344CB8AC3E}">
        <p14:creationId xmlns:p14="http://schemas.microsoft.com/office/powerpoint/2010/main" val="3880034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round pink label with white text and a black background&#10;&#10;Description automatically generated">
            <a:extLst>
              <a:ext uri="{FF2B5EF4-FFF2-40B4-BE49-F238E27FC236}">
                <a16:creationId xmlns:a16="http://schemas.microsoft.com/office/drawing/2014/main" id="{F63EA442-95C6-F47E-8336-C9429CAC49C4}"/>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163202" y="-3997842"/>
            <a:ext cx="1706252" cy="1706252"/>
          </a:xfrm>
          <a:prstGeom prst="rect">
            <a:avLst/>
          </a:prstGeom>
        </p:spPr>
      </p:pic>
    </p:spTree>
    <p:extLst>
      <p:ext uri="{BB962C8B-B14F-4D97-AF65-F5344CB8AC3E}">
        <p14:creationId xmlns:p14="http://schemas.microsoft.com/office/powerpoint/2010/main" val="17556012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sv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23.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svg"/><Relationship Id="rId2" Type="http://schemas.openxmlformats.org/officeDocument/2006/relationships/image" Target="../media/image33.png"/><Relationship Id="rId16" Type="http://schemas.openxmlformats.org/officeDocument/2006/relationships/image" Target="../media/image47.svg"/><Relationship Id="rId1" Type="http://schemas.openxmlformats.org/officeDocument/2006/relationships/slideLayout" Target="../slideLayouts/slideLayout2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svg"/><Relationship Id="rId15" Type="http://schemas.openxmlformats.org/officeDocument/2006/relationships/image" Target="../media/image46.png"/><Relationship Id="rId10" Type="http://schemas.openxmlformats.org/officeDocument/2006/relationships/image" Target="../media/image41.gif"/><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svg"/></Relationships>
</file>

<file path=ppt/slides/_rels/slide14.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27.png"/><Relationship Id="rId7" Type="http://schemas.openxmlformats.org/officeDocument/2006/relationships/image" Target="../media/image50.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54.png"/><Relationship Id="rId4" Type="http://schemas.openxmlformats.org/officeDocument/2006/relationships/image" Target="../media/image15.png"/><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3.sv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4" name="Picture 3">
            <a:extLst>
              <a:ext uri="{FF2B5EF4-FFF2-40B4-BE49-F238E27FC236}">
                <a16:creationId xmlns:a16="http://schemas.microsoft.com/office/drawing/2014/main" id="{1B94A6E4-D6D1-1F5E-8EFF-4EEB310DE129}"/>
              </a:ext>
            </a:extLst>
          </p:cNvPr>
          <p:cNvPicPr>
            <a:picLocks noChangeAspect="1"/>
          </p:cNvPicPr>
          <p:nvPr/>
        </p:nvPicPr>
        <p:blipFill>
          <a:blip r:embed="rId15"/>
          <a:stretch>
            <a:fillRect/>
          </a:stretch>
        </p:blipFill>
        <p:spPr>
          <a:xfrm>
            <a:off x="1593065" y="1348150"/>
            <a:ext cx="6376969" cy="48284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strVal val="#ppt_w+.3"/>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603771"/>
            <a:ext cx="12013580" cy="6000472"/>
            <a:chOff x="639096" y="1013468"/>
            <a:chExt cx="10913807" cy="4821275"/>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714753" y="545636"/>
            <a:ext cx="791502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Đọc câu chuyện dưới đây và trả lời câu hỏi.</a:t>
            </a:r>
            <a:endPar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45DD0-6F2F-187F-AA92-49273B684F5F}"/>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4" name="TextBox 3">
            <a:extLst>
              <a:ext uri="{FF2B5EF4-FFF2-40B4-BE49-F238E27FC236}">
                <a16:creationId xmlns:a16="http://schemas.microsoft.com/office/drawing/2014/main" id="{3A15DD2B-09F9-A5C4-229D-307021608A67}"/>
              </a:ext>
            </a:extLst>
          </p:cNvPr>
          <p:cNvSpPr txBox="1"/>
          <p:nvPr/>
        </p:nvSpPr>
        <p:spPr>
          <a:xfrm>
            <a:off x="485776" y="1181100"/>
            <a:ext cx="7743824" cy="3785652"/>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Hạt thóc</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Hạt thóc được mẹ lúa yêu thương, chiều chuộng nên rất kiêu. Thóc nói với ngô, khoai, sắn:</a:t>
            </a:r>
          </a:p>
          <a:p>
            <a:pPr algn="just"/>
            <a:r>
              <a:rPr lang="vi-VN" sz="2400" b="0" i="0" dirty="0">
                <a:solidFill>
                  <a:srgbClr val="000000"/>
                </a:solidFill>
                <a:effectLst/>
                <a:latin typeface="Cambria" panose="02040503050406030204" pitchFamily="18" charset="0"/>
                <a:ea typeface="Cambria" panose="02040503050406030204" pitchFamily="18" charset="0"/>
              </a:rPr>
              <a:t>– </a:t>
            </a:r>
            <a:r>
              <a:rPr lang="vi-VN" sz="2400" b="1" i="0" dirty="0">
                <a:solidFill>
                  <a:srgbClr val="000000"/>
                </a:solidFill>
                <a:effectLst/>
                <a:latin typeface="Cambria" panose="02040503050406030204" pitchFamily="18" charset="0"/>
                <a:ea typeface="Cambria" panose="02040503050406030204" pitchFamily="18" charset="0"/>
              </a:rPr>
              <a:t>Ta</a:t>
            </a:r>
            <a:r>
              <a:rPr lang="vi-VN" sz="2400" b="0" i="0" dirty="0">
                <a:solidFill>
                  <a:srgbClr val="000000"/>
                </a:solidFill>
                <a:effectLst/>
                <a:latin typeface="Cambria" panose="02040503050406030204" pitchFamily="18" charset="0"/>
                <a:ea typeface="Cambria" panose="02040503050406030204" pitchFamily="18" charset="0"/>
              </a:rPr>
              <a:t> là hạt vàng đấy, các </a:t>
            </a:r>
            <a:r>
              <a:rPr lang="vi-VN" sz="2400" b="1" i="0" dirty="0">
                <a:solidFill>
                  <a:srgbClr val="000000"/>
                </a:solidFill>
                <a:effectLst/>
                <a:latin typeface="Cambria" panose="02040503050406030204" pitchFamily="18" charset="0"/>
                <a:ea typeface="Cambria" panose="02040503050406030204" pitchFamily="18" charset="0"/>
              </a:rPr>
              <a:t>bạn</a:t>
            </a:r>
            <a:r>
              <a:rPr lang="vi-VN" sz="2400" b="0" i="0" dirty="0">
                <a:solidFill>
                  <a:srgbClr val="000000"/>
                </a:solidFill>
                <a:effectLst/>
                <a:latin typeface="Cambria" panose="02040503050406030204" pitchFamily="18" charset="0"/>
                <a:ea typeface="Cambria" panose="02040503050406030204" pitchFamily="18" charset="0"/>
              </a:rPr>
              <a:t> ạ. Chẳng ai bằng </a:t>
            </a:r>
            <a:r>
              <a:rPr lang="vi-VN" sz="2400" b="1" i="0" dirty="0">
                <a:solidFill>
                  <a:srgbClr val="000000"/>
                </a:solidFill>
                <a:effectLst/>
                <a:latin typeface="Cambria" panose="02040503050406030204" pitchFamily="18" charset="0"/>
                <a:ea typeface="Cambria" panose="02040503050406030204" pitchFamily="18" charset="0"/>
              </a:rPr>
              <a:t>ta</a:t>
            </a:r>
            <a:r>
              <a:rPr lang="vi-VN" sz="2400" b="0" i="0" dirty="0">
                <a:solidFill>
                  <a:srgbClr val="000000"/>
                </a:solidFill>
                <a:effectLst/>
                <a:latin typeface="Cambria" panose="02040503050406030204" pitchFamily="18" charset="0"/>
                <a:ea typeface="Cambria" panose="02040503050406030204" pitchFamily="18" charset="0"/>
              </a:rPr>
              <a:t> được.</a:t>
            </a:r>
          </a:p>
          <a:p>
            <a:pPr algn="just"/>
            <a:r>
              <a:rPr lang="vi-VN" sz="2400" b="0" i="0" dirty="0">
                <a:solidFill>
                  <a:srgbClr val="000000"/>
                </a:solidFill>
                <a:effectLst/>
                <a:latin typeface="Cambria" panose="02040503050406030204" pitchFamily="18" charset="0"/>
                <a:ea typeface="Cambria" panose="02040503050406030204" pitchFamily="18" charset="0"/>
              </a:rPr>
              <a:t>Ngô liền nói:</a:t>
            </a:r>
          </a:p>
          <a:p>
            <a:pPr algn="just"/>
            <a:r>
              <a:rPr lang="vi-VN" sz="2400" b="0" i="0" dirty="0">
                <a:solidFill>
                  <a:srgbClr val="000000"/>
                </a:solidFill>
                <a:effectLst/>
                <a:latin typeface="Cambria" panose="02040503050406030204" pitchFamily="18" charset="0"/>
                <a:ea typeface="Cambria" panose="02040503050406030204" pitchFamily="18" charset="0"/>
              </a:rPr>
              <a:t>– </a:t>
            </a:r>
            <a:r>
              <a:rPr lang="vi-VN" sz="2400" b="1" i="0" dirty="0">
                <a:solidFill>
                  <a:srgbClr val="000000"/>
                </a:solidFill>
                <a:effectLst/>
                <a:latin typeface="Cambria" panose="02040503050406030204" pitchFamily="18" charset="0"/>
                <a:ea typeface="Cambria" panose="02040503050406030204" pitchFamily="18" charset="0"/>
              </a:rPr>
              <a:t>Cậu</a:t>
            </a:r>
            <a:r>
              <a:rPr lang="vi-VN" sz="2400" b="0" i="0" dirty="0">
                <a:solidFill>
                  <a:srgbClr val="000000"/>
                </a:solidFill>
                <a:effectLst/>
                <a:latin typeface="Cambria" panose="02040503050406030204" pitchFamily="18" charset="0"/>
                <a:ea typeface="Cambria" panose="02040503050406030204" pitchFamily="18" charset="0"/>
              </a:rPr>
              <a:t> ơi, </a:t>
            </a:r>
            <a:r>
              <a:rPr lang="vi-VN" sz="2400" b="1" i="0" dirty="0">
                <a:solidFill>
                  <a:srgbClr val="000000"/>
                </a:solidFill>
                <a:effectLst/>
                <a:latin typeface="Cambria" panose="02040503050406030204" pitchFamily="18" charset="0"/>
                <a:ea typeface="Cambria" panose="02040503050406030204" pitchFamily="18" charset="0"/>
              </a:rPr>
              <a:t>tớ</a:t>
            </a:r>
            <a:r>
              <a:rPr lang="vi-VN" sz="2400" b="0" i="0" dirty="0">
                <a:solidFill>
                  <a:srgbClr val="000000"/>
                </a:solidFill>
                <a:effectLst/>
                <a:latin typeface="Cambria" panose="02040503050406030204" pitchFamily="18" charset="0"/>
                <a:ea typeface="Cambria" panose="02040503050406030204" pitchFamily="18" charset="0"/>
              </a:rPr>
              <a:t> nghĩ </a:t>
            </a:r>
            <a:r>
              <a:rPr lang="vi-VN" sz="2400" b="1" i="0" dirty="0">
                <a:solidFill>
                  <a:srgbClr val="000000"/>
                </a:solidFill>
                <a:effectLst/>
                <a:latin typeface="Cambria" panose="02040503050406030204" pitchFamily="18" charset="0"/>
                <a:ea typeface="Cambria" panose="02040503050406030204" pitchFamily="18" charset="0"/>
              </a:rPr>
              <a:t>cậu</a:t>
            </a:r>
            <a:r>
              <a:rPr lang="vi-VN" sz="2400" b="0" i="0" dirty="0">
                <a:solidFill>
                  <a:srgbClr val="000000"/>
                </a:solidFill>
                <a:effectLst/>
                <a:latin typeface="Cambria" panose="02040503050406030204" pitchFamily="18" charset="0"/>
                <a:ea typeface="Cambria" panose="02040503050406030204" pitchFamily="18" charset="0"/>
              </a:rPr>
              <a:t> chỉ là hạt vàng khi ở trên cánh đồng này thôi. Còn nếu ở trong bát cơm, chắc chắn </a:t>
            </a:r>
            <a:r>
              <a:rPr lang="vi-VN" sz="2400" b="1" i="0" dirty="0">
                <a:solidFill>
                  <a:srgbClr val="000000"/>
                </a:solidFill>
                <a:effectLst/>
                <a:latin typeface="Cambria" panose="02040503050406030204" pitchFamily="18" charset="0"/>
                <a:ea typeface="Cambria" panose="02040503050406030204" pitchFamily="18" charset="0"/>
              </a:rPr>
              <a:t>cậu</a:t>
            </a:r>
            <a:r>
              <a:rPr lang="vi-VN" sz="2400" b="0" i="0" dirty="0">
                <a:solidFill>
                  <a:srgbClr val="000000"/>
                </a:solidFill>
                <a:effectLst/>
                <a:latin typeface="Cambria" panose="02040503050406030204" pitchFamily="18" charset="0"/>
                <a:ea typeface="Cambria" panose="02040503050406030204" pitchFamily="18" charset="0"/>
              </a:rPr>
              <a:t> sẽ bị gắp bỏ ra ngoài.</a:t>
            </a:r>
          </a:p>
          <a:p>
            <a:pPr algn="just"/>
            <a:r>
              <a:rPr lang="vi-VN" sz="2400" b="0" i="0" dirty="0">
                <a:solidFill>
                  <a:srgbClr val="000000"/>
                </a:solidFill>
                <a:effectLst/>
                <a:latin typeface="Cambria" panose="02040503050406030204" pitchFamily="18" charset="0"/>
                <a:ea typeface="Cambria" panose="02040503050406030204" pitchFamily="18" charset="0"/>
              </a:rPr>
              <a:t>Hạt thóc nghe xong, im lặng.</a:t>
            </a:r>
          </a:p>
          <a:p>
            <a:pPr algn="r"/>
            <a:r>
              <a:rPr lang="vi-VN" sz="2400" b="0" i="0" dirty="0">
                <a:solidFill>
                  <a:srgbClr val="000000"/>
                </a:solidFill>
                <a:effectLst/>
                <a:latin typeface="Cambria" panose="02040503050406030204" pitchFamily="18" charset="0"/>
                <a:ea typeface="Cambria" panose="02040503050406030204" pitchFamily="18" charset="0"/>
              </a:rPr>
              <a:t>(Phan Tự Gia Bách)</a:t>
            </a:r>
          </a:p>
        </p:txBody>
      </p:sp>
      <p:pic>
        <p:nvPicPr>
          <p:cNvPr id="7" name="Picture 6">
            <a:extLst>
              <a:ext uri="{FF2B5EF4-FFF2-40B4-BE49-F238E27FC236}">
                <a16:creationId xmlns:a16="http://schemas.microsoft.com/office/drawing/2014/main" id="{F67AE40D-69D0-DE9E-8F35-26DEBA100EF9}"/>
              </a:ext>
            </a:extLst>
          </p:cNvPr>
          <p:cNvPicPr>
            <a:picLocks noChangeAspect="1"/>
          </p:cNvPicPr>
          <p:nvPr/>
        </p:nvPicPr>
        <p:blipFill>
          <a:blip r:embed="rId6"/>
          <a:stretch>
            <a:fillRect/>
          </a:stretch>
        </p:blipFill>
        <p:spPr>
          <a:xfrm>
            <a:off x="8301037" y="2224087"/>
            <a:ext cx="3781425" cy="2562225"/>
          </a:xfrm>
          <a:prstGeom prst="rect">
            <a:avLst/>
          </a:prstGeom>
        </p:spPr>
      </p:pic>
      <p:sp>
        <p:nvSpPr>
          <p:cNvPr id="9" name="Rectangle 8">
            <a:extLst>
              <a:ext uri="{FF2B5EF4-FFF2-40B4-BE49-F238E27FC236}">
                <a16:creationId xmlns:a16="http://schemas.microsoft.com/office/drawing/2014/main" id="{F4E96DAB-0359-0787-1C5E-198B15C881C4}"/>
              </a:ext>
            </a:extLst>
          </p:cNvPr>
          <p:cNvSpPr/>
          <p:nvPr/>
        </p:nvSpPr>
        <p:spPr>
          <a:xfrm>
            <a:off x="419100" y="4981575"/>
            <a:ext cx="10172700" cy="5619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i="0" dirty="0">
                <a:solidFill>
                  <a:srgbClr val="C00000"/>
                </a:solidFill>
                <a:effectLst/>
                <a:latin typeface="Cambria" panose="02040503050406030204" pitchFamily="18" charset="0"/>
                <a:ea typeface="Cambria" panose="02040503050406030204" pitchFamily="18" charset="0"/>
              </a:rPr>
              <a:t>a. Các từ in đậm trong câu chuyện trên được dùng để làm gì?</a:t>
            </a:r>
            <a:endParaRPr lang="en-US" sz="2800" b="1" dirty="0">
              <a:solidFill>
                <a:srgbClr val="C00000"/>
              </a:solidFill>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D7715883-10E9-6609-F9F4-48B562E102C8}"/>
              </a:ext>
            </a:extLst>
          </p:cNvPr>
          <p:cNvSpPr/>
          <p:nvPr/>
        </p:nvSpPr>
        <p:spPr>
          <a:xfrm>
            <a:off x="381000" y="5734050"/>
            <a:ext cx="10172700" cy="8286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solidFill>
                  <a:srgbClr val="C00000"/>
                </a:solidFill>
                <a:latin typeface="Cambria" panose="02040503050406030204" pitchFamily="18" charset="0"/>
                <a:ea typeface="Cambria" panose="02040503050406030204" pitchFamily="18" charset="0"/>
              </a:rPr>
              <a:t>b. Trong số các từ đó, những từ nào chỉ người nói, những từ nào chỉ người nghe?</a:t>
            </a:r>
            <a:endParaRPr lang="en-US" sz="2800" b="1" dirty="0">
              <a:solidFill>
                <a:srgbClr val="C00000"/>
              </a:solidFill>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E7B443BC-7706-D2EB-724E-A7A75826E84B}"/>
              </a:ext>
            </a:extLst>
          </p:cNvPr>
          <p:cNvPicPr>
            <a:picLocks noChangeAspect="1"/>
          </p:cNvPicPr>
          <p:nvPr/>
        </p:nvPicPr>
        <p:blipFill>
          <a:blip r:embed="rId7"/>
          <a:stretch>
            <a:fillRect/>
          </a:stretch>
        </p:blipFill>
        <p:spPr>
          <a:xfrm>
            <a:off x="9190355" y="0"/>
            <a:ext cx="3129131" cy="2540802"/>
          </a:xfrm>
          <a:prstGeom prst="rect">
            <a:avLst/>
          </a:prstGeom>
        </p:spPr>
      </p:pic>
    </p:spTree>
    <p:extLst>
      <p:ext uri="{BB962C8B-B14F-4D97-AF65-F5344CB8AC3E}">
        <p14:creationId xmlns:p14="http://schemas.microsoft.com/office/powerpoint/2010/main" val="2179486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603771"/>
            <a:ext cx="12013580" cy="6000472"/>
            <a:chOff x="639096" y="1013468"/>
            <a:chExt cx="10913807" cy="4821275"/>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45DD0-6F2F-187F-AA92-49273B684F5F}"/>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Rectangle 2">
            <a:extLst>
              <a:ext uri="{FF2B5EF4-FFF2-40B4-BE49-F238E27FC236}">
                <a16:creationId xmlns:a16="http://schemas.microsoft.com/office/drawing/2014/main" id="{B6F6CDA3-80E4-C70F-8BE6-9C181A8AA58A}"/>
              </a:ext>
            </a:extLst>
          </p:cNvPr>
          <p:cNvSpPr/>
          <p:nvPr/>
        </p:nvSpPr>
        <p:spPr>
          <a:xfrm>
            <a:off x="523875" y="1257300"/>
            <a:ext cx="10172700" cy="5619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 Các từ in đậm trong câu chuyện trên được dùng để làm gì?</a:t>
            </a:r>
            <a:endPar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A0C5E998-D5C1-BFD5-8278-88A8B47FC157}"/>
              </a:ext>
            </a:extLst>
          </p:cNvPr>
          <p:cNvGrpSpPr/>
          <p:nvPr/>
        </p:nvGrpSpPr>
        <p:grpSpPr>
          <a:xfrm>
            <a:off x="257175" y="2656885"/>
            <a:ext cx="3952875" cy="1665108"/>
            <a:chOff x="6448424" y="4218985"/>
            <a:chExt cx="3971925" cy="1665108"/>
          </a:xfrm>
        </p:grpSpPr>
        <p:grpSp>
          <p:nvGrpSpPr>
            <p:cNvPr id="6" name="Group 5">
              <a:extLst>
                <a:ext uri="{FF2B5EF4-FFF2-40B4-BE49-F238E27FC236}">
                  <a16:creationId xmlns:a16="http://schemas.microsoft.com/office/drawing/2014/main" id="{4C69F456-8CBB-3DF0-7874-B84F69EF33CD}"/>
                </a:ext>
              </a:extLst>
            </p:cNvPr>
            <p:cNvGrpSpPr/>
            <p:nvPr/>
          </p:nvGrpSpPr>
          <p:grpSpPr>
            <a:xfrm>
              <a:off x="6448424" y="4218985"/>
              <a:ext cx="3971925" cy="1665108"/>
              <a:chOff x="4142372" y="766762"/>
              <a:chExt cx="4710364" cy="2775224"/>
            </a:xfrm>
          </p:grpSpPr>
          <p:sp>
            <p:nvSpPr>
              <p:cNvPr id="11" name="Freeform 1286">
                <a:extLst>
                  <a:ext uri="{FF2B5EF4-FFF2-40B4-BE49-F238E27FC236}">
                    <a16:creationId xmlns:a16="http://schemas.microsoft.com/office/drawing/2014/main" id="{6106BBEF-3463-FF45-4F1E-223DB70252E7}"/>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2" name="Freeform 1287">
                <a:extLst>
                  <a:ext uri="{FF2B5EF4-FFF2-40B4-BE49-F238E27FC236}">
                    <a16:creationId xmlns:a16="http://schemas.microsoft.com/office/drawing/2014/main" id="{50C8B402-871B-DBC0-BE39-EB691404FC4B}"/>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3" name="Freeform 1288">
                <a:extLst>
                  <a:ext uri="{FF2B5EF4-FFF2-40B4-BE49-F238E27FC236}">
                    <a16:creationId xmlns:a16="http://schemas.microsoft.com/office/drawing/2014/main" id="{E8B6AB46-A637-6FCA-9201-92CBDF5BD845}"/>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4" name="Freeform 1289">
                <a:extLst>
                  <a:ext uri="{FF2B5EF4-FFF2-40B4-BE49-F238E27FC236}">
                    <a16:creationId xmlns:a16="http://schemas.microsoft.com/office/drawing/2014/main" id="{106DD1B7-09DD-F8C3-7C87-07AB65E7165F}"/>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5" name="Freeform 1290">
                <a:extLst>
                  <a:ext uri="{FF2B5EF4-FFF2-40B4-BE49-F238E27FC236}">
                    <a16:creationId xmlns:a16="http://schemas.microsoft.com/office/drawing/2014/main" id="{F3768D56-7B2F-0E62-30B4-45CF99E04BE2}"/>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6" name="Freeform 1291">
                <a:extLst>
                  <a:ext uri="{FF2B5EF4-FFF2-40B4-BE49-F238E27FC236}">
                    <a16:creationId xmlns:a16="http://schemas.microsoft.com/office/drawing/2014/main" id="{DE74C8F8-BAE4-15CF-ECD0-05DCFF7CFFD7}"/>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7" name="Freeform 1292">
                <a:extLst>
                  <a:ext uri="{FF2B5EF4-FFF2-40B4-BE49-F238E27FC236}">
                    <a16:creationId xmlns:a16="http://schemas.microsoft.com/office/drawing/2014/main" id="{82D685A0-73F2-32EC-AD33-A73876131093}"/>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8" name="TextBox 7">
              <a:extLst>
                <a:ext uri="{FF2B5EF4-FFF2-40B4-BE49-F238E27FC236}">
                  <a16:creationId xmlns:a16="http://schemas.microsoft.com/office/drawing/2014/main" id="{307F77DE-E6D2-E0D9-EC5A-9C8210D72E9C}"/>
                </a:ext>
              </a:extLst>
            </p:cNvPr>
            <p:cNvSpPr txBox="1"/>
            <p:nvPr/>
          </p:nvSpPr>
          <p:spPr>
            <a:xfrm>
              <a:off x="6877049" y="4629150"/>
              <a:ext cx="33432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Tôi</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bạn</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tớ</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cậu</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18" name="Arrow: Right 17">
            <a:extLst>
              <a:ext uri="{FF2B5EF4-FFF2-40B4-BE49-F238E27FC236}">
                <a16:creationId xmlns:a16="http://schemas.microsoft.com/office/drawing/2014/main" id="{69402526-69A7-6185-36F3-1A18E27F08E6}"/>
              </a:ext>
            </a:extLst>
          </p:cNvPr>
          <p:cNvSpPr/>
          <p:nvPr/>
        </p:nvSpPr>
        <p:spPr>
          <a:xfrm>
            <a:off x="4352925" y="2990850"/>
            <a:ext cx="1590675" cy="904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9445B3AC-75B4-2C88-E64A-A73B2983F32C}"/>
              </a:ext>
            </a:extLst>
          </p:cNvPr>
          <p:cNvGrpSpPr/>
          <p:nvPr/>
        </p:nvGrpSpPr>
        <p:grpSpPr>
          <a:xfrm>
            <a:off x="5886451" y="2594536"/>
            <a:ext cx="5738824" cy="1707028"/>
            <a:chOff x="6486525" y="2594536"/>
            <a:chExt cx="5138749" cy="1707028"/>
          </a:xfrm>
        </p:grpSpPr>
        <p:pic>
          <p:nvPicPr>
            <p:cNvPr id="20" name="Picture 19">
              <a:extLst>
                <a:ext uri="{FF2B5EF4-FFF2-40B4-BE49-F238E27FC236}">
                  <a16:creationId xmlns:a16="http://schemas.microsoft.com/office/drawing/2014/main" id="{EA3BD46E-9E79-42E5-4510-7EF17FE8B842}"/>
                </a:ext>
              </a:extLst>
            </p:cNvPr>
            <p:cNvPicPr>
              <a:picLocks noChangeAspect="1"/>
            </p:cNvPicPr>
            <p:nvPr/>
          </p:nvPicPr>
          <p:blipFill>
            <a:blip r:embed="rId6"/>
            <a:stretch>
              <a:fillRect/>
            </a:stretch>
          </p:blipFill>
          <p:spPr>
            <a:xfrm>
              <a:off x="6486525" y="2594536"/>
              <a:ext cx="5138749" cy="1707028"/>
            </a:xfrm>
            <a:prstGeom prst="rect">
              <a:avLst/>
            </a:prstGeom>
          </p:spPr>
        </p:pic>
        <p:sp>
          <p:nvSpPr>
            <p:cNvPr id="21" name="TextBox 20">
              <a:extLst>
                <a:ext uri="{FF2B5EF4-FFF2-40B4-BE49-F238E27FC236}">
                  <a16:creationId xmlns:a16="http://schemas.microsoft.com/office/drawing/2014/main" id="{F302525F-FBD5-DE7A-655C-6FBEB00987CE}"/>
                </a:ext>
              </a:extLst>
            </p:cNvPr>
            <p:cNvSpPr txBox="1"/>
            <p:nvPr/>
          </p:nvSpPr>
          <p:spPr>
            <a:xfrm>
              <a:off x="7467599" y="3048000"/>
              <a:ext cx="396575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Dùng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để</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xưng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132818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603771"/>
            <a:ext cx="12013580" cy="6000472"/>
            <a:chOff x="639096" y="1013468"/>
            <a:chExt cx="10913807" cy="4821275"/>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45DD0-6F2F-187F-AA92-49273B684F5F}"/>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Rectangle 2">
            <a:extLst>
              <a:ext uri="{FF2B5EF4-FFF2-40B4-BE49-F238E27FC236}">
                <a16:creationId xmlns:a16="http://schemas.microsoft.com/office/drawing/2014/main" id="{B6F6CDA3-80E4-C70F-8BE6-9C181A8AA58A}"/>
              </a:ext>
            </a:extLst>
          </p:cNvPr>
          <p:cNvSpPr/>
          <p:nvPr/>
        </p:nvSpPr>
        <p:spPr>
          <a:xfrm>
            <a:off x="428624" y="228600"/>
            <a:ext cx="11591925" cy="9048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solidFill>
                  <a:srgbClr val="C00000"/>
                </a:solidFill>
                <a:latin typeface="Cambria" panose="02040503050406030204" pitchFamily="18" charset="0"/>
                <a:ea typeface="Cambria" panose="02040503050406030204" pitchFamily="18" charset="0"/>
              </a:rPr>
              <a:t>b. Trong số các từ đó, những từ nào chỉ người nói, những từ nào chỉ người nghe?</a:t>
            </a:r>
          </a:p>
        </p:txBody>
      </p:sp>
      <p:grpSp>
        <p:nvGrpSpPr>
          <p:cNvPr id="5" name="Group 4">
            <a:extLst>
              <a:ext uri="{FF2B5EF4-FFF2-40B4-BE49-F238E27FC236}">
                <a16:creationId xmlns:a16="http://schemas.microsoft.com/office/drawing/2014/main" id="{A0C5E998-D5C1-BFD5-8278-88A8B47FC157}"/>
              </a:ext>
            </a:extLst>
          </p:cNvPr>
          <p:cNvGrpSpPr/>
          <p:nvPr/>
        </p:nvGrpSpPr>
        <p:grpSpPr>
          <a:xfrm>
            <a:off x="438150" y="1990725"/>
            <a:ext cx="3952875" cy="1378768"/>
            <a:chOff x="6448424" y="4218985"/>
            <a:chExt cx="3971925" cy="1665108"/>
          </a:xfrm>
        </p:grpSpPr>
        <p:grpSp>
          <p:nvGrpSpPr>
            <p:cNvPr id="6" name="Group 5">
              <a:extLst>
                <a:ext uri="{FF2B5EF4-FFF2-40B4-BE49-F238E27FC236}">
                  <a16:creationId xmlns:a16="http://schemas.microsoft.com/office/drawing/2014/main" id="{4C69F456-8CBB-3DF0-7874-B84F69EF33CD}"/>
                </a:ext>
              </a:extLst>
            </p:cNvPr>
            <p:cNvGrpSpPr/>
            <p:nvPr/>
          </p:nvGrpSpPr>
          <p:grpSpPr>
            <a:xfrm>
              <a:off x="6448424" y="4218985"/>
              <a:ext cx="3971925" cy="1665108"/>
              <a:chOff x="4142372" y="766762"/>
              <a:chExt cx="4710364" cy="2775224"/>
            </a:xfrm>
          </p:grpSpPr>
          <p:sp>
            <p:nvSpPr>
              <p:cNvPr id="11" name="Freeform 1286">
                <a:extLst>
                  <a:ext uri="{FF2B5EF4-FFF2-40B4-BE49-F238E27FC236}">
                    <a16:creationId xmlns:a16="http://schemas.microsoft.com/office/drawing/2014/main" id="{6106BBEF-3463-FF45-4F1E-223DB70252E7}"/>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2" name="Freeform 1287">
                <a:extLst>
                  <a:ext uri="{FF2B5EF4-FFF2-40B4-BE49-F238E27FC236}">
                    <a16:creationId xmlns:a16="http://schemas.microsoft.com/office/drawing/2014/main" id="{50C8B402-871B-DBC0-BE39-EB691404FC4B}"/>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3" name="Freeform 1288">
                <a:extLst>
                  <a:ext uri="{FF2B5EF4-FFF2-40B4-BE49-F238E27FC236}">
                    <a16:creationId xmlns:a16="http://schemas.microsoft.com/office/drawing/2014/main" id="{E8B6AB46-A637-6FCA-9201-92CBDF5BD845}"/>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4" name="Freeform 1289">
                <a:extLst>
                  <a:ext uri="{FF2B5EF4-FFF2-40B4-BE49-F238E27FC236}">
                    <a16:creationId xmlns:a16="http://schemas.microsoft.com/office/drawing/2014/main" id="{106DD1B7-09DD-F8C3-7C87-07AB65E7165F}"/>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5" name="Freeform 1290">
                <a:extLst>
                  <a:ext uri="{FF2B5EF4-FFF2-40B4-BE49-F238E27FC236}">
                    <a16:creationId xmlns:a16="http://schemas.microsoft.com/office/drawing/2014/main" id="{F3768D56-7B2F-0E62-30B4-45CF99E04BE2}"/>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6" name="Freeform 1291">
                <a:extLst>
                  <a:ext uri="{FF2B5EF4-FFF2-40B4-BE49-F238E27FC236}">
                    <a16:creationId xmlns:a16="http://schemas.microsoft.com/office/drawing/2014/main" id="{DE74C8F8-BAE4-15CF-ECD0-05DCFF7CFFD7}"/>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7" name="Freeform 1292">
                <a:extLst>
                  <a:ext uri="{FF2B5EF4-FFF2-40B4-BE49-F238E27FC236}">
                    <a16:creationId xmlns:a16="http://schemas.microsoft.com/office/drawing/2014/main" id="{82D685A0-73F2-32EC-AD33-A73876131093}"/>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8" name="TextBox 7">
              <a:extLst>
                <a:ext uri="{FF2B5EF4-FFF2-40B4-BE49-F238E27FC236}">
                  <a16:creationId xmlns:a16="http://schemas.microsoft.com/office/drawing/2014/main" id="{307F77DE-E6D2-E0D9-EC5A-9C8210D72E9C}"/>
                </a:ext>
              </a:extLst>
            </p:cNvPr>
            <p:cNvSpPr txBox="1"/>
            <p:nvPr/>
          </p:nvSpPr>
          <p:spPr>
            <a:xfrm>
              <a:off x="6658984" y="4505325"/>
              <a:ext cx="352305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i="0" u="none" strike="noStrike" dirty="0">
                  <a:solidFill>
                    <a:srgbClr val="FF0000"/>
                  </a:solidFill>
                  <a:effectLst/>
                  <a:latin typeface="Cambria" panose="02040503050406030204" pitchFamily="18" charset="0"/>
                  <a:ea typeface="Cambria" panose="02040503050406030204" pitchFamily="18" charset="0"/>
                </a:rPr>
                <a:t>Cặp xưng hô thứ nhất là tôi và bạn.</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25" name="Straight Connector 24">
            <a:extLst>
              <a:ext uri="{FF2B5EF4-FFF2-40B4-BE49-F238E27FC236}">
                <a16:creationId xmlns:a16="http://schemas.microsoft.com/office/drawing/2014/main" id="{10FEFF83-127A-829A-7BE7-4C852B1FAEBE}"/>
              </a:ext>
            </a:extLst>
          </p:cNvPr>
          <p:cNvCxnSpPr>
            <a:cxnSpLocks/>
          </p:cNvCxnSpPr>
          <p:nvPr/>
        </p:nvCxnSpPr>
        <p:spPr>
          <a:xfrm flipV="1">
            <a:off x="4362450" y="2181225"/>
            <a:ext cx="1504950" cy="5048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CD82448D-A8C2-8BA6-CDA3-522D5975D76A}"/>
              </a:ext>
            </a:extLst>
          </p:cNvPr>
          <p:cNvSpPr/>
          <p:nvPr/>
        </p:nvSpPr>
        <p:spPr>
          <a:xfrm>
            <a:off x="5857875" y="1590675"/>
            <a:ext cx="5867400" cy="838200"/>
          </a:xfrm>
          <a:prstGeom prst="roundRect">
            <a:avLst/>
          </a:prstGeom>
          <a:ln w="3810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b="1" dirty="0">
                <a:latin typeface="Cambria" panose="02040503050406030204" pitchFamily="18" charset="0"/>
                <a:ea typeface="Cambria" panose="02040503050406030204" pitchFamily="18" charset="0"/>
              </a:rPr>
              <a:t>Từ tôi được dùng để chỉ người nói, là hạt thóc.</a:t>
            </a:r>
          </a:p>
        </p:txBody>
      </p:sp>
      <p:cxnSp>
        <p:nvCxnSpPr>
          <p:cNvPr id="27" name="Straight Connector 26">
            <a:extLst>
              <a:ext uri="{FF2B5EF4-FFF2-40B4-BE49-F238E27FC236}">
                <a16:creationId xmlns:a16="http://schemas.microsoft.com/office/drawing/2014/main" id="{C0541B0B-8CD6-3FE6-977F-2FD8F97C3F27}"/>
              </a:ext>
            </a:extLst>
          </p:cNvPr>
          <p:cNvCxnSpPr>
            <a:cxnSpLocks/>
            <a:endCxn id="28" idx="1"/>
          </p:cNvCxnSpPr>
          <p:nvPr/>
        </p:nvCxnSpPr>
        <p:spPr>
          <a:xfrm>
            <a:off x="4381500" y="2895600"/>
            <a:ext cx="1504950" cy="3762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CB90DF5D-8579-78AF-EF29-5BCA630B85CC}"/>
              </a:ext>
            </a:extLst>
          </p:cNvPr>
          <p:cNvSpPr/>
          <p:nvPr/>
        </p:nvSpPr>
        <p:spPr>
          <a:xfrm>
            <a:off x="5886450" y="2790825"/>
            <a:ext cx="5867400" cy="962025"/>
          </a:xfrm>
          <a:prstGeom prst="roundRect">
            <a:avLst/>
          </a:prstGeom>
          <a:ln w="3810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b="1">
                <a:latin typeface="Cambria" panose="02040503050406030204" pitchFamily="18" charset="0"/>
                <a:ea typeface="Cambria" panose="02040503050406030204" pitchFamily="18" charset="0"/>
              </a:rPr>
              <a:t>Từ bạn được dùng để chỉ người nghe, ở đây các bạn dùng chỉ nhiều người nghe, là các cây ngô, khoai, sắn.</a:t>
            </a:r>
            <a:endParaRPr lang="vi-VN" sz="2000" b="1" dirty="0">
              <a:latin typeface="Cambria" panose="02040503050406030204" pitchFamily="18" charset="0"/>
              <a:ea typeface="Cambria" panose="02040503050406030204" pitchFamily="18" charset="0"/>
            </a:endParaRPr>
          </a:p>
        </p:txBody>
      </p:sp>
      <p:grpSp>
        <p:nvGrpSpPr>
          <p:cNvPr id="34" name="Group 33">
            <a:extLst>
              <a:ext uri="{FF2B5EF4-FFF2-40B4-BE49-F238E27FC236}">
                <a16:creationId xmlns:a16="http://schemas.microsoft.com/office/drawing/2014/main" id="{6594BD82-88E6-7A84-274D-9DEC78972CA5}"/>
              </a:ext>
            </a:extLst>
          </p:cNvPr>
          <p:cNvGrpSpPr/>
          <p:nvPr/>
        </p:nvGrpSpPr>
        <p:grpSpPr>
          <a:xfrm>
            <a:off x="485775" y="4305300"/>
            <a:ext cx="3952875" cy="1378768"/>
            <a:chOff x="6448424" y="4218985"/>
            <a:chExt cx="3971925" cy="1665108"/>
          </a:xfrm>
        </p:grpSpPr>
        <p:grpSp>
          <p:nvGrpSpPr>
            <p:cNvPr id="35" name="Group 34">
              <a:extLst>
                <a:ext uri="{FF2B5EF4-FFF2-40B4-BE49-F238E27FC236}">
                  <a16:creationId xmlns:a16="http://schemas.microsoft.com/office/drawing/2014/main" id="{F0F0F7FB-2BE3-368C-5D38-E656B93E3F04}"/>
                </a:ext>
              </a:extLst>
            </p:cNvPr>
            <p:cNvGrpSpPr/>
            <p:nvPr/>
          </p:nvGrpSpPr>
          <p:grpSpPr>
            <a:xfrm>
              <a:off x="6448424" y="4218985"/>
              <a:ext cx="3971925" cy="1665108"/>
              <a:chOff x="4142372" y="766762"/>
              <a:chExt cx="4710364" cy="2775224"/>
            </a:xfrm>
          </p:grpSpPr>
          <p:sp>
            <p:nvSpPr>
              <p:cNvPr id="38" name="Freeform 1286">
                <a:extLst>
                  <a:ext uri="{FF2B5EF4-FFF2-40B4-BE49-F238E27FC236}">
                    <a16:creationId xmlns:a16="http://schemas.microsoft.com/office/drawing/2014/main" id="{27274AA5-87CA-33EA-94CE-31AACF38FCA2}"/>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0" name="Freeform 1287">
                <a:extLst>
                  <a:ext uri="{FF2B5EF4-FFF2-40B4-BE49-F238E27FC236}">
                    <a16:creationId xmlns:a16="http://schemas.microsoft.com/office/drawing/2014/main" id="{497FAC2D-CA74-7776-0223-BAB7519D57EB}"/>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1" name="Freeform 1288">
                <a:extLst>
                  <a:ext uri="{FF2B5EF4-FFF2-40B4-BE49-F238E27FC236}">
                    <a16:creationId xmlns:a16="http://schemas.microsoft.com/office/drawing/2014/main" id="{19252F18-D02A-E82B-CBCA-66E7299A6782}"/>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2" name="Freeform 1289">
                <a:extLst>
                  <a:ext uri="{FF2B5EF4-FFF2-40B4-BE49-F238E27FC236}">
                    <a16:creationId xmlns:a16="http://schemas.microsoft.com/office/drawing/2014/main" id="{C878205C-7B4E-B862-329F-ED80EB8D1F2F}"/>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3" name="Freeform 1290">
                <a:extLst>
                  <a:ext uri="{FF2B5EF4-FFF2-40B4-BE49-F238E27FC236}">
                    <a16:creationId xmlns:a16="http://schemas.microsoft.com/office/drawing/2014/main" id="{6AFB9535-EC59-348B-F6AE-A1DC774F44B0}"/>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4" name="Freeform 1291">
                <a:extLst>
                  <a:ext uri="{FF2B5EF4-FFF2-40B4-BE49-F238E27FC236}">
                    <a16:creationId xmlns:a16="http://schemas.microsoft.com/office/drawing/2014/main" id="{C14B6C31-5492-6808-B166-AD01E2221331}"/>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5" name="Freeform 1292">
                <a:extLst>
                  <a:ext uri="{FF2B5EF4-FFF2-40B4-BE49-F238E27FC236}">
                    <a16:creationId xmlns:a16="http://schemas.microsoft.com/office/drawing/2014/main" id="{59D0D0C6-BE99-B90A-CBC5-CB1834D6F5EC}"/>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36" name="TextBox 35">
              <a:extLst>
                <a:ext uri="{FF2B5EF4-FFF2-40B4-BE49-F238E27FC236}">
                  <a16:creationId xmlns:a16="http://schemas.microsoft.com/office/drawing/2014/main" id="{E8DB716A-6DC3-0846-ECD6-4CD795FE4FBD}"/>
                </a:ext>
              </a:extLst>
            </p:cNvPr>
            <p:cNvSpPr txBox="1"/>
            <p:nvPr/>
          </p:nvSpPr>
          <p:spPr>
            <a:xfrm>
              <a:off x="6658984" y="4505325"/>
              <a:ext cx="3523056" cy="11522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i="0" u="none" strike="noStrike" dirty="0">
                  <a:solidFill>
                    <a:srgbClr val="FF0000"/>
                  </a:solidFill>
                  <a:effectLst/>
                  <a:latin typeface="Cambria" panose="02040503050406030204" pitchFamily="18" charset="0"/>
                  <a:ea typeface="Cambria" panose="02040503050406030204" pitchFamily="18" charset="0"/>
                </a:rPr>
                <a:t>Cặp xưng hô thứ hai là tớ và cậu. </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6" name="Straight Connector 45">
            <a:extLst>
              <a:ext uri="{FF2B5EF4-FFF2-40B4-BE49-F238E27FC236}">
                <a16:creationId xmlns:a16="http://schemas.microsoft.com/office/drawing/2014/main" id="{C748E6E7-4D57-DE31-77C1-61E00CBE80DA}"/>
              </a:ext>
            </a:extLst>
          </p:cNvPr>
          <p:cNvCxnSpPr>
            <a:cxnSpLocks/>
          </p:cNvCxnSpPr>
          <p:nvPr/>
        </p:nvCxnSpPr>
        <p:spPr>
          <a:xfrm flipV="1">
            <a:off x="4410075" y="4495800"/>
            <a:ext cx="1504950" cy="5048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1D6A0A7E-376C-9DD6-A417-9B64B3D1D7B3}"/>
              </a:ext>
            </a:extLst>
          </p:cNvPr>
          <p:cNvSpPr/>
          <p:nvPr/>
        </p:nvSpPr>
        <p:spPr>
          <a:xfrm>
            <a:off x="5905500" y="4038600"/>
            <a:ext cx="5867400" cy="704850"/>
          </a:xfrm>
          <a:prstGeom prst="roundRect">
            <a:avLst/>
          </a:prstGeom>
          <a:ln w="3810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b="1" dirty="0">
                <a:latin typeface="Cambria" panose="02040503050406030204" pitchFamily="18" charset="0"/>
                <a:ea typeface="Cambria" panose="02040503050406030204" pitchFamily="18" charset="0"/>
              </a:rPr>
              <a:t>Từ tớ được dùng để chỉ người nói là ngô </a:t>
            </a:r>
          </a:p>
        </p:txBody>
      </p:sp>
      <p:cxnSp>
        <p:nvCxnSpPr>
          <p:cNvPr id="48" name="Straight Connector 47">
            <a:extLst>
              <a:ext uri="{FF2B5EF4-FFF2-40B4-BE49-F238E27FC236}">
                <a16:creationId xmlns:a16="http://schemas.microsoft.com/office/drawing/2014/main" id="{0E1CA239-960B-3CBB-F743-448DE0AD689E}"/>
              </a:ext>
            </a:extLst>
          </p:cNvPr>
          <p:cNvCxnSpPr>
            <a:cxnSpLocks/>
            <a:endCxn id="49" idx="1"/>
          </p:cNvCxnSpPr>
          <p:nvPr/>
        </p:nvCxnSpPr>
        <p:spPr>
          <a:xfrm>
            <a:off x="4429125" y="5210175"/>
            <a:ext cx="1504950" cy="3762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FF62FD49-8A74-4356-E093-408CB4271933}"/>
              </a:ext>
            </a:extLst>
          </p:cNvPr>
          <p:cNvSpPr/>
          <p:nvPr/>
        </p:nvSpPr>
        <p:spPr>
          <a:xfrm>
            <a:off x="5934075" y="5105400"/>
            <a:ext cx="5867400" cy="962025"/>
          </a:xfrm>
          <a:prstGeom prst="roundRect">
            <a:avLst/>
          </a:prstGeom>
          <a:ln w="3810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b="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T</a:t>
            </a:r>
            <a:r>
              <a:rPr lang="vi-VN" sz="2400" b="1" dirty="0">
                <a:latin typeface="Cambria" panose="02040503050406030204" pitchFamily="18" charset="0"/>
                <a:ea typeface="Cambria" panose="02040503050406030204" pitchFamily="18" charset="0"/>
              </a:rPr>
              <a:t>ừ cậu được dùng để chỉ người nghe là hạt thóc.</a:t>
            </a:r>
          </a:p>
        </p:txBody>
      </p:sp>
    </p:spTree>
    <p:extLst>
      <p:ext uri="{BB962C8B-B14F-4D97-AF65-F5344CB8AC3E}">
        <p14:creationId xmlns:p14="http://schemas.microsoft.com/office/powerpoint/2010/main" val="3047258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down)">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500"/>
                                        <p:tgtEl>
                                          <p:spTgt spid="47"/>
                                        </p:tgtEl>
                                      </p:cBhvr>
                                    </p:animEffect>
                                  </p:childTnLst>
                                </p:cTn>
                              </p:par>
                              <p:par>
                                <p:cTn id="39" presetID="22" presetClass="entr" presetSubtype="8"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par>
                                <p:cTn id="47" presetID="22" presetClass="entr" presetSubtype="8"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left)">
                                      <p:cBhvr>
                                        <p:cTn id="4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P spid="28" grpId="0" animBg="1"/>
      <p:bldP spid="47"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55C6533-53BD-ADEC-4698-E06649026844}"/>
              </a:ext>
            </a:extLst>
          </p:cNvPr>
          <p:cNvGrpSpPr/>
          <p:nvPr/>
        </p:nvGrpSpPr>
        <p:grpSpPr>
          <a:xfrm>
            <a:off x="428625" y="2223917"/>
            <a:ext cx="3024000" cy="2264220"/>
            <a:chOff x="428625" y="2223917"/>
            <a:chExt cx="3024000" cy="2264220"/>
          </a:xfrm>
        </p:grpSpPr>
        <p:sp>
          <p:nvSpPr>
            <p:cNvPr id="4" name="Freeform 2">
              <a:extLst>
                <a:ext uri="{FF2B5EF4-FFF2-40B4-BE49-F238E27FC236}">
                  <a16:creationId xmlns:a16="http://schemas.microsoft.com/office/drawing/2014/main" id="{21DCB8BD-A4DE-0C65-31B9-70234068E3DD}"/>
                </a:ext>
              </a:extLst>
            </p:cNvPr>
            <p:cNvSpPr/>
            <p:nvPr/>
          </p:nvSpPr>
          <p:spPr>
            <a:xfrm>
              <a:off x="428625" y="2223917"/>
              <a:ext cx="3024000" cy="2264220"/>
            </a:xfrm>
            <a:custGeom>
              <a:avLst/>
              <a:gdLst/>
              <a:ahLst/>
              <a:cxnLst/>
              <a:rect l="l" t="t" r="r" b="b"/>
              <a:pathLst>
                <a:path w="3024000" h="2264220">
                  <a:moveTo>
                    <a:pt x="0" y="0"/>
                  </a:moveTo>
                  <a:lnTo>
                    <a:pt x="3024000" y="0"/>
                  </a:lnTo>
                  <a:lnTo>
                    <a:pt x="3024000" y="2264220"/>
                  </a:lnTo>
                  <a:lnTo>
                    <a:pt x="0" y="22642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2A5B0831-E2CC-8D71-5F36-E13FFDA4DAEB}"/>
                </a:ext>
              </a:extLst>
            </p:cNvPr>
            <p:cNvSpPr txBox="1"/>
            <p:nvPr/>
          </p:nvSpPr>
          <p:spPr>
            <a:xfrm>
              <a:off x="1047750" y="2895600"/>
              <a:ext cx="21431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66"/>
                  </a:solidFill>
                  <a:effectLst/>
                  <a:uLnTx/>
                  <a:uFillTx/>
                  <a:latin typeface="SVN-Gretoon" panose="02040603050506020204" pitchFamily="18" charset="0"/>
                  <a:ea typeface="+mn-ea"/>
                  <a:cs typeface="+mn-cs"/>
                </a:rPr>
                <a:t>ĐẠI TỪ</a:t>
              </a:r>
            </a:p>
          </p:txBody>
        </p:sp>
      </p:grpSp>
      <p:sp>
        <p:nvSpPr>
          <p:cNvPr id="18" name="Freeform 2">
            <a:extLst>
              <a:ext uri="{FF2B5EF4-FFF2-40B4-BE49-F238E27FC236}">
                <a16:creationId xmlns:a16="http://schemas.microsoft.com/office/drawing/2014/main" id="{48A3E7BF-BA7A-C054-DD9B-84370AE2136A}"/>
              </a:ext>
            </a:extLst>
          </p:cNvPr>
          <p:cNvSpPr/>
          <p:nvPr/>
        </p:nvSpPr>
        <p:spPr>
          <a:xfrm>
            <a:off x="2391825" y="1209676"/>
            <a:ext cx="1951575" cy="1240366"/>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1" name="Group 20">
            <a:extLst>
              <a:ext uri="{FF2B5EF4-FFF2-40B4-BE49-F238E27FC236}">
                <a16:creationId xmlns:a16="http://schemas.microsoft.com/office/drawing/2014/main" id="{5859521F-C9BD-D2E0-19E5-B092F22F88B3}"/>
              </a:ext>
            </a:extLst>
          </p:cNvPr>
          <p:cNvGrpSpPr/>
          <p:nvPr/>
        </p:nvGrpSpPr>
        <p:grpSpPr>
          <a:xfrm>
            <a:off x="4175475" y="716851"/>
            <a:ext cx="4025550" cy="1111950"/>
            <a:chOff x="4404075" y="602550"/>
            <a:chExt cx="5315519" cy="1483055"/>
          </a:xfrm>
        </p:grpSpPr>
        <p:sp>
          <p:nvSpPr>
            <p:cNvPr id="19" name="Freeform 3">
              <a:extLst>
                <a:ext uri="{FF2B5EF4-FFF2-40B4-BE49-F238E27FC236}">
                  <a16:creationId xmlns:a16="http://schemas.microsoft.com/office/drawing/2014/main" id="{D8390102-BBBA-4996-72D5-69DDE4D9B02F}"/>
                </a:ext>
              </a:extLst>
            </p:cNvPr>
            <p:cNvSpPr/>
            <p:nvPr/>
          </p:nvSpPr>
          <p:spPr>
            <a:xfrm>
              <a:off x="4404075" y="602550"/>
              <a:ext cx="4957286" cy="1483055"/>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TextBox 19">
              <a:extLst>
                <a:ext uri="{FF2B5EF4-FFF2-40B4-BE49-F238E27FC236}">
                  <a16:creationId xmlns:a16="http://schemas.microsoft.com/office/drawing/2014/main" id="{11546C0C-295D-473A-FCCC-E54D7471A051}"/>
                </a:ext>
              </a:extLst>
            </p:cNvPr>
            <p:cNvSpPr txBox="1"/>
            <p:nvPr/>
          </p:nvSpPr>
          <p:spPr>
            <a:xfrm>
              <a:off x="5876925" y="1038225"/>
              <a:ext cx="3842669" cy="6978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thay</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thế</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2" name="Freeform 6">
            <a:extLst>
              <a:ext uri="{FF2B5EF4-FFF2-40B4-BE49-F238E27FC236}">
                <a16:creationId xmlns:a16="http://schemas.microsoft.com/office/drawing/2014/main" id="{ED88B380-53D4-02C3-C1F1-E0E2DABB7252}"/>
              </a:ext>
            </a:extLst>
          </p:cNvPr>
          <p:cNvSpPr/>
          <p:nvPr/>
        </p:nvSpPr>
        <p:spPr>
          <a:xfrm>
            <a:off x="3101975" y="2933700"/>
            <a:ext cx="1393825" cy="553062"/>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pic>
        <p:nvPicPr>
          <p:cNvPr id="23" name="Picture 3">
            <a:extLst>
              <a:ext uri="{FF2B5EF4-FFF2-40B4-BE49-F238E27FC236}">
                <a16:creationId xmlns:a16="http://schemas.microsoft.com/office/drawing/2014/main" id="{BA3E2F78-4C27-B6A5-5107-8D0CBFDE3BAE}"/>
              </a:ext>
            </a:extLst>
          </p:cNvPr>
          <p:cNvPicPr>
            <a:picLocks noChangeAspect="1"/>
          </p:cNvPicPr>
          <p:nvPr/>
        </p:nvPicPr>
        <p:blipFill>
          <a:blip r:embed="rId10"/>
          <a:srcRect/>
          <a:stretch>
            <a:fillRect/>
          </a:stretch>
        </p:blipFill>
        <p:spPr>
          <a:xfrm>
            <a:off x="7852125" y="1117950"/>
            <a:ext cx="1029333" cy="463200"/>
          </a:xfrm>
          <a:prstGeom prst="rect">
            <a:avLst/>
          </a:prstGeom>
        </p:spPr>
      </p:pic>
      <p:grpSp>
        <p:nvGrpSpPr>
          <p:cNvPr id="30" name="Group 29">
            <a:extLst>
              <a:ext uri="{FF2B5EF4-FFF2-40B4-BE49-F238E27FC236}">
                <a16:creationId xmlns:a16="http://schemas.microsoft.com/office/drawing/2014/main" id="{DB6D9C64-645F-5DBA-A466-36CF2283D3F3}"/>
              </a:ext>
            </a:extLst>
          </p:cNvPr>
          <p:cNvGrpSpPr/>
          <p:nvPr/>
        </p:nvGrpSpPr>
        <p:grpSpPr>
          <a:xfrm>
            <a:off x="9010649" y="95250"/>
            <a:ext cx="2428876" cy="1762125"/>
            <a:chOff x="8877299" y="85725"/>
            <a:chExt cx="2428876" cy="1876425"/>
          </a:xfrm>
        </p:grpSpPr>
        <p:sp>
          <p:nvSpPr>
            <p:cNvPr id="24" name="Freeform 8">
              <a:extLst>
                <a:ext uri="{FF2B5EF4-FFF2-40B4-BE49-F238E27FC236}">
                  <a16:creationId xmlns:a16="http://schemas.microsoft.com/office/drawing/2014/main" id="{CC372A77-0C6E-6CC7-0420-01200C43068F}"/>
                </a:ext>
              </a:extLst>
            </p:cNvPr>
            <p:cNvSpPr/>
            <p:nvPr/>
          </p:nvSpPr>
          <p:spPr>
            <a:xfrm>
              <a:off x="8877299" y="85725"/>
              <a:ext cx="2428876" cy="1876425"/>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B10C2353-DCDA-2A88-0D7A-4B0A22615283}"/>
                </a:ext>
              </a:extLst>
            </p:cNvPr>
            <p:cNvSpPr txBox="1"/>
            <p:nvPr/>
          </p:nvSpPr>
          <p:spPr>
            <a:xfrm>
              <a:off x="9010650" y="875940"/>
              <a:ext cx="2200275" cy="1015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vậy</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thế</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đó</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này</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grpSp>
      <p:grpSp>
        <p:nvGrpSpPr>
          <p:cNvPr id="50" name="Group 49">
            <a:extLst>
              <a:ext uri="{FF2B5EF4-FFF2-40B4-BE49-F238E27FC236}">
                <a16:creationId xmlns:a16="http://schemas.microsoft.com/office/drawing/2014/main" id="{D1822E32-F0BD-4AA8-2941-CEBC7927E753}"/>
              </a:ext>
            </a:extLst>
          </p:cNvPr>
          <p:cNvGrpSpPr/>
          <p:nvPr/>
        </p:nvGrpSpPr>
        <p:grpSpPr>
          <a:xfrm>
            <a:off x="4414649" y="2652152"/>
            <a:ext cx="3910201" cy="1234048"/>
            <a:chOff x="4414649" y="2652152"/>
            <a:chExt cx="3910201" cy="1234048"/>
          </a:xfrm>
        </p:grpSpPr>
        <p:sp>
          <p:nvSpPr>
            <p:cNvPr id="31" name="Freeform 6">
              <a:extLst>
                <a:ext uri="{FF2B5EF4-FFF2-40B4-BE49-F238E27FC236}">
                  <a16:creationId xmlns:a16="http://schemas.microsoft.com/office/drawing/2014/main" id="{90D335C5-2258-3700-1576-A21FF7391A45}"/>
                </a:ext>
              </a:extLst>
            </p:cNvPr>
            <p:cNvSpPr/>
            <p:nvPr/>
          </p:nvSpPr>
          <p:spPr>
            <a:xfrm>
              <a:off x="4414649" y="2652152"/>
              <a:ext cx="3624451" cy="1234048"/>
            </a:xfrm>
            <a:custGeom>
              <a:avLst/>
              <a:gdLst/>
              <a:ahLst/>
              <a:cxnLst/>
              <a:rect l="l" t="t" r="r" b="b"/>
              <a:pathLst>
                <a:path w="3024000" h="1045800">
                  <a:moveTo>
                    <a:pt x="0" y="0"/>
                  </a:moveTo>
                  <a:lnTo>
                    <a:pt x="3024000" y="0"/>
                  </a:lnTo>
                  <a:lnTo>
                    <a:pt x="3024000" y="1045800"/>
                  </a:lnTo>
                  <a:lnTo>
                    <a:pt x="0" y="1045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3" name="TextBox 32">
              <a:extLst>
                <a:ext uri="{FF2B5EF4-FFF2-40B4-BE49-F238E27FC236}">
                  <a16:creationId xmlns:a16="http://schemas.microsoft.com/office/drawing/2014/main" id="{929CC745-6443-EBB5-9E3F-CDF2EC8D71DB}"/>
                </a:ext>
              </a:extLst>
            </p:cNvPr>
            <p:cNvSpPr txBox="1"/>
            <p:nvPr/>
          </p:nvSpPr>
          <p:spPr>
            <a:xfrm>
              <a:off x="5414719" y="3034232"/>
              <a:ext cx="291013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vấn</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51" name="Picture 3">
            <a:extLst>
              <a:ext uri="{FF2B5EF4-FFF2-40B4-BE49-F238E27FC236}">
                <a16:creationId xmlns:a16="http://schemas.microsoft.com/office/drawing/2014/main" id="{75368B9F-F091-2918-2B58-664E348ACC99}"/>
              </a:ext>
            </a:extLst>
          </p:cNvPr>
          <p:cNvPicPr>
            <a:picLocks noChangeAspect="1"/>
          </p:cNvPicPr>
          <p:nvPr/>
        </p:nvPicPr>
        <p:blipFill>
          <a:blip r:embed="rId10"/>
          <a:srcRect/>
          <a:stretch>
            <a:fillRect/>
          </a:stretch>
        </p:blipFill>
        <p:spPr>
          <a:xfrm>
            <a:off x="8042625" y="3032475"/>
            <a:ext cx="1029333" cy="463200"/>
          </a:xfrm>
          <a:prstGeom prst="rect">
            <a:avLst/>
          </a:prstGeom>
        </p:spPr>
      </p:pic>
      <p:grpSp>
        <p:nvGrpSpPr>
          <p:cNvPr id="52" name="Group 51">
            <a:extLst>
              <a:ext uri="{FF2B5EF4-FFF2-40B4-BE49-F238E27FC236}">
                <a16:creationId xmlns:a16="http://schemas.microsoft.com/office/drawing/2014/main" id="{33F86C82-BDA6-40F3-85B9-1DFC193AC23F}"/>
              </a:ext>
            </a:extLst>
          </p:cNvPr>
          <p:cNvGrpSpPr/>
          <p:nvPr/>
        </p:nvGrpSpPr>
        <p:grpSpPr>
          <a:xfrm>
            <a:off x="9025268" y="1957720"/>
            <a:ext cx="2743201" cy="1876425"/>
            <a:chOff x="8877299" y="85725"/>
            <a:chExt cx="2428876" cy="1876425"/>
          </a:xfrm>
        </p:grpSpPr>
        <p:sp>
          <p:nvSpPr>
            <p:cNvPr id="53" name="Freeform 8">
              <a:extLst>
                <a:ext uri="{FF2B5EF4-FFF2-40B4-BE49-F238E27FC236}">
                  <a16:creationId xmlns:a16="http://schemas.microsoft.com/office/drawing/2014/main" id="{A642BE11-9B0D-0BCD-2CEA-A33729087D77}"/>
                </a:ext>
              </a:extLst>
            </p:cNvPr>
            <p:cNvSpPr/>
            <p:nvPr/>
          </p:nvSpPr>
          <p:spPr>
            <a:xfrm>
              <a:off x="8877299" y="85725"/>
              <a:ext cx="2428876" cy="1876425"/>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54" name="TextBox 53">
              <a:extLst>
                <a:ext uri="{FF2B5EF4-FFF2-40B4-BE49-F238E27FC236}">
                  <a16:creationId xmlns:a16="http://schemas.microsoft.com/office/drawing/2014/main" id="{7900E110-A09B-3722-CB84-F68C654A3C2B}"/>
                </a:ext>
              </a:extLst>
            </p:cNvPr>
            <p:cNvSpPr txBox="1"/>
            <p:nvPr/>
          </p:nvSpPr>
          <p:spPr>
            <a:xfrm>
              <a:off x="8953797" y="990600"/>
              <a:ext cx="22002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Ai,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gì</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nào</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sao</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bao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nhiêu</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đâu</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grpSp>
      <p:sp>
        <p:nvSpPr>
          <p:cNvPr id="55" name="Freeform 2">
            <a:extLst>
              <a:ext uri="{FF2B5EF4-FFF2-40B4-BE49-F238E27FC236}">
                <a16:creationId xmlns:a16="http://schemas.microsoft.com/office/drawing/2014/main" id="{1052381C-C5EF-4B93-2B7B-0BB443267561}"/>
              </a:ext>
            </a:extLst>
          </p:cNvPr>
          <p:cNvSpPr/>
          <p:nvPr/>
        </p:nvSpPr>
        <p:spPr>
          <a:xfrm flipV="1">
            <a:off x="2506125" y="3857625"/>
            <a:ext cx="1951575" cy="1409701"/>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60" name="Group 59">
            <a:extLst>
              <a:ext uri="{FF2B5EF4-FFF2-40B4-BE49-F238E27FC236}">
                <a16:creationId xmlns:a16="http://schemas.microsoft.com/office/drawing/2014/main" id="{B13996B7-17CE-DC3F-2BB6-5F33382034A0}"/>
              </a:ext>
            </a:extLst>
          </p:cNvPr>
          <p:cNvGrpSpPr/>
          <p:nvPr/>
        </p:nvGrpSpPr>
        <p:grpSpPr>
          <a:xfrm>
            <a:off x="4377799" y="4362450"/>
            <a:ext cx="3908951" cy="1200149"/>
            <a:chOff x="4377799" y="4362450"/>
            <a:chExt cx="3908951" cy="1200149"/>
          </a:xfrm>
        </p:grpSpPr>
        <p:sp>
          <p:nvSpPr>
            <p:cNvPr id="58" name="Freeform 4">
              <a:extLst>
                <a:ext uri="{FF2B5EF4-FFF2-40B4-BE49-F238E27FC236}">
                  <a16:creationId xmlns:a16="http://schemas.microsoft.com/office/drawing/2014/main" id="{7C0B88C9-33B5-57D6-8DDA-EEE94CFD4C4C}"/>
                </a:ext>
              </a:extLst>
            </p:cNvPr>
            <p:cNvSpPr/>
            <p:nvPr/>
          </p:nvSpPr>
          <p:spPr>
            <a:xfrm>
              <a:off x="4377799" y="4362450"/>
              <a:ext cx="3708925" cy="1200149"/>
            </a:xfrm>
            <a:custGeom>
              <a:avLst/>
              <a:gdLst/>
              <a:ahLst/>
              <a:cxnLst/>
              <a:rect l="l" t="t" r="r" b="b"/>
              <a:pathLst>
                <a:path w="3024000" h="876960">
                  <a:moveTo>
                    <a:pt x="0" y="0"/>
                  </a:moveTo>
                  <a:lnTo>
                    <a:pt x="3024000" y="0"/>
                  </a:lnTo>
                  <a:lnTo>
                    <a:pt x="3024000" y="876960"/>
                  </a:lnTo>
                  <a:lnTo>
                    <a:pt x="0" y="87696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59" name="TextBox 58">
              <a:extLst>
                <a:ext uri="{FF2B5EF4-FFF2-40B4-BE49-F238E27FC236}">
                  <a16:creationId xmlns:a16="http://schemas.microsoft.com/office/drawing/2014/main" id="{DB1CDEF3-D29E-3B54-4E4E-394C3E480F71}"/>
                </a:ext>
              </a:extLst>
            </p:cNvPr>
            <p:cNvSpPr txBox="1"/>
            <p:nvPr/>
          </p:nvSpPr>
          <p:spPr>
            <a:xfrm>
              <a:off x="5376619" y="4720157"/>
              <a:ext cx="291013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xưng</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hô</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61" name="Picture 3">
            <a:extLst>
              <a:ext uri="{FF2B5EF4-FFF2-40B4-BE49-F238E27FC236}">
                <a16:creationId xmlns:a16="http://schemas.microsoft.com/office/drawing/2014/main" id="{FFBDE370-A1D5-E7D8-4C50-072C79157E64}"/>
              </a:ext>
            </a:extLst>
          </p:cNvPr>
          <p:cNvPicPr>
            <a:picLocks noChangeAspect="1"/>
          </p:cNvPicPr>
          <p:nvPr/>
        </p:nvPicPr>
        <p:blipFill>
          <a:blip r:embed="rId10"/>
          <a:srcRect/>
          <a:stretch>
            <a:fillRect/>
          </a:stretch>
        </p:blipFill>
        <p:spPr>
          <a:xfrm>
            <a:off x="8099775" y="4842225"/>
            <a:ext cx="1029333" cy="463200"/>
          </a:xfrm>
          <a:prstGeom prst="rect">
            <a:avLst/>
          </a:prstGeom>
        </p:spPr>
      </p:pic>
      <p:grpSp>
        <p:nvGrpSpPr>
          <p:cNvPr id="62" name="Group 61">
            <a:extLst>
              <a:ext uri="{FF2B5EF4-FFF2-40B4-BE49-F238E27FC236}">
                <a16:creationId xmlns:a16="http://schemas.microsoft.com/office/drawing/2014/main" id="{AB3213A8-F97D-EA20-2147-8F8CA5808D08}"/>
              </a:ext>
            </a:extLst>
          </p:cNvPr>
          <p:cNvGrpSpPr/>
          <p:nvPr/>
        </p:nvGrpSpPr>
        <p:grpSpPr>
          <a:xfrm>
            <a:off x="9029697" y="3914774"/>
            <a:ext cx="2819401" cy="2371725"/>
            <a:chOff x="8877299" y="85725"/>
            <a:chExt cx="2496345" cy="2002758"/>
          </a:xfrm>
        </p:grpSpPr>
        <p:sp>
          <p:nvSpPr>
            <p:cNvPr id="63" name="Freeform 8">
              <a:extLst>
                <a:ext uri="{FF2B5EF4-FFF2-40B4-BE49-F238E27FC236}">
                  <a16:creationId xmlns:a16="http://schemas.microsoft.com/office/drawing/2014/main" id="{E5779D23-4289-7713-776C-8C388C880353}"/>
                </a:ext>
              </a:extLst>
            </p:cNvPr>
            <p:cNvSpPr/>
            <p:nvPr/>
          </p:nvSpPr>
          <p:spPr>
            <a:xfrm>
              <a:off x="8877299" y="85725"/>
              <a:ext cx="2428876" cy="1876425"/>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64" name="TextBox 63">
              <a:extLst>
                <a:ext uri="{FF2B5EF4-FFF2-40B4-BE49-F238E27FC236}">
                  <a16:creationId xmlns:a16="http://schemas.microsoft.com/office/drawing/2014/main" id="{5E6270CE-CA70-FC90-631F-22F592F0FB98}"/>
                </a:ext>
              </a:extLst>
            </p:cNvPr>
            <p:cNvSpPr txBox="1"/>
            <p:nvPr/>
          </p:nvSpPr>
          <p:spPr>
            <a:xfrm>
              <a:off x="8885734" y="888154"/>
              <a:ext cx="248791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Tôi</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lang="en-US" sz="2400" b="1" dirty="0">
                  <a:solidFill>
                    <a:srgbClr val="FF0000"/>
                  </a:solidFill>
                  <a:latin typeface="Calibri" panose="020F0502020204030204"/>
                </a:rPr>
                <a:t>t</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ớ,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chúng</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tôi</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chúng</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tớ</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mày</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chúng</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ta,…</a:t>
              </a:r>
            </a:p>
          </p:txBody>
        </p:sp>
      </p:grpSp>
    </p:spTree>
    <p:extLst>
      <p:ext uri="{BB962C8B-B14F-4D97-AF65-F5344CB8AC3E}">
        <p14:creationId xmlns:p14="http://schemas.microsoft.com/office/powerpoint/2010/main" val="1082625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left)">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down)">
                                      <p:cBhvr>
                                        <p:cTn id="56" dur="5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left)">
                                      <p:cBhvr>
                                        <p:cTn id="61" dur="500"/>
                                        <p:tgtEl>
                                          <p:spTgt spid="6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fade">
                                      <p:cBhvr>
                                        <p:cTn id="66" dur="500"/>
                                        <p:tgtEl>
                                          <p:spTgt spid="61"/>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1000"/>
                                        <p:tgtEl>
                                          <p:spTgt spid="62"/>
                                        </p:tgtEl>
                                      </p:cBhvr>
                                    </p:animEffect>
                                    <p:anim calcmode="lin" valueType="num">
                                      <p:cBhvr>
                                        <p:cTn id="72" dur="1000" fill="hold"/>
                                        <p:tgtEl>
                                          <p:spTgt spid="62"/>
                                        </p:tgtEl>
                                        <p:attrNameLst>
                                          <p:attrName>ppt_x</p:attrName>
                                        </p:attrNameLst>
                                      </p:cBhvr>
                                      <p:tavLst>
                                        <p:tav tm="0">
                                          <p:val>
                                            <p:strVal val="#ppt_x"/>
                                          </p:val>
                                        </p:tav>
                                        <p:tav tm="100000">
                                          <p:val>
                                            <p:strVal val="#ppt_x"/>
                                          </p:val>
                                        </p:tav>
                                      </p:tavLst>
                                    </p:anim>
                                    <p:anim calcmode="lin" valueType="num">
                                      <p:cBhvr>
                                        <p:cTn id="7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101371" y="-1010642"/>
            <a:ext cx="9562589" cy="6298073"/>
          </a:xfrm>
          <a:prstGeom prst="rect">
            <a:avLst/>
          </a:prstGeom>
        </p:spPr>
      </p:pic>
      <p:pic>
        <p:nvPicPr>
          <p:cNvPr id="4" name="Picture 3" descr="A cartoon of a person holding a sword&#10;&#10;Description automatically generated with low confidence">
            <a:extLst>
              <a:ext uri="{FF2B5EF4-FFF2-40B4-BE49-F238E27FC236}">
                <a16:creationId xmlns:a16="http://schemas.microsoft.com/office/drawing/2014/main" id="{63D6506F-AFCA-BC31-B5DC-D1FF58DF9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sp>
        <p:nvSpPr>
          <p:cNvPr id="7" name="TextBox 6">
            <a:extLst>
              <a:ext uri="{FF2B5EF4-FFF2-40B4-BE49-F238E27FC236}">
                <a16:creationId xmlns:a16="http://schemas.microsoft.com/office/drawing/2014/main" id="{FFA04543-B7F7-95FE-C2D3-424B89B18B75}"/>
              </a:ext>
            </a:extLst>
          </p:cNvPr>
          <p:cNvSpPr txBox="1"/>
          <p:nvPr/>
        </p:nvSpPr>
        <p:spPr>
          <a:xfrm>
            <a:off x="3803014" y="1127125"/>
            <a:ext cx="6315075" cy="2308324"/>
          </a:xfrm>
          <a:prstGeom prst="rect">
            <a:avLst/>
          </a:prstGeom>
          <a:noFill/>
        </p:spPr>
        <p:txBody>
          <a:bodyPr wrap="square" rtlCol="0">
            <a:spAutoFit/>
          </a:bodyPr>
          <a:lstStyle/>
          <a:p>
            <a:pPr lvl="0" algn="ctr"/>
            <a:r>
              <a:rPr lang="en-US" sz="3600" b="1" dirty="0">
                <a:solidFill>
                  <a:prstClr val="white"/>
                </a:solidFill>
                <a:latin typeface="Calibri"/>
              </a:rPr>
              <a:t>4. </a:t>
            </a:r>
            <a:r>
              <a:rPr lang="vi-VN" sz="3600" b="1" dirty="0">
                <a:solidFill>
                  <a:prstClr val="white"/>
                </a:solidFill>
                <a:latin typeface="Calibri"/>
              </a:rPr>
              <a:t>Đóng vai hạt thóc trong câu chuyện Hạt thóc, viết câu đáp lại lời của ngô, trong câu có sử dụng một đại từ.</a:t>
            </a:r>
            <a:endParaRPr kumimoji="0" lang="en-US" sz="3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Freeform 3">
            <a:extLst>
              <a:ext uri="{FF2B5EF4-FFF2-40B4-BE49-F238E27FC236}">
                <a16:creationId xmlns:a16="http://schemas.microsoft.com/office/drawing/2014/main" id="{A9C28304-E5D3-0989-F99F-045643226DC5}"/>
              </a:ext>
            </a:extLst>
          </p:cNvPr>
          <p:cNvSpPr/>
          <p:nvPr/>
        </p:nvSpPr>
        <p:spPr>
          <a:xfrm>
            <a:off x="8890000" y="4145280"/>
            <a:ext cx="1983977" cy="2138592"/>
          </a:xfrm>
          <a:custGeom>
            <a:avLst/>
            <a:gdLst/>
            <a:ahLst/>
            <a:cxnLst/>
            <a:rect l="l" t="t" r="r" b="b"/>
            <a:pathLst>
              <a:path w="4017073" h="4114800">
                <a:moveTo>
                  <a:pt x="0" y="0"/>
                </a:moveTo>
                <a:lnTo>
                  <a:pt x="4017073" y="0"/>
                </a:lnTo>
                <a:lnTo>
                  <a:pt x="401707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4">
            <a:extLst>
              <a:ext uri="{FF2B5EF4-FFF2-40B4-BE49-F238E27FC236}">
                <a16:creationId xmlns:a16="http://schemas.microsoft.com/office/drawing/2014/main" id="{C44AB705-5B94-DE6A-511E-3C7174212EC2}"/>
              </a:ext>
            </a:extLst>
          </p:cNvPr>
          <p:cNvSpPr/>
          <p:nvPr/>
        </p:nvSpPr>
        <p:spPr>
          <a:xfrm>
            <a:off x="3569847" y="3647440"/>
            <a:ext cx="2617594" cy="3037840"/>
          </a:xfrm>
          <a:custGeom>
            <a:avLst/>
            <a:gdLst/>
            <a:ahLst/>
            <a:cxnLst/>
            <a:rect l="l" t="t" r="r" b="b"/>
            <a:pathLst>
              <a:path w="3507867" h="4114800">
                <a:moveTo>
                  <a:pt x="0" y="0"/>
                </a:moveTo>
                <a:lnTo>
                  <a:pt x="3507867" y="0"/>
                </a:lnTo>
                <a:lnTo>
                  <a:pt x="3507867"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3345526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05410" y="-2273935"/>
            <a:ext cx="12530455" cy="11353800"/>
            <a:chOff x="232" y="1062"/>
            <a:chExt cx="14109" cy="12784"/>
          </a:xfrm>
        </p:grpSpPr>
        <p:sp>
          <p:nvSpPr>
            <p:cNvPr id="37" name="椭圆 36"/>
            <p:cNvSpPr/>
            <p:nvPr/>
          </p:nvSpPr>
          <p:spPr>
            <a:xfrm>
              <a:off x="6020" y="1062"/>
              <a:ext cx="8321" cy="8321"/>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9" name="椭圆 38"/>
            <p:cNvSpPr/>
            <p:nvPr/>
          </p:nvSpPr>
          <p:spPr>
            <a:xfrm>
              <a:off x="232" y="5525"/>
              <a:ext cx="8321" cy="8321"/>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35" name="组合 34"/>
          <p:cNvGrpSpPr/>
          <p:nvPr/>
        </p:nvGrpSpPr>
        <p:grpSpPr>
          <a:xfrm>
            <a:off x="-389255" y="-291959"/>
            <a:ext cx="12814300" cy="7835265"/>
            <a:chOff x="-613" y="-602"/>
            <a:chExt cx="20180" cy="12339"/>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30" name="图片 29" descr="纸张"/>
              <p:cNvPicPr>
                <a:picLocks noChangeAspect="1"/>
              </p:cNvPicPr>
              <p:nvPr/>
            </p:nvPicPr>
            <p:blipFill>
              <a:blip r:embed="rId3"/>
              <a:stretch>
                <a:fillRect/>
              </a:stretch>
            </p:blipFill>
            <p:spPr>
              <a:xfrm>
                <a:off x="9437" y="8023"/>
                <a:ext cx="3672" cy="3672"/>
              </a:xfrm>
              <a:prstGeom prst="rect">
                <a:avLst/>
              </a:prstGeom>
            </p:spPr>
          </p:pic>
          <p:pic>
            <p:nvPicPr>
              <p:cNvPr id="31" name="图片 30" descr="书本"/>
              <p:cNvPicPr>
                <a:picLocks noChangeAspect="1"/>
              </p:cNvPicPr>
              <p:nvPr/>
            </p:nvPicPr>
            <p:blipFill>
              <a:blip r:embed="rId4"/>
              <a:stretch>
                <a:fillRect/>
              </a:stretch>
            </p:blipFill>
            <p:spPr>
              <a:xfrm>
                <a:off x="-28" y="0"/>
                <a:ext cx="3055" cy="3055"/>
              </a:xfrm>
              <a:prstGeom prst="rect">
                <a:avLst/>
              </a:prstGeom>
            </p:spPr>
          </p:pic>
          <p:pic>
            <p:nvPicPr>
              <p:cNvPr id="32" name="图片 31" descr="冰激凌"/>
              <p:cNvPicPr>
                <a:picLocks noChangeAspect="1"/>
              </p:cNvPicPr>
              <p:nvPr/>
            </p:nvPicPr>
            <p:blipFill>
              <a:blip r:embed="rId5"/>
              <a:stretch>
                <a:fillRect/>
              </a:stretch>
            </p:blipFill>
            <p:spPr>
              <a:xfrm>
                <a:off x="15830" y="431"/>
                <a:ext cx="3698" cy="3698"/>
              </a:xfrm>
              <a:prstGeom prst="rect">
                <a:avLst/>
              </a:prstGeom>
            </p:spPr>
          </p:pic>
          <p:pic>
            <p:nvPicPr>
              <p:cNvPr id="33" name="图片 32" descr="笔"/>
              <p:cNvPicPr>
                <a:picLocks noChangeAspect="1"/>
              </p:cNvPicPr>
              <p:nvPr/>
            </p:nvPicPr>
            <p:blipFill>
              <a:blip r:embed="rId6"/>
              <a:stretch>
                <a:fillRect/>
              </a:stretch>
            </p:blipFill>
            <p:spPr>
              <a:xfrm>
                <a:off x="10305" y="-270"/>
                <a:ext cx="2467" cy="2467"/>
              </a:xfrm>
              <a:prstGeom prst="rect">
                <a:avLst/>
              </a:prstGeom>
            </p:spPr>
          </p:pic>
          <p:pic>
            <p:nvPicPr>
              <p:cNvPr id="34" name="图片 33" descr="草莓"/>
              <p:cNvPicPr>
                <a:picLocks noChangeAspect="1"/>
              </p:cNvPicPr>
              <p:nvPr/>
            </p:nvPicPr>
            <p:blipFill>
              <a:blip r:embed="rId7"/>
              <a:stretch>
                <a:fillRect/>
              </a:stretch>
            </p:blipFill>
            <p:spPr>
              <a:xfrm>
                <a:off x="5773" y="7407"/>
                <a:ext cx="2698" cy="2698"/>
              </a:xfrm>
              <a:prstGeom prst="rect">
                <a:avLst/>
              </a:prstGeom>
            </p:spPr>
          </p:pic>
        </p:grpSp>
      </p:grpSp>
      <p:pic>
        <p:nvPicPr>
          <p:cNvPr id="3" name="Picture 2" descr="A person wearing a garment&#10;&#10;Description automatically generated with low confidence">
            <a:extLst>
              <a:ext uri="{FF2B5EF4-FFF2-40B4-BE49-F238E27FC236}">
                <a16:creationId xmlns:a16="http://schemas.microsoft.com/office/drawing/2014/main" id="{CF91BA66-919C-43CD-A544-304CBC1897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7428" y="2747063"/>
            <a:ext cx="2208280" cy="4085090"/>
          </a:xfrm>
          <a:prstGeom prst="rect">
            <a:avLst/>
          </a:prstGeom>
        </p:spPr>
      </p:pic>
      <p:pic>
        <p:nvPicPr>
          <p:cNvPr id="7" name="Picture 6" descr="A child holding a flag&#10;&#10;Description automatically generated with low confidence">
            <a:extLst>
              <a:ext uri="{FF2B5EF4-FFF2-40B4-BE49-F238E27FC236}">
                <a16:creationId xmlns:a16="http://schemas.microsoft.com/office/drawing/2014/main" id="{812754A9-19D4-4A25-A3BE-C4B5D84320E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60573" y="3043559"/>
            <a:ext cx="3936201" cy="3733093"/>
          </a:xfrm>
          <a:prstGeom prst="rect">
            <a:avLst/>
          </a:prstGeom>
        </p:spPr>
      </p:pic>
      <p:pic>
        <p:nvPicPr>
          <p:cNvPr id="2" name="Picture 1">
            <a:extLst>
              <a:ext uri="{FF2B5EF4-FFF2-40B4-BE49-F238E27FC236}">
                <a16:creationId xmlns:a16="http://schemas.microsoft.com/office/drawing/2014/main" id="{16E1326D-672A-4C0B-B5AA-EC59A5994958}"/>
              </a:ext>
            </a:extLst>
          </p:cNvPr>
          <p:cNvPicPr>
            <a:picLocks noChangeAspect="1"/>
          </p:cNvPicPr>
          <p:nvPr/>
        </p:nvPicPr>
        <p:blipFill>
          <a:blip r:embed="rId10"/>
          <a:stretch>
            <a:fillRect/>
          </a:stretch>
        </p:blipFill>
        <p:spPr>
          <a:xfrm>
            <a:off x="3296172" y="1932702"/>
            <a:ext cx="5523455" cy="2554445"/>
          </a:xfrm>
          <a:prstGeom prst="rect">
            <a:avLst/>
          </a:prstGeom>
        </p:spPr>
      </p:pic>
    </p:spTree>
    <p:extLst>
      <p:ext uri="{BB962C8B-B14F-4D97-AF65-F5344CB8AC3E}">
        <p14:creationId xmlns:p14="http://schemas.microsoft.com/office/powerpoint/2010/main" val="2339208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00050"/>
            <a:ext cx="12013580" cy="6204193"/>
            <a:chOff x="639096" y="849782"/>
            <a:chExt cx="10913807" cy="4984961"/>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9782"/>
              <a:ext cx="9147742" cy="473484"/>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343277" y="459911"/>
            <a:ext cx="10172447" cy="461665"/>
          </a:xfrm>
          <a:prstGeom prst="rect">
            <a:avLst/>
          </a:prstGeom>
          <a:noFill/>
        </p:spPr>
        <p:txBody>
          <a:bodyPr wrap="square" rtlCol="0">
            <a:spAutoFit/>
          </a:bodyPr>
          <a:lstStyle/>
          <a:p>
            <a:pPr lvl="0" algn="ctr" defTabSz="457200"/>
            <a:r>
              <a:rPr lang="vi-VN" sz="2400" b="1" dirty="0">
                <a:solidFill>
                  <a:srgbClr val="FF0000"/>
                </a:solidFill>
                <a:latin typeface="Cambria" panose="02040503050406030204" pitchFamily="18" charset="0"/>
                <a:ea typeface="Cambria" panose="02040503050406030204" pitchFamily="18" charset="0"/>
              </a:rPr>
              <a:t>Những từ in đậm trong mỗi câu sau được dùng để thay cho từ ngữ nào?</a:t>
            </a:r>
            <a:endParaRPr kumimoji="0" lang="id-ID"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4" name="TextBox 3">
            <a:extLst>
              <a:ext uri="{FF2B5EF4-FFF2-40B4-BE49-F238E27FC236}">
                <a16:creationId xmlns:a16="http://schemas.microsoft.com/office/drawing/2014/main" id="{5AD5C506-7923-A9FA-D264-37BA836715C6}"/>
              </a:ext>
            </a:extLst>
          </p:cNvPr>
          <p:cNvSpPr txBox="1"/>
          <p:nvPr/>
        </p:nvSpPr>
        <p:spPr>
          <a:xfrm>
            <a:off x="466725" y="1343025"/>
            <a:ext cx="11582400" cy="2062103"/>
          </a:xfrm>
          <a:prstGeom prst="rect">
            <a:avLst/>
          </a:prstGeom>
          <a:noFill/>
        </p:spPr>
        <p:txBody>
          <a:bodyPr wrap="square" rtlCol="0">
            <a:spAutoFit/>
          </a:bodyPr>
          <a:lstStyle/>
          <a:p>
            <a:pPr algn="just"/>
            <a:r>
              <a:rPr lang="vi-VN" sz="3200" b="0" i="0" dirty="0">
                <a:solidFill>
                  <a:srgbClr val="000000"/>
                </a:solidFill>
                <a:effectLst/>
                <a:latin typeface="Calibri" panose="020F0502020204030204" pitchFamily="34" charset="0"/>
                <a:cs typeface="Calibri" panose="020F0502020204030204" pitchFamily="34" charset="0"/>
              </a:rPr>
              <a:t>a. Nắng vàng </a:t>
            </a:r>
            <a:r>
              <a:rPr lang="en-US" sz="3200" dirty="0">
                <a:solidFill>
                  <a:srgbClr val="000000"/>
                </a:solidFill>
                <a:latin typeface="Calibri" panose="020F0502020204030204" pitchFamily="34" charset="0"/>
                <a:cs typeface="Calibri" panose="020F0502020204030204" pitchFamily="34" charset="0"/>
              </a:rPr>
              <a:t>ó</a:t>
            </a:r>
            <a:r>
              <a:rPr lang="vi-VN" sz="3200" b="0" i="0" dirty="0">
                <a:solidFill>
                  <a:srgbClr val="000000"/>
                </a:solidFill>
                <a:effectLst/>
                <a:latin typeface="Calibri" panose="020F0502020204030204" pitchFamily="34" charset="0"/>
                <a:cs typeface="Calibri" panose="020F0502020204030204" pitchFamily="34" charset="0"/>
              </a:rPr>
              <a:t>ng. Lúa cũng </a:t>
            </a:r>
            <a:r>
              <a:rPr lang="vi-VN" sz="3200" b="1" i="0" dirty="0">
                <a:solidFill>
                  <a:srgbClr val="000000"/>
                </a:solidFill>
                <a:effectLst/>
                <a:latin typeface="Calibri" panose="020F0502020204030204" pitchFamily="34" charset="0"/>
                <a:cs typeface="Calibri" panose="020F0502020204030204" pitchFamily="34" charset="0"/>
              </a:rPr>
              <a:t>vậy</a:t>
            </a:r>
            <a:r>
              <a:rPr lang="vi-VN" sz="3200" b="0" i="0" dirty="0">
                <a:solidFill>
                  <a:srgbClr val="000000"/>
                </a:solidFill>
                <a:effectLst/>
                <a:latin typeface="Calibri" panose="020F0502020204030204" pitchFamily="34" charset="0"/>
                <a:cs typeface="Calibri" panose="020F0502020204030204" pitchFamily="34" charset="0"/>
              </a:rPr>
              <a:t>.</a:t>
            </a:r>
          </a:p>
          <a:p>
            <a:pPr algn="just"/>
            <a:r>
              <a:rPr lang="vi-VN" sz="3200" b="0" i="0" dirty="0">
                <a:solidFill>
                  <a:srgbClr val="000000"/>
                </a:solidFill>
                <a:effectLst/>
                <a:latin typeface="Calibri" panose="020F0502020204030204" pitchFamily="34" charset="0"/>
                <a:cs typeface="Calibri" panose="020F0502020204030204" pitchFamily="34" charset="0"/>
              </a:rPr>
              <a:t>b. Cây tre này cao và thẳng, Các cây kia cũng </a:t>
            </a:r>
            <a:r>
              <a:rPr lang="vi-VN" sz="3200" b="1" i="0" dirty="0">
                <a:solidFill>
                  <a:srgbClr val="000000"/>
                </a:solidFill>
                <a:effectLst/>
                <a:latin typeface="Calibri" panose="020F0502020204030204" pitchFamily="34" charset="0"/>
                <a:cs typeface="Calibri" panose="020F0502020204030204" pitchFamily="34" charset="0"/>
              </a:rPr>
              <a:t>thế</a:t>
            </a:r>
            <a:r>
              <a:rPr lang="vi-VN" sz="3200" b="0" i="0" dirty="0">
                <a:solidFill>
                  <a:srgbClr val="000000"/>
                </a:solidFill>
                <a:effectLst/>
                <a:latin typeface="Calibri" panose="020F0502020204030204" pitchFamily="34" charset="0"/>
                <a:cs typeface="Calibri" panose="020F0502020204030204" pitchFamily="34" charset="0"/>
              </a:rPr>
              <a:t>.</a:t>
            </a:r>
          </a:p>
          <a:p>
            <a:pPr algn="just"/>
            <a:r>
              <a:rPr lang="vi-VN" sz="3200" b="0" i="0" dirty="0">
                <a:solidFill>
                  <a:srgbClr val="000000"/>
                </a:solidFill>
                <a:effectLst/>
                <a:latin typeface="Calibri" panose="020F0502020204030204" pitchFamily="34" charset="0"/>
                <a:cs typeface="Calibri" panose="020F0502020204030204" pitchFamily="34" charset="0"/>
              </a:rPr>
              <a:t>c. Cánh đồng vàng ruộm báo hiệu một vụ mùa bội thu. </a:t>
            </a:r>
            <a:r>
              <a:rPr lang="vi-VN" sz="3200" b="1" i="0" dirty="0">
                <a:solidFill>
                  <a:srgbClr val="000000"/>
                </a:solidFill>
                <a:effectLst/>
                <a:latin typeface="Calibri" panose="020F0502020204030204" pitchFamily="34" charset="0"/>
                <a:cs typeface="Calibri" panose="020F0502020204030204" pitchFamily="34" charset="0"/>
              </a:rPr>
              <a:t>Đó</a:t>
            </a:r>
            <a:r>
              <a:rPr lang="vi-VN" sz="3200" b="0" i="0" dirty="0">
                <a:solidFill>
                  <a:srgbClr val="000000"/>
                </a:solidFill>
                <a:effectLst/>
                <a:latin typeface="Calibri" panose="020F0502020204030204" pitchFamily="34" charset="0"/>
                <a:cs typeface="Calibri" panose="020F0502020204030204" pitchFamily="34" charset="0"/>
              </a:rPr>
              <a:t> là thành quả lao động vất vả, “một nắng hai sương” của các cô bác nông dân.</a:t>
            </a:r>
          </a:p>
        </p:txBody>
      </p:sp>
      <p:pic>
        <p:nvPicPr>
          <p:cNvPr id="8" name="Picture 7">
            <a:extLst>
              <a:ext uri="{FF2B5EF4-FFF2-40B4-BE49-F238E27FC236}">
                <a16:creationId xmlns:a16="http://schemas.microsoft.com/office/drawing/2014/main" id="{E45FE492-B7F9-C647-2A18-67B8930FDF6F}"/>
              </a:ext>
            </a:extLst>
          </p:cNvPr>
          <p:cNvPicPr>
            <a:picLocks noChangeAspect="1"/>
          </p:cNvPicPr>
          <p:nvPr/>
        </p:nvPicPr>
        <p:blipFill>
          <a:blip r:embed="rId6"/>
          <a:stretch>
            <a:fillRect/>
          </a:stretch>
        </p:blipFill>
        <p:spPr>
          <a:xfrm>
            <a:off x="1776412" y="3529012"/>
            <a:ext cx="8315325" cy="2943225"/>
          </a:xfrm>
          <a:prstGeom prst="rect">
            <a:avLst/>
          </a:prstGeom>
        </p:spPr>
      </p:pic>
      <p:grpSp>
        <p:nvGrpSpPr>
          <p:cNvPr id="9" name="Group 8">
            <a:extLst>
              <a:ext uri="{FF2B5EF4-FFF2-40B4-BE49-F238E27FC236}">
                <a16:creationId xmlns:a16="http://schemas.microsoft.com/office/drawing/2014/main" id="{31D073F1-7D40-999B-47F6-6F4171FDFEDE}"/>
              </a:ext>
            </a:extLst>
          </p:cNvPr>
          <p:cNvGrpSpPr/>
          <p:nvPr/>
        </p:nvGrpSpPr>
        <p:grpSpPr>
          <a:xfrm>
            <a:off x="454204" y="4301364"/>
            <a:ext cx="4278451" cy="2175001"/>
            <a:chOff x="892354" y="3758439"/>
            <a:chExt cx="4278451" cy="2175001"/>
          </a:xfrm>
        </p:grpSpPr>
        <p:pic>
          <p:nvPicPr>
            <p:cNvPr id="10" name="Picture 9">
              <a:extLst>
                <a:ext uri="{FF2B5EF4-FFF2-40B4-BE49-F238E27FC236}">
                  <a16:creationId xmlns:a16="http://schemas.microsoft.com/office/drawing/2014/main" id="{55211CBF-7D9D-3B66-98D3-E9CE77E430A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Rounded Corners 10">
              <a:extLst>
                <a:ext uri="{FF2B5EF4-FFF2-40B4-BE49-F238E27FC236}">
                  <a16:creationId xmlns:a16="http://schemas.microsoft.com/office/drawing/2014/main" id="{365BFAD9-1EA6-AEF0-E441-7FA1C8A3C8A4}"/>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2322863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5">
                                            <p:txEl>
                                              <p:pRg st="0" end="0"/>
                                            </p:txEl>
                                          </p:spTgt>
                                        </p:tgtEl>
                                        <p:attrNameLst>
                                          <p:attrName>style.visibility</p:attrName>
                                        </p:attrNameLst>
                                      </p:cBhvr>
                                      <p:to>
                                        <p:strVal val="visible"/>
                                      </p:to>
                                    </p:set>
                                    <p:animEffect transition="in" filter="wipe(left)">
                                      <p:cBhvr>
                                        <p:cTn id="16" dur="1000"/>
                                        <p:tgtEl>
                                          <p:spTgt spid="9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00050"/>
            <a:ext cx="12013580" cy="6204193"/>
            <a:chOff x="639096" y="849782"/>
            <a:chExt cx="10913807" cy="4984961"/>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9782"/>
              <a:ext cx="9147742" cy="473484"/>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343277" y="459911"/>
            <a:ext cx="1017244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Những từ in đậm trong mỗi câu sau được dùng để thay cho từ ngữ nào?</a:t>
            </a:r>
            <a:endParaRPr kumimoji="0" lang="id-ID"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4" name="TextBox 3">
            <a:extLst>
              <a:ext uri="{FF2B5EF4-FFF2-40B4-BE49-F238E27FC236}">
                <a16:creationId xmlns:a16="http://schemas.microsoft.com/office/drawing/2014/main" id="{5AD5C506-7923-A9FA-D264-37BA836715C6}"/>
              </a:ext>
            </a:extLst>
          </p:cNvPr>
          <p:cNvSpPr txBox="1"/>
          <p:nvPr/>
        </p:nvSpPr>
        <p:spPr>
          <a:xfrm>
            <a:off x="466725" y="1343025"/>
            <a:ext cx="11582400"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 Nắng vàng </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ó</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ng. Lúa cũng </a:t>
            </a: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vậy</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 Cây tre này cao và thẳng, Các cây kia cũng </a:t>
            </a: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thế</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Cánh đồng vàng ruộm báo hiệu một vụ mùa bội thu. </a:t>
            </a: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Đó</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là thành quả lao động vất vả, “một nắng hai sương” của các cô bác nông dân.</a:t>
            </a:r>
          </a:p>
        </p:txBody>
      </p:sp>
      <p:pic>
        <p:nvPicPr>
          <p:cNvPr id="8" name="Picture 7">
            <a:extLst>
              <a:ext uri="{FF2B5EF4-FFF2-40B4-BE49-F238E27FC236}">
                <a16:creationId xmlns:a16="http://schemas.microsoft.com/office/drawing/2014/main" id="{E45FE492-B7F9-C647-2A18-67B8930FDF6F}"/>
              </a:ext>
            </a:extLst>
          </p:cNvPr>
          <p:cNvPicPr>
            <a:picLocks noChangeAspect="1"/>
          </p:cNvPicPr>
          <p:nvPr/>
        </p:nvPicPr>
        <p:blipFill>
          <a:blip r:embed="rId6"/>
          <a:stretch>
            <a:fillRect/>
          </a:stretch>
        </p:blipFill>
        <p:spPr>
          <a:xfrm>
            <a:off x="1776412" y="3529012"/>
            <a:ext cx="8315325" cy="2943225"/>
          </a:xfrm>
          <a:prstGeom prst="rect">
            <a:avLst/>
          </a:prstGeom>
        </p:spPr>
      </p:pic>
      <p:cxnSp>
        <p:nvCxnSpPr>
          <p:cNvPr id="3" name="Straight Connector 2">
            <a:extLst>
              <a:ext uri="{FF2B5EF4-FFF2-40B4-BE49-F238E27FC236}">
                <a16:creationId xmlns:a16="http://schemas.microsoft.com/office/drawing/2014/main" id="{CE60F7D8-953E-F782-26E8-A7B823F59ACB}"/>
              </a:ext>
            </a:extLst>
          </p:cNvPr>
          <p:cNvCxnSpPr>
            <a:cxnSpLocks/>
          </p:cNvCxnSpPr>
          <p:nvPr/>
        </p:nvCxnSpPr>
        <p:spPr>
          <a:xfrm>
            <a:off x="5191125" y="1828800"/>
            <a:ext cx="571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07098AB-83BB-9808-5AFF-4E866B79BF02}"/>
              </a:ext>
            </a:extLst>
          </p:cNvPr>
          <p:cNvCxnSpPr>
            <a:cxnSpLocks/>
          </p:cNvCxnSpPr>
          <p:nvPr/>
        </p:nvCxnSpPr>
        <p:spPr>
          <a:xfrm>
            <a:off x="7972425" y="2333625"/>
            <a:ext cx="571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69A828-0E29-1D99-8AE4-C403988ADC55}"/>
              </a:ext>
            </a:extLst>
          </p:cNvPr>
          <p:cNvCxnSpPr>
            <a:cxnSpLocks/>
          </p:cNvCxnSpPr>
          <p:nvPr/>
        </p:nvCxnSpPr>
        <p:spPr>
          <a:xfrm>
            <a:off x="9991725" y="2809875"/>
            <a:ext cx="571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DA773B-B233-F0E6-627F-2F96DD58CDF2}"/>
              </a:ext>
            </a:extLst>
          </p:cNvPr>
          <p:cNvCxnSpPr/>
          <p:nvPr/>
        </p:nvCxnSpPr>
        <p:spPr>
          <a:xfrm>
            <a:off x="1943100" y="1866900"/>
            <a:ext cx="13525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41A25A2-2BA6-8A3E-77E6-BA15C29ABC79}"/>
              </a:ext>
            </a:extLst>
          </p:cNvPr>
          <p:cNvCxnSpPr>
            <a:cxnSpLocks/>
          </p:cNvCxnSpPr>
          <p:nvPr/>
        </p:nvCxnSpPr>
        <p:spPr>
          <a:xfrm>
            <a:off x="2905125" y="2333625"/>
            <a:ext cx="21812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C6EB0A-F68E-C0F9-79D9-CA4F2DB2E9EA}"/>
              </a:ext>
            </a:extLst>
          </p:cNvPr>
          <p:cNvCxnSpPr>
            <a:cxnSpLocks/>
          </p:cNvCxnSpPr>
          <p:nvPr/>
        </p:nvCxnSpPr>
        <p:spPr>
          <a:xfrm>
            <a:off x="981075" y="2809875"/>
            <a:ext cx="88106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651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00050"/>
            <a:ext cx="12013580" cy="6204193"/>
            <a:chOff x="639096" y="849782"/>
            <a:chExt cx="10913807" cy="4984961"/>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9782"/>
              <a:ext cx="9147742" cy="473484"/>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grpSp>
        <p:nvGrpSpPr>
          <p:cNvPr id="2" name="Group 1">
            <a:extLst>
              <a:ext uri="{FF2B5EF4-FFF2-40B4-BE49-F238E27FC236}">
                <a16:creationId xmlns:a16="http://schemas.microsoft.com/office/drawing/2014/main" id="{A53656CD-0FFC-BE33-C3F0-EABE249E58DD}"/>
              </a:ext>
            </a:extLst>
          </p:cNvPr>
          <p:cNvGrpSpPr/>
          <p:nvPr/>
        </p:nvGrpSpPr>
        <p:grpSpPr>
          <a:xfrm>
            <a:off x="495299" y="2656885"/>
            <a:ext cx="3971925" cy="1665108"/>
            <a:chOff x="6448424" y="4218985"/>
            <a:chExt cx="3971925" cy="1665108"/>
          </a:xfrm>
        </p:grpSpPr>
        <p:grpSp>
          <p:nvGrpSpPr>
            <p:cNvPr id="5" name="Group 4">
              <a:extLst>
                <a:ext uri="{FF2B5EF4-FFF2-40B4-BE49-F238E27FC236}">
                  <a16:creationId xmlns:a16="http://schemas.microsoft.com/office/drawing/2014/main" id="{025AAE76-21C4-D60C-5975-EDE42DD53E1A}"/>
                </a:ext>
              </a:extLst>
            </p:cNvPr>
            <p:cNvGrpSpPr/>
            <p:nvPr/>
          </p:nvGrpSpPr>
          <p:grpSpPr>
            <a:xfrm>
              <a:off x="6448424" y="4218985"/>
              <a:ext cx="3971925" cy="1665108"/>
              <a:chOff x="4142372" y="766762"/>
              <a:chExt cx="4710364" cy="2775224"/>
            </a:xfrm>
          </p:grpSpPr>
          <p:sp>
            <p:nvSpPr>
              <p:cNvPr id="9" name="Freeform 1286">
                <a:extLst>
                  <a:ext uri="{FF2B5EF4-FFF2-40B4-BE49-F238E27FC236}">
                    <a16:creationId xmlns:a16="http://schemas.microsoft.com/office/drawing/2014/main" id="{640FC5E0-3215-2458-8235-FE25FD76DE88}"/>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0" name="Freeform 1287">
                <a:extLst>
                  <a:ext uri="{FF2B5EF4-FFF2-40B4-BE49-F238E27FC236}">
                    <a16:creationId xmlns:a16="http://schemas.microsoft.com/office/drawing/2014/main" id="{BFF68591-48AC-BE4B-48BF-C59E2F1C1C00}"/>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1" name="Freeform 1288">
                <a:extLst>
                  <a:ext uri="{FF2B5EF4-FFF2-40B4-BE49-F238E27FC236}">
                    <a16:creationId xmlns:a16="http://schemas.microsoft.com/office/drawing/2014/main" id="{574264F6-C737-1362-788A-2606142AA095}"/>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2" name="Freeform 1289">
                <a:extLst>
                  <a:ext uri="{FF2B5EF4-FFF2-40B4-BE49-F238E27FC236}">
                    <a16:creationId xmlns:a16="http://schemas.microsoft.com/office/drawing/2014/main" id="{DECBDC73-E7EC-299A-6476-EE0EE8280EBD}"/>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4" name="Freeform 1290">
                <a:extLst>
                  <a:ext uri="{FF2B5EF4-FFF2-40B4-BE49-F238E27FC236}">
                    <a16:creationId xmlns:a16="http://schemas.microsoft.com/office/drawing/2014/main" id="{D8500B28-F936-72E7-DD84-6D2AF59EBB7C}"/>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5" name="Freeform 1291">
                <a:extLst>
                  <a:ext uri="{FF2B5EF4-FFF2-40B4-BE49-F238E27FC236}">
                    <a16:creationId xmlns:a16="http://schemas.microsoft.com/office/drawing/2014/main" id="{BD5457F2-F38B-F9E0-8E4A-148F645FE8C8}"/>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8" name="Freeform 1292">
                <a:extLst>
                  <a:ext uri="{FF2B5EF4-FFF2-40B4-BE49-F238E27FC236}">
                    <a16:creationId xmlns:a16="http://schemas.microsoft.com/office/drawing/2014/main" id="{A475C219-7A63-6077-735C-58C715AA016A}"/>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6" name="TextBox 5">
              <a:extLst>
                <a:ext uri="{FF2B5EF4-FFF2-40B4-BE49-F238E27FC236}">
                  <a16:creationId xmlns:a16="http://schemas.microsoft.com/office/drawing/2014/main" id="{4BF47C00-3AB0-F55F-DDEF-B3F298973334}"/>
                </a:ext>
              </a:extLst>
            </p:cNvPr>
            <p:cNvSpPr txBox="1"/>
            <p:nvPr/>
          </p:nvSpPr>
          <p:spPr>
            <a:xfrm>
              <a:off x="6877049" y="4629150"/>
              <a:ext cx="3343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vậy</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thế</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đó</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0" name="Arrow: Right 19">
            <a:extLst>
              <a:ext uri="{FF2B5EF4-FFF2-40B4-BE49-F238E27FC236}">
                <a16:creationId xmlns:a16="http://schemas.microsoft.com/office/drawing/2014/main" id="{4F0D6E2E-113C-5D61-632E-4122259255ED}"/>
              </a:ext>
            </a:extLst>
          </p:cNvPr>
          <p:cNvSpPr/>
          <p:nvPr/>
        </p:nvSpPr>
        <p:spPr>
          <a:xfrm>
            <a:off x="4810125" y="3009900"/>
            <a:ext cx="1590675" cy="904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46F2F50-E8D3-7376-2B5E-B1B91E349848}"/>
              </a:ext>
            </a:extLst>
          </p:cNvPr>
          <p:cNvGrpSpPr/>
          <p:nvPr/>
        </p:nvGrpSpPr>
        <p:grpSpPr>
          <a:xfrm>
            <a:off x="6486525" y="2594536"/>
            <a:ext cx="5138749" cy="1707028"/>
            <a:chOff x="6486525" y="2594536"/>
            <a:chExt cx="5138749" cy="1707028"/>
          </a:xfrm>
        </p:grpSpPr>
        <p:pic>
          <p:nvPicPr>
            <p:cNvPr id="23" name="Picture 22">
              <a:extLst>
                <a:ext uri="{FF2B5EF4-FFF2-40B4-BE49-F238E27FC236}">
                  <a16:creationId xmlns:a16="http://schemas.microsoft.com/office/drawing/2014/main" id="{3807AB9F-ECB5-0CD4-C2E4-51727674CB23}"/>
                </a:ext>
              </a:extLst>
            </p:cNvPr>
            <p:cNvPicPr>
              <a:picLocks noChangeAspect="1"/>
            </p:cNvPicPr>
            <p:nvPr/>
          </p:nvPicPr>
          <p:blipFill>
            <a:blip r:embed="rId2"/>
            <a:stretch>
              <a:fillRect/>
            </a:stretch>
          </p:blipFill>
          <p:spPr>
            <a:xfrm>
              <a:off x="6486525" y="2594536"/>
              <a:ext cx="5138749" cy="1707028"/>
            </a:xfrm>
            <a:prstGeom prst="rect">
              <a:avLst/>
            </a:prstGeom>
          </p:spPr>
        </p:pic>
        <p:sp>
          <p:nvSpPr>
            <p:cNvPr id="24" name="TextBox 23">
              <a:extLst>
                <a:ext uri="{FF2B5EF4-FFF2-40B4-BE49-F238E27FC236}">
                  <a16:creationId xmlns:a16="http://schemas.microsoft.com/office/drawing/2014/main" id="{61FDAD58-7D34-E450-A68F-A54D6DB1CA9B}"/>
                </a:ext>
              </a:extLst>
            </p:cNvPr>
            <p:cNvSpPr txBox="1"/>
            <p:nvPr/>
          </p:nvSpPr>
          <p:spPr>
            <a:xfrm>
              <a:off x="7467600" y="3048000"/>
              <a:ext cx="36671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ĐẠI TỪ THAY THẾ</a:t>
              </a:r>
            </a:p>
          </p:txBody>
        </p:sp>
      </p:grpSp>
    </p:spTree>
    <p:extLst>
      <p:ext uri="{BB962C8B-B14F-4D97-AF65-F5344CB8AC3E}">
        <p14:creationId xmlns:p14="http://schemas.microsoft.com/office/powerpoint/2010/main" val="646160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1730639" y="-1022139"/>
            <a:ext cx="9877730" cy="8102255"/>
          </a:xfrm>
          <a:prstGeom prst="rect">
            <a:avLst/>
          </a:prstGeom>
        </p:spPr>
      </p:pic>
      <p:pic>
        <p:nvPicPr>
          <p:cNvPr id="4" name="Picture 3" descr="A cartoon of a person holding a sword&#10;&#10;Description automatically generated with low confidence">
            <a:extLst>
              <a:ext uri="{FF2B5EF4-FFF2-40B4-BE49-F238E27FC236}">
                <a16:creationId xmlns:a16="http://schemas.microsoft.com/office/drawing/2014/main" id="{63D6506F-AFCA-BC31-B5DC-D1FF58DF9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sp>
        <p:nvSpPr>
          <p:cNvPr id="7" name="TextBox 6">
            <a:extLst>
              <a:ext uri="{FF2B5EF4-FFF2-40B4-BE49-F238E27FC236}">
                <a16:creationId xmlns:a16="http://schemas.microsoft.com/office/drawing/2014/main" id="{FFA04543-B7F7-95FE-C2D3-424B89B18B75}"/>
              </a:ext>
            </a:extLst>
          </p:cNvPr>
          <p:cNvSpPr txBox="1"/>
          <p:nvPr/>
        </p:nvSpPr>
        <p:spPr>
          <a:xfrm>
            <a:off x="3467099" y="2257425"/>
            <a:ext cx="6315075" cy="1569660"/>
          </a:xfrm>
          <a:prstGeom prst="rect">
            <a:avLst/>
          </a:prstGeom>
          <a:noFill/>
        </p:spPr>
        <p:txBody>
          <a:bodyPr wrap="square" rtlCol="0">
            <a:spAutoFit/>
          </a:bodyPr>
          <a:lstStyle/>
          <a:p>
            <a:pPr algn="ctr"/>
            <a:r>
              <a:rPr lang="en-US" sz="4800" b="1" dirty="0" err="1">
                <a:solidFill>
                  <a:schemeClr val="bg1"/>
                </a:solidFill>
              </a:rPr>
              <a:t>Các</a:t>
            </a:r>
            <a:r>
              <a:rPr lang="en-US" sz="4800" b="1" dirty="0">
                <a:solidFill>
                  <a:schemeClr val="bg1"/>
                </a:solidFill>
              </a:rPr>
              <a:t> </a:t>
            </a:r>
            <a:r>
              <a:rPr lang="en-US" sz="4800" b="1" dirty="0" err="1">
                <a:solidFill>
                  <a:schemeClr val="bg1"/>
                </a:solidFill>
              </a:rPr>
              <a:t>từ</a:t>
            </a:r>
            <a:r>
              <a:rPr lang="en-US" sz="4800" b="1" dirty="0">
                <a:solidFill>
                  <a:schemeClr val="bg1"/>
                </a:solidFill>
              </a:rPr>
              <a:t> </a:t>
            </a:r>
            <a:r>
              <a:rPr lang="en-US" sz="4800" b="1" dirty="0" err="1">
                <a:solidFill>
                  <a:schemeClr val="bg1"/>
                </a:solidFill>
              </a:rPr>
              <a:t>dùng</a:t>
            </a:r>
            <a:r>
              <a:rPr lang="en-US" sz="4800" b="1" dirty="0">
                <a:solidFill>
                  <a:schemeClr val="bg1"/>
                </a:solidFill>
              </a:rPr>
              <a:t> </a:t>
            </a:r>
            <a:r>
              <a:rPr lang="en-US" sz="4800" b="1" dirty="0" err="1">
                <a:solidFill>
                  <a:schemeClr val="bg1"/>
                </a:solidFill>
              </a:rPr>
              <a:t>để</a:t>
            </a:r>
            <a:r>
              <a:rPr lang="en-US" sz="4800" b="1" dirty="0">
                <a:solidFill>
                  <a:schemeClr val="bg1"/>
                </a:solidFill>
              </a:rPr>
              <a:t> </a:t>
            </a:r>
            <a:r>
              <a:rPr lang="en-US" sz="4800" b="1" dirty="0" err="1">
                <a:solidFill>
                  <a:schemeClr val="bg1"/>
                </a:solidFill>
              </a:rPr>
              <a:t>thay</a:t>
            </a:r>
            <a:r>
              <a:rPr lang="en-US" sz="4800" b="1" dirty="0">
                <a:solidFill>
                  <a:schemeClr val="bg1"/>
                </a:solidFill>
              </a:rPr>
              <a:t> </a:t>
            </a:r>
            <a:r>
              <a:rPr lang="en-US" sz="4800" b="1" dirty="0" err="1">
                <a:solidFill>
                  <a:schemeClr val="bg1"/>
                </a:solidFill>
              </a:rPr>
              <a:t>thế</a:t>
            </a:r>
            <a:r>
              <a:rPr lang="en-US" sz="4800" b="1" dirty="0">
                <a:solidFill>
                  <a:schemeClr val="bg1"/>
                </a:solidFill>
              </a:rPr>
              <a:t> </a:t>
            </a:r>
            <a:r>
              <a:rPr lang="en-US" sz="4800" b="1" dirty="0" err="1">
                <a:solidFill>
                  <a:schemeClr val="bg1"/>
                </a:solidFill>
              </a:rPr>
              <a:t>gọi</a:t>
            </a:r>
            <a:r>
              <a:rPr lang="en-US" sz="4800" b="1" dirty="0">
                <a:solidFill>
                  <a:schemeClr val="bg1"/>
                </a:solidFill>
              </a:rPr>
              <a:t> </a:t>
            </a:r>
            <a:r>
              <a:rPr lang="en-US" sz="4800" b="1" dirty="0" err="1">
                <a:solidFill>
                  <a:schemeClr val="bg1"/>
                </a:solidFill>
              </a:rPr>
              <a:t>là</a:t>
            </a:r>
            <a:r>
              <a:rPr lang="en-US" sz="4800" b="1" dirty="0">
                <a:solidFill>
                  <a:schemeClr val="bg1"/>
                </a:solidFill>
              </a:rPr>
              <a:t> </a:t>
            </a:r>
            <a:r>
              <a:rPr lang="en-US" sz="4800" b="1" dirty="0" err="1">
                <a:solidFill>
                  <a:schemeClr val="bg1"/>
                </a:solidFill>
              </a:rPr>
              <a:t>đại</a:t>
            </a:r>
            <a:r>
              <a:rPr lang="en-US" sz="4800" b="1" dirty="0">
                <a:solidFill>
                  <a:schemeClr val="bg1"/>
                </a:solidFill>
              </a:rPr>
              <a:t> </a:t>
            </a:r>
            <a:r>
              <a:rPr lang="en-US" sz="4800" b="1" dirty="0" err="1">
                <a:solidFill>
                  <a:schemeClr val="bg1"/>
                </a:solidFill>
              </a:rPr>
              <a:t>từ</a:t>
            </a:r>
            <a:r>
              <a:rPr lang="en-US" sz="4800" b="1" dirty="0">
                <a:solidFill>
                  <a:schemeClr val="bg1"/>
                </a:solidFill>
              </a:rPr>
              <a:t> </a:t>
            </a:r>
            <a:r>
              <a:rPr lang="en-US" sz="4800" b="1" dirty="0" err="1">
                <a:solidFill>
                  <a:schemeClr val="bg1"/>
                </a:solidFill>
              </a:rPr>
              <a:t>thay</a:t>
            </a:r>
            <a:r>
              <a:rPr lang="en-US" sz="4800" b="1" dirty="0">
                <a:solidFill>
                  <a:schemeClr val="bg1"/>
                </a:solidFill>
              </a:rPr>
              <a:t> </a:t>
            </a:r>
            <a:r>
              <a:rPr lang="en-US" sz="4800" b="1" dirty="0" err="1">
                <a:solidFill>
                  <a:schemeClr val="bg1"/>
                </a:solidFill>
              </a:rPr>
              <a:t>thế</a:t>
            </a:r>
            <a:r>
              <a:rPr lang="en-US" sz="4800" b="1" dirty="0">
                <a:solidFill>
                  <a:schemeClr val="bg1"/>
                </a:solidFill>
              </a:rPr>
              <a:t>.</a:t>
            </a:r>
          </a:p>
        </p:txBody>
      </p:sp>
      <p:pic>
        <p:nvPicPr>
          <p:cNvPr id="9" name="Picture 8">
            <a:extLst>
              <a:ext uri="{FF2B5EF4-FFF2-40B4-BE49-F238E27FC236}">
                <a16:creationId xmlns:a16="http://schemas.microsoft.com/office/drawing/2014/main" id="{7BEA8ECC-C8E7-5A88-853E-8E7149B58E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2152" y="390526"/>
            <a:ext cx="4357047" cy="1876424"/>
          </a:xfrm>
          <a:prstGeom prst="rect">
            <a:avLst/>
          </a:prstGeom>
        </p:spPr>
      </p:pic>
    </p:spTree>
    <p:extLst>
      <p:ext uri="{BB962C8B-B14F-4D97-AF65-F5344CB8AC3E}">
        <p14:creationId xmlns:p14="http://schemas.microsoft.com/office/powerpoint/2010/main" val="3027781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87" name="Freeform: Shape 86">
            <a:extLst>
              <a:ext uri="{FF2B5EF4-FFF2-40B4-BE49-F238E27FC236}">
                <a16:creationId xmlns:a16="http://schemas.microsoft.com/office/drawing/2014/main" id="{0BFB334E-8BDD-42A1-84E9-485C1C0EE858}"/>
              </a:ext>
            </a:extLst>
          </p:cNvPr>
          <p:cNvSpPr/>
          <p:nvPr/>
        </p:nvSpPr>
        <p:spPr>
          <a:xfrm>
            <a:off x="168245" y="278044"/>
            <a:ext cx="11842697" cy="6262182"/>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A6DF8BAC-8C95-4BEA-8C58-01764494B011}"/>
              </a:ext>
            </a:extLst>
          </p:cNvPr>
          <p:cNvGrpSpPr/>
          <p:nvPr/>
        </p:nvGrpSpPr>
        <p:grpSpPr>
          <a:xfrm>
            <a:off x="168245" y="820360"/>
            <a:ext cx="11842697" cy="5350526"/>
            <a:chOff x="639096" y="945439"/>
            <a:chExt cx="10913807" cy="4889304"/>
          </a:xfrm>
        </p:grpSpPr>
        <p:grpSp>
          <p:nvGrpSpPr>
            <p:cNvPr id="89" name="Group 88">
              <a:extLst>
                <a:ext uri="{FF2B5EF4-FFF2-40B4-BE49-F238E27FC236}">
                  <a16:creationId xmlns:a16="http://schemas.microsoft.com/office/drawing/2014/main" id="{9B3214A4-55E7-48BE-B702-F64E830CF177}"/>
                </a:ext>
              </a:extLst>
            </p:cNvPr>
            <p:cNvGrpSpPr/>
            <p:nvPr/>
          </p:nvGrpSpPr>
          <p:grpSpPr>
            <a:xfrm>
              <a:off x="639096" y="1013468"/>
              <a:ext cx="10913807" cy="4821275"/>
              <a:chOff x="639096" y="1013468"/>
              <a:chExt cx="10913807" cy="4821275"/>
            </a:xfrm>
          </p:grpSpPr>
          <p:sp>
            <p:nvSpPr>
              <p:cNvPr id="92" name="Rectangle 91">
                <a:extLst>
                  <a:ext uri="{FF2B5EF4-FFF2-40B4-BE49-F238E27FC236}">
                    <a16:creationId xmlns:a16="http://schemas.microsoft.com/office/drawing/2014/main" id="{74FB9D76-BB9A-44E7-A1ED-C01BDD30804D}"/>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3" name="Rectangle: Rounded Corners 92">
                <a:extLst>
                  <a:ext uri="{FF2B5EF4-FFF2-40B4-BE49-F238E27FC236}">
                    <a16:creationId xmlns:a16="http://schemas.microsoft.com/office/drawing/2014/main" id="{CDB5E1E5-22A4-430A-90CF-43F0FAB837D2}"/>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4" name="Freeform: Shape 93">
                <a:extLst>
                  <a:ext uri="{FF2B5EF4-FFF2-40B4-BE49-F238E27FC236}">
                    <a16:creationId xmlns:a16="http://schemas.microsoft.com/office/drawing/2014/main" id="{9485256F-295F-431F-B181-5ECED393806E}"/>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5" name="Freeform: Shape 94">
                <a:extLst>
                  <a:ext uri="{FF2B5EF4-FFF2-40B4-BE49-F238E27FC236}">
                    <a16:creationId xmlns:a16="http://schemas.microsoft.com/office/drawing/2014/main" id="{E06E87B1-0519-4F1E-9D2A-943AB6A5C9AF}"/>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6" name="Heart 95">
                <a:extLst>
                  <a:ext uri="{FF2B5EF4-FFF2-40B4-BE49-F238E27FC236}">
                    <a16:creationId xmlns:a16="http://schemas.microsoft.com/office/drawing/2014/main" id="{E36F51A9-EF81-4AF7-A126-B05A19F5FAE4}"/>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1" name="TextBox 90">
              <a:extLst>
                <a:ext uri="{FF2B5EF4-FFF2-40B4-BE49-F238E27FC236}">
                  <a16:creationId xmlns:a16="http://schemas.microsoft.com/office/drawing/2014/main" id="{2AA8CD3D-4E12-423D-8980-4B3659BB3292}"/>
                </a:ext>
              </a:extLst>
            </p:cNvPr>
            <p:cNvSpPr txBox="1"/>
            <p:nvPr/>
          </p:nvSpPr>
          <p:spPr>
            <a:xfrm>
              <a:off x="1427828" y="945439"/>
              <a:ext cx="277495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Cutewritten" panose="02000503000000000000" pitchFamily="2" charset="0"/>
                  <a:ea typeface="+mn-ea"/>
                  <a:cs typeface="+mn-cs"/>
                </a:rPr>
                <a:t>www.zanasyra.com</a:t>
              </a:r>
            </a:p>
          </p:txBody>
        </p:sp>
      </p:grpSp>
      <p:grpSp>
        <p:nvGrpSpPr>
          <p:cNvPr id="97" name="Group 96">
            <a:extLst>
              <a:ext uri="{FF2B5EF4-FFF2-40B4-BE49-F238E27FC236}">
                <a16:creationId xmlns:a16="http://schemas.microsoft.com/office/drawing/2014/main" id="{4FEFFBDE-AA9A-4A27-9DD2-75AC8678F978}"/>
              </a:ext>
            </a:extLst>
          </p:cNvPr>
          <p:cNvGrpSpPr/>
          <p:nvPr/>
        </p:nvGrpSpPr>
        <p:grpSpPr>
          <a:xfrm>
            <a:off x="5781340" y="295910"/>
            <a:ext cx="754214" cy="484189"/>
            <a:chOff x="3550860" y="468074"/>
            <a:chExt cx="695056" cy="442451"/>
          </a:xfrm>
        </p:grpSpPr>
        <p:sp>
          <p:nvSpPr>
            <p:cNvPr id="98" name="Parallelogram 97">
              <a:extLst>
                <a:ext uri="{FF2B5EF4-FFF2-40B4-BE49-F238E27FC236}">
                  <a16:creationId xmlns:a16="http://schemas.microsoft.com/office/drawing/2014/main" id="{6E28BBC0-A0D6-4176-A5A4-9FABDFEFE75D}"/>
                </a:ext>
              </a:extLst>
            </p:cNvPr>
            <p:cNvSpPr/>
            <p:nvPr/>
          </p:nvSpPr>
          <p:spPr>
            <a:xfrm flipH="1">
              <a:off x="3550860" y="468074"/>
              <a:ext cx="695056" cy="442451"/>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99" name="Graphic 98" descr="Add">
              <a:extLst>
                <a:ext uri="{FF2B5EF4-FFF2-40B4-BE49-F238E27FC236}">
                  <a16:creationId xmlns:a16="http://schemas.microsoft.com/office/drawing/2014/main" id="{72545980-1232-488B-963A-6F3DBDDDA7D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100" name="Freeform: Shape 99">
            <a:extLst>
              <a:ext uri="{FF2B5EF4-FFF2-40B4-BE49-F238E27FC236}">
                <a16:creationId xmlns:a16="http://schemas.microsoft.com/office/drawing/2014/main" id="{38B07616-D9C0-4BA4-AAE2-90DF6AF0AE93}"/>
              </a:ext>
            </a:extLst>
          </p:cNvPr>
          <p:cNvSpPr/>
          <p:nvPr/>
        </p:nvSpPr>
        <p:spPr>
          <a:xfrm>
            <a:off x="168245" y="278115"/>
            <a:ext cx="11842697" cy="6259738"/>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101" name="Group 100">
            <a:extLst>
              <a:ext uri="{FF2B5EF4-FFF2-40B4-BE49-F238E27FC236}">
                <a16:creationId xmlns:a16="http://schemas.microsoft.com/office/drawing/2014/main" id="{C172CEA1-E583-41C4-BBFD-4F0D6E51A9F6}"/>
              </a:ext>
            </a:extLst>
          </p:cNvPr>
          <p:cNvGrpSpPr/>
          <p:nvPr/>
        </p:nvGrpSpPr>
        <p:grpSpPr>
          <a:xfrm>
            <a:off x="168244" y="317397"/>
            <a:ext cx="11842697" cy="5862482"/>
            <a:chOff x="639096" y="477614"/>
            <a:chExt cx="10913807" cy="5357129"/>
          </a:xfrm>
        </p:grpSpPr>
        <p:grpSp>
          <p:nvGrpSpPr>
            <p:cNvPr id="102" name="Group 101">
              <a:extLst>
                <a:ext uri="{FF2B5EF4-FFF2-40B4-BE49-F238E27FC236}">
                  <a16:creationId xmlns:a16="http://schemas.microsoft.com/office/drawing/2014/main" id="{E8C0A96C-F9AB-4B64-B056-3BBF0D872ED6}"/>
                </a:ext>
              </a:extLst>
            </p:cNvPr>
            <p:cNvGrpSpPr/>
            <p:nvPr/>
          </p:nvGrpSpPr>
          <p:grpSpPr>
            <a:xfrm>
              <a:off x="639096" y="975390"/>
              <a:ext cx="10913807" cy="4859353"/>
              <a:chOff x="639096" y="975390"/>
              <a:chExt cx="10913807" cy="4859353"/>
            </a:xfrm>
          </p:grpSpPr>
          <p:sp>
            <p:nvSpPr>
              <p:cNvPr id="106" name="Rectangle 105">
                <a:extLst>
                  <a:ext uri="{FF2B5EF4-FFF2-40B4-BE49-F238E27FC236}">
                    <a16:creationId xmlns:a16="http://schemas.microsoft.com/office/drawing/2014/main" id="{19FF69DA-30AA-4874-A84E-E997B033EF4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07" name="Rectangle: Rounded Corners 106">
                <a:extLst>
                  <a:ext uri="{FF2B5EF4-FFF2-40B4-BE49-F238E27FC236}">
                    <a16:creationId xmlns:a16="http://schemas.microsoft.com/office/drawing/2014/main" id="{1E785784-B0BF-41AA-B28D-071ADCA781B8}"/>
                  </a:ext>
                </a:extLst>
              </p:cNvPr>
              <p:cNvSpPr/>
              <p:nvPr/>
            </p:nvSpPr>
            <p:spPr>
              <a:xfrm>
                <a:off x="1809750" y="975390"/>
                <a:ext cx="9067714" cy="378761"/>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08" name="Freeform: Shape 107">
                <a:extLst>
                  <a:ext uri="{FF2B5EF4-FFF2-40B4-BE49-F238E27FC236}">
                    <a16:creationId xmlns:a16="http://schemas.microsoft.com/office/drawing/2014/main" id="{34EB79CC-EB11-482C-B1B3-94F4B3104815}"/>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09" name="Freeform: Shape 108">
                <a:extLst>
                  <a:ext uri="{FF2B5EF4-FFF2-40B4-BE49-F238E27FC236}">
                    <a16:creationId xmlns:a16="http://schemas.microsoft.com/office/drawing/2014/main" id="{773306E8-F964-4352-B78F-9970BA9E875A}"/>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10" name="Heart 109">
                <a:extLst>
                  <a:ext uri="{FF2B5EF4-FFF2-40B4-BE49-F238E27FC236}">
                    <a16:creationId xmlns:a16="http://schemas.microsoft.com/office/drawing/2014/main" id="{0E6FD7FE-1629-41AC-B700-519E2CE90C52}"/>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103" name="TextBox 102">
              <a:extLst>
                <a:ext uri="{FF2B5EF4-FFF2-40B4-BE49-F238E27FC236}">
                  <a16:creationId xmlns:a16="http://schemas.microsoft.com/office/drawing/2014/main" id="{F9465A80-69B2-4C4A-BFB4-6027FD1F633F}"/>
                </a:ext>
              </a:extLst>
            </p:cNvPr>
            <p:cNvSpPr txBox="1"/>
            <p:nvPr/>
          </p:nvSpPr>
          <p:spPr>
            <a:xfrm>
              <a:off x="3345032" y="477614"/>
              <a:ext cx="2305050" cy="4781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id-ID"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4" name="TextBox 103">
              <a:extLst>
                <a:ext uri="{FF2B5EF4-FFF2-40B4-BE49-F238E27FC236}">
                  <a16:creationId xmlns:a16="http://schemas.microsoft.com/office/drawing/2014/main" id="{BD6A9433-A711-4232-9BE5-19FAB17785B1}"/>
                </a:ext>
              </a:extLst>
            </p:cNvPr>
            <p:cNvSpPr txBox="1"/>
            <p:nvPr/>
          </p:nvSpPr>
          <p:spPr>
            <a:xfrm>
              <a:off x="817649" y="945244"/>
              <a:ext cx="10445660" cy="44999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600" b="1" i="0" dirty="0">
                  <a:solidFill>
                    <a:srgbClr val="000000"/>
                  </a:solidFill>
                  <a:effectLst/>
                  <a:latin typeface="Cambria" panose="02040503050406030204" pitchFamily="18" charset="0"/>
                  <a:ea typeface="Cambria" panose="02040503050406030204" pitchFamily="18" charset="0"/>
                </a:rPr>
                <a:t>Trong những đoạn trích dưới đây, từ nào được dùng để hỏi?</a:t>
              </a:r>
              <a:endParaRPr kumimoji="0" lang="id-ID"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5" name="Graphic 104" descr="Close">
              <a:extLst>
                <a:ext uri="{FF2B5EF4-FFF2-40B4-BE49-F238E27FC236}">
                  <a16:creationId xmlns:a16="http://schemas.microsoft.com/office/drawing/2014/main" id="{00C0060A-8924-4F27-A045-2ED81A58CB9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5" y="603233"/>
              <a:ext cx="266374" cy="266374"/>
            </a:xfrm>
            <a:prstGeom prst="rect">
              <a:avLst/>
            </a:prstGeom>
          </p:spPr>
        </p:pic>
      </p:grpSp>
      <p:grpSp>
        <p:nvGrpSpPr>
          <p:cNvPr id="9" name="Group 8">
            <a:extLst>
              <a:ext uri="{FF2B5EF4-FFF2-40B4-BE49-F238E27FC236}">
                <a16:creationId xmlns:a16="http://schemas.microsoft.com/office/drawing/2014/main" id="{F5D84FDA-BDEB-AC4E-8F4A-E605778D917C}"/>
              </a:ext>
            </a:extLst>
          </p:cNvPr>
          <p:cNvGrpSpPr/>
          <p:nvPr/>
        </p:nvGrpSpPr>
        <p:grpSpPr>
          <a:xfrm>
            <a:off x="495300" y="1600200"/>
            <a:ext cx="2800350" cy="2305050"/>
            <a:chOff x="495300" y="1752600"/>
            <a:chExt cx="2800350" cy="2305050"/>
          </a:xfrm>
        </p:grpSpPr>
        <p:sp>
          <p:nvSpPr>
            <p:cNvPr id="7" name="Rectangle 6">
              <a:extLst>
                <a:ext uri="{FF2B5EF4-FFF2-40B4-BE49-F238E27FC236}">
                  <a16:creationId xmlns:a16="http://schemas.microsoft.com/office/drawing/2014/main" id="{42C1E594-4797-7A73-40F2-733B07B52E1E}"/>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EE3819-D1DC-7180-8CF3-423534260E0E}"/>
                </a:ext>
              </a:extLst>
            </p:cNvPr>
            <p:cNvSpPr txBox="1"/>
            <p:nvPr/>
          </p:nvSpPr>
          <p:spPr>
            <a:xfrm>
              <a:off x="600075" y="2047875"/>
              <a:ext cx="2695575" cy="1569660"/>
            </a:xfrm>
            <a:prstGeom prst="rect">
              <a:avLst/>
            </a:prstGeom>
            <a:noFill/>
          </p:spPr>
          <p:txBody>
            <a:bodyPr wrap="square" rtlCol="0">
              <a:spAutoFit/>
            </a:bodyPr>
            <a:lstStyle/>
            <a:p>
              <a:pPr marL="342900" indent="-342900">
                <a:buAutoNum type="alphaLcParenR"/>
              </a:pPr>
              <a:r>
                <a:rPr lang="en-US" sz="2400" dirty="0" err="1">
                  <a:latin typeface="Cambria" panose="02040503050406030204" pitchFamily="18" charset="0"/>
                  <a:ea typeface="Cambria" panose="02040503050406030204" pitchFamily="18" charset="0"/>
                </a:rPr>
                <a:t>Cốc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Cốc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Cốc</a:t>
              </a:r>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Ai </a:t>
              </a:r>
              <a:r>
                <a:rPr lang="en-US" sz="2400" dirty="0" err="1">
                  <a:latin typeface="Cambria" panose="02040503050406030204" pitchFamily="18" charset="0"/>
                  <a:ea typeface="Cambria" panose="02040503050406030204" pitchFamily="18" charset="0"/>
                </a:rPr>
                <a:t>gọi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đó</a:t>
              </a:r>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Tôi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thỏ</a:t>
              </a:r>
              <a:r>
                <a:rPr lang="en-US" sz="2400" dirty="0">
                  <a:latin typeface="Cambria" panose="02040503050406030204" pitchFamily="18" charset="0"/>
                  <a:ea typeface="Cambria" panose="02040503050406030204" pitchFamily="18" charset="0"/>
                </a:rPr>
                <a:t>…</a:t>
              </a:r>
            </a:p>
            <a:p>
              <a:pPr algn="r"/>
              <a:r>
                <a:rPr lang="en-US" sz="2400" dirty="0">
                  <a:latin typeface="Cambria" panose="02040503050406030204" pitchFamily="18" charset="0"/>
                  <a:ea typeface="Cambria" panose="02040503050406030204" pitchFamily="18" charset="0"/>
                </a:rPr>
                <a:t>(Võ </a:t>
              </a:r>
              <a:r>
                <a:rPr lang="en-US" sz="2400" dirty="0" err="1">
                  <a:latin typeface="Cambria" panose="02040503050406030204" pitchFamily="18" charset="0"/>
                  <a:ea typeface="Cambria" panose="02040503050406030204" pitchFamily="18" charset="0"/>
                </a:rPr>
                <a:t>Quảng</a:t>
              </a:r>
              <a:r>
                <a:rPr lang="en-US" sz="2400" dirty="0">
                  <a:latin typeface="Cambria" panose="02040503050406030204" pitchFamily="18" charset="0"/>
                  <a:ea typeface="Cambria" panose="02040503050406030204" pitchFamily="18" charset="0"/>
                </a:rPr>
                <a:t>)</a:t>
              </a:r>
            </a:p>
          </p:txBody>
        </p:sp>
      </p:grpSp>
      <p:grpSp>
        <p:nvGrpSpPr>
          <p:cNvPr id="10" name="Group 9">
            <a:extLst>
              <a:ext uri="{FF2B5EF4-FFF2-40B4-BE49-F238E27FC236}">
                <a16:creationId xmlns:a16="http://schemas.microsoft.com/office/drawing/2014/main" id="{8B7D2290-B3AC-A87C-E3CB-AC90338569A9}"/>
              </a:ext>
            </a:extLst>
          </p:cNvPr>
          <p:cNvGrpSpPr/>
          <p:nvPr/>
        </p:nvGrpSpPr>
        <p:grpSpPr>
          <a:xfrm>
            <a:off x="4057650" y="1609725"/>
            <a:ext cx="3390900" cy="2305050"/>
            <a:chOff x="495300" y="1752600"/>
            <a:chExt cx="2800350" cy="2305050"/>
          </a:xfrm>
        </p:grpSpPr>
        <p:sp>
          <p:nvSpPr>
            <p:cNvPr id="11" name="Rectangle 10">
              <a:extLst>
                <a:ext uri="{FF2B5EF4-FFF2-40B4-BE49-F238E27FC236}">
                  <a16:creationId xmlns:a16="http://schemas.microsoft.com/office/drawing/2014/main" id="{712A0219-DF14-8CE1-2BA6-C0E9C54DCE75}"/>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621AC30-3B3B-D30E-DC79-392F4E069CCA}"/>
                </a:ext>
              </a:extLst>
            </p:cNvPr>
            <p:cNvSpPr txBox="1"/>
            <p:nvPr/>
          </p:nvSpPr>
          <p:spPr>
            <a:xfrm>
              <a:off x="600075" y="1971675"/>
              <a:ext cx="269557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nằm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ngẫm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Nắng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ngủ</a:t>
              </a:r>
              <a:r>
                <a:rPr lang="en-US" sz="2400" dirty="0">
                  <a:solidFill>
                    <a:prstClr val="black"/>
                  </a:solidFill>
                  <a:latin typeface="Cambria" panose="02040503050406030204" pitchFamily="18" charset="0"/>
                  <a:ea typeface="Cambria" panose="02040503050406030204" pitchFamily="18" charset="0"/>
                </a:rPr>
                <a:t> ở </a:t>
              </a:r>
              <a:r>
                <a:rPr lang="en-US" sz="2400" dirty="0" err="1">
                  <a:solidFill>
                    <a:prstClr val="black"/>
                  </a:solidFill>
                  <a:latin typeface="Cambria" panose="02040503050406030204" pitchFamily="18" charset="0"/>
                  <a:ea typeface="Cambria" panose="02040503050406030204" pitchFamily="18" charset="0"/>
                </a:rPr>
                <a:t>đâu</a:t>
              </a:r>
              <a:r>
                <a:rPr lang="en-US" sz="2400" dirty="0">
                  <a:solidFill>
                    <a:prstClr val="black"/>
                  </a:solidFill>
                  <a:latin typeface="Cambria" panose="02040503050406030204" pitchFamily="18" charset="0"/>
                  <a:ea typeface="Cambria" panose="02040503050406030204" pitchFamily="18" charset="0"/>
                </a:rPr>
                <a: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Nắng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ngủ</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nắng</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gặp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Thuỵ</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Anh)</a:t>
              </a:r>
            </a:p>
          </p:txBody>
        </p:sp>
      </p:grpSp>
      <p:grpSp>
        <p:nvGrpSpPr>
          <p:cNvPr id="13" name="Group 12">
            <a:extLst>
              <a:ext uri="{FF2B5EF4-FFF2-40B4-BE49-F238E27FC236}">
                <a16:creationId xmlns:a16="http://schemas.microsoft.com/office/drawing/2014/main" id="{2F611CE9-0B8C-4E15-233B-4B084EA17128}"/>
              </a:ext>
            </a:extLst>
          </p:cNvPr>
          <p:cNvGrpSpPr/>
          <p:nvPr/>
        </p:nvGrpSpPr>
        <p:grpSpPr>
          <a:xfrm>
            <a:off x="8315325" y="1581150"/>
            <a:ext cx="3390900" cy="2305050"/>
            <a:chOff x="495300" y="1752600"/>
            <a:chExt cx="2800350" cy="2305050"/>
          </a:xfrm>
        </p:grpSpPr>
        <p:sp>
          <p:nvSpPr>
            <p:cNvPr id="14" name="Rectangle 13">
              <a:extLst>
                <a:ext uri="{FF2B5EF4-FFF2-40B4-BE49-F238E27FC236}">
                  <a16:creationId xmlns:a16="http://schemas.microsoft.com/office/drawing/2014/main" id="{424701FB-7059-4FD6-E0C1-6176DF34026B}"/>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C34C637-3C4A-84F6-306F-6FAC4D4ACBDE}"/>
                </a:ext>
              </a:extLst>
            </p:cNvPr>
            <p:cNvSpPr txBox="1"/>
            <p:nvPr/>
          </p:nvSpPr>
          <p:spPr>
            <a:xfrm>
              <a:off x="600075" y="2047875"/>
              <a:ext cx="2695575" cy="1938992"/>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b) </a:t>
              </a:r>
              <a:r>
                <a:rPr lang="en-US" sz="2400" dirty="0" err="1">
                  <a:latin typeface="Cambria" panose="02040503050406030204" pitchFamily="18" charset="0"/>
                  <a:ea typeface="Cambria" panose="02040503050406030204" pitchFamily="18" charset="0"/>
                </a:rPr>
                <a:t>Mùa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phượng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vĩ</a:t>
              </a:r>
              <a:endParaRPr lang="en-US" sz="2400" dirty="0">
                <a:latin typeface="Cambria" panose="02040503050406030204" pitchFamily="18" charset="0"/>
                <a:ea typeface="Cambria" panose="02040503050406030204" pitchFamily="18" charset="0"/>
              </a:endParaRPr>
            </a:p>
            <a:p>
              <a:r>
                <a:rPr lang="en-US" sz="2400" dirty="0" err="1">
                  <a:latin typeface="Cambria" panose="02040503050406030204" pitchFamily="18" charset="0"/>
                  <a:ea typeface="Cambria" panose="02040503050406030204" pitchFamily="18" charset="0"/>
                </a:rPr>
                <a:t>Nở</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đỏ</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rực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trời</a:t>
              </a:r>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Ở </a:t>
              </a:r>
              <a:r>
                <a:rPr lang="en-US" sz="2400" dirty="0" err="1">
                  <a:latin typeface="Cambria" panose="02040503050406030204" pitchFamily="18" charset="0"/>
                  <a:ea typeface="Cambria" panose="02040503050406030204" pitchFamily="18" charset="0"/>
                </a:rPr>
                <a:t>khắp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nơi</a:t>
              </a:r>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Ve </a:t>
              </a:r>
              <a:r>
                <a:rPr lang="en-US" sz="2400" dirty="0" err="1">
                  <a:latin typeface="Cambria" panose="02040503050406030204" pitchFamily="18" charset="0"/>
                  <a:ea typeface="Cambria" panose="02040503050406030204" pitchFamily="18" charset="0"/>
                </a:rPr>
                <a:t>kêu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rả</a:t>
              </a:r>
              <a:r>
                <a:rPr lang="en-US" sz="2400" dirty="0">
                  <a:latin typeface="Cambria" panose="02040503050406030204" pitchFamily="18" charset="0"/>
                  <a:ea typeface="Cambria" panose="02040503050406030204" pitchFamily="18" charset="0"/>
                </a:rPr>
                <a:t>?</a:t>
              </a:r>
            </a:p>
            <a:p>
              <a:pPr algn="r"/>
              <a:r>
                <a:rPr lang="en-US" sz="2400" dirty="0">
                  <a:latin typeface="Cambria" panose="02040503050406030204" pitchFamily="18" charset="0"/>
                  <a:ea typeface="Cambria" panose="02040503050406030204" pitchFamily="18" charset="0"/>
                </a:rPr>
                <a:t>(</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đố</a:t>
              </a:r>
              <a:r>
                <a:rPr lang="en-US" sz="2400" dirty="0">
                  <a:latin typeface="Cambria" panose="02040503050406030204" pitchFamily="18" charset="0"/>
                  <a:ea typeface="Cambria" panose="02040503050406030204" pitchFamily="18" charset="0"/>
                </a:rPr>
                <a:t>)</a:t>
              </a:r>
            </a:p>
          </p:txBody>
        </p:sp>
      </p:grpSp>
      <p:pic>
        <p:nvPicPr>
          <p:cNvPr id="17" name="Picture 16">
            <a:extLst>
              <a:ext uri="{FF2B5EF4-FFF2-40B4-BE49-F238E27FC236}">
                <a16:creationId xmlns:a16="http://schemas.microsoft.com/office/drawing/2014/main" id="{05FD199A-BA00-4A38-3F29-56A03C028501}"/>
              </a:ext>
            </a:extLst>
          </p:cNvPr>
          <p:cNvPicPr>
            <a:picLocks noChangeAspect="1"/>
          </p:cNvPicPr>
          <p:nvPr/>
        </p:nvPicPr>
        <p:blipFill>
          <a:blip r:embed="rId6"/>
          <a:stretch>
            <a:fillRect/>
          </a:stretch>
        </p:blipFill>
        <p:spPr>
          <a:xfrm>
            <a:off x="647699" y="3876675"/>
            <a:ext cx="10563225" cy="2228850"/>
          </a:xfrm>
          <a:prstGeom prst="rect">
            <a:avLst/>
          </a:prstGeom>
        </p:spPr>
      </p:pic>
      <p:grpSp>
        <p:nvGrpSpPr>
          <p:cNvPr id="18" name="Group 17">
            <a:extLst>
              <a:ext uri="{FF2B5EF4-FFF2-40B4-BE49-F238E27FC236}">
                <a16:creationId xmlns:a16="http://schemas.microsoft.com/office/drawing/2014/main" id="{F8591D1C-DF03-B23E-0B10-42B0A27EB1C2}"/>
              </a:ext>
            </a:extLst>
          </p:cNvPr>
          <p:cNvGrpSpPr/>
          <p:nvPr/>
        </p:nvGrpSpPr>
        <p:grpSpPr>
          <a:xfrm>
            <a:off x="3740329" y="4301364"/>
            <a:ext cx="4278451" cy="2175001"/>
            <a:chOff x="892354" y="3758439"/>
            <a:chExt cx="4278451" cy="2175001"/>
          </a:xfrm>
        </p:grpSpPr>
        <p:pic>
          <p:nvPicPr>
            <p:cNvPr id="19" name="Picture 18">
              <a:extLst>
                <a:ext uri="{FF2B5EF4-FFF2-40B4-BE49-F238E27FC236}">
                  <a16:creationId xmlns:a16="http://schemas.microsoft.com/office/drawing/2014/main" id="{BCA45529-E706-D4A2-4126-4ED5A24CB76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Rounded Corners 19">
              <a:extLst>
                <a:ext uri="{FF2B5EF4-FFF2-40B4-BE49-F238E27FC236}">
                  <a16:creationId xmlns:a16="http://schemas.microsoft.com/office/drawing/2014/main" id="{EDDC586B-6E4F-8347-0B1E-D73474BA9434}"/>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2895011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87" name="Freeform: Shape 86">
            <a:extLst>
              <a:ext uri="{FF2B5EF4-FFF2-40B4-BE49-F238E27FC236}">
                <a16:creationId xmlns:a16="http://schemas.microsoft.com/office/drawing/2014/main" id="{0BFB334E-8BDD-42A1-84E9-485C1C0EE858}"/>
              </a:ext>
            </a:extLst>
          </p:cNvPr>
          <p:cNvSpPr/>
          <p:nvPr/>
        </p:nvSpPr>
        <p:spPr>
          <a:xfrm>
            <a:off x="168245" y="278044"/>
            <a:ext cx="11842697" cy="6262182"/>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A6DF8BAC-8C95-4BEA-8C58-01764494B011}"/>
              </a:ext>
            </a:extLst>
          </p:cNvPr>
          <p:cNvGrpSpPr/>
          <p:nvPr/>
        </p:nvGrpSpPr>
        <p:grpSpPr>
          <a:xfrm>
            <a:off x="168245" y="820360"/>
            <a:ext cx="11842697" cy="5350526"/>
            <a:chOff x="639096" y="945439"/>
            <a:chExt cx="10913807" cy="4889304"/>
          </a:xfrm>
        </p:grpSpPr>
        <p:grpSp>
          <p:nvGrpSpPr>
            <p:cNvPr id="89" name="Group 88">
              <a:extLst>
                <a:ext uri="{FF2B5EF4-FFF2-40B4-BE49-F238E27FC236}">
                  <a16:creationId xmlns:a16="http://schemas.microsoft.com/office/drawing/2014/main" id="{9B3214A4-55E7-48BE-B702-F64E830CF177}"/>
                </a:ext>
              </a:extLst>
            </p:cNvPr>
            <p:cNvGrpSpPr/>
            <p:nvPr/>
          </p:nvGrpSpPr>
          <p:grpSpPr>
            <a:xfrm>
              <a:off x="639096" y="1013468"/>
              <a:ext cx="10913807" cy="4821275"/>
              <a:chOff x="639096" y="1013468"/>
              <a:chExt cx="10913807" cy="4821275"/>
            </a:xfrm>
          </p:grpSpPr>
          <p:sp>
            <p:nvSpPr>
              <p:cNvPr id="92" name="Rectangle 91">
                <a:extLst>
                  <a:ext uri="{FF2B5EF4-FFF2-40B4-BE49-F238E27FC236}">
                    <a16:creationId xmlns:a16="http://schemas.microsoft.com/office/drawing/2014/main" id="{74FB9D76-BB9A-44E7-A1ED-C01BDD30804D}"/>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3" name="Rectangle: Rounded Corners 92">
                <a:extLst>
                  <a:ext uri="{FF2B5EF4-FFF2-40B4-BE49-F238E27FC236}">
                    <a16:creationId xmlns:a16="http://schemas.microsoft.com/office/drawing/2014/main" id="{CDB5E1E5-22A4-430A-90CF-43F0FAB837D2}"/>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4" name="Freeform: Shape 93">
                <a:extLst>
                  <a:ext uri="{FF2B5EF4-FFF2-40B4-BE49-F238E27FC236}">
                    <a16:creationId xmlns:a16="http://schemas.microsoft.com/office/drawing/2014/main" id="{9485256F-295F-431F-B181-5ECED393806E}"/>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5" name="Freeform: Shape 94">
                <a:extLst>
                  <a:ext uri="{FF2B5EF4-FFF2-40B4-BE49-F238E27FC236}">
                    <a16:creationId xmlns:a16="http://schemas.microsoft.com/office/drawing/2014/main" id="{E06E87B1-0519-4F1E-9D2A-943AB6A5C9AF}"/>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6" name="Heart 95">
                <a:extLst>
                  <a:ext uri="{FF2B5EF4-FFF2-40B4-BE49-F238E27FC236}">
                    <a16:creationId xmlns:a16="http://schemas.microsoft.com/office/drawing/2014/main" id="{E36F51A9-EF81-4AF7-A126-B05A19F5FAE4}"/>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1" name="TextBox 90">
              <a:extLst>
                <a:ext uri="{FF2B5EF4-FFF2-40B4-BE49-F238E27FC236}">
                  <a16:creationId xmlns:a16="http://schemas.microsoft.com/office/drawing/2014/main" id="{2AA8CD3D-4E12-423D-8980-4B3659BB3292}"/>
                </a:ext>
              </a:extLst>
            </p:cNvPr>
            <p:cNvSpPr txBox="1"/>
            <p:nvPr/>
          </p:nvSpPr>
          <p:spPr>
            <a:xfrm>
              <a:off x="1427828" y="945439"/>
              <a:ext cx="277495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Cutewritten" panose="02000503000000000000" pitchFamily="2" charset="0"/>
                  <a:ea typeface="+mn-ea"/>
                  <a:cs typeface="+mn-cs"/>
                </a:rPr>
                <a:t>www.zanasyra.com</a:t>
              </a:r>
            </a:p>
          </p:txBody>
        </p:sp>
      </p:grpSp>
      <p:grpSp>
        <p:nvGrpSpPr>
          <p:cNvPr id="97" name="Group 96">
            <a:extLst>
              <a:ext uri="{FF2B5EF4-FFF2-40B4-BE49-F238E27FC236}">
                <a16:creationId xmlns:a16="http://schemas.microsoft.com/office/drawing/2014/main" id="{4FEFFBDE-AA9A-4A27-9DD2-75AC8678F978}"/>
              </a:ext>
            </a:extLst>
          </p:cNvPr>
          <p:cNvGrpSpPr/>
          <p:nvPr/>
        </p:nvGrpSpPr>
        <p:grpSpPr>
          <a:xfrm>
            <a:off x="5781340" y="295910"/>
            <a:ext cx="754214" cy="484189"/>
            <a:chOff x="3550860" y="468074"/>
            <a:chExt cx="695056" cy="442451"/>
          </a:xfrm>
        </p:grpSpPr>
        <p:sp>
          <p:nvSpPr>
            <p:cNvPr id="98" name="Parallelogram 97">
              <a:extLst>
                <a:ext uri="{FF2B5EF4-FFF2-40B4-BE49-F238E27FC236}">
                  <a16:creationId xmlns:a16="http://schemas.microsoft.com/office/drawing/2014/main" id="{6E28BBC0-A0D6-4176-A5A4-9FABDFEFE75D}"/>
                </a:ext>
              </a:extLst>
            </p:cNvPr>
            <p:cNvSpPr/>
            <p:nvPr/>
          </p:nvSpPr>
          <p:spPr>
            <a:xfrm flipH="1">
              <a:off x="3550860" y="468074"/>
              <a:ext cx="695056" cy="442451"/>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99" name="Graphic 98" descr="Add">
              <a:extLst>
                <a:ext uri="{FF2B5EF4-FFF2-40B4-BE49-F238E27FC236}">
                  <a16:creationId xmlns:a16="http://schemas.microsoft.com/office/drawing/2014/main" id="{72545980-1232-488B-963A-6F3DBDDDA7D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100" name="Freeform: Shape 99">
            <a:extLst>
              <a:ext uri="{FF2B5EF4-FFF2-40B4-BE49-F238E27FC236}">
                <a16:creationId xmlns:a16="http://schemas.microsoft.com/office/drawing/2014/main" id="{38B07616-D9C0-4BA4-AAE2-90DF6AF0AE93}"/>
              </a:ext>
            </a:extLst>
          </p:cNvPr>
          <p:cNvSpPr/>
          <p:nvPr/>
        </p:nvSpPr>
        <p:spPr>
          <a:xfrm>
            <a:off x="168245" y="278115"/>
            <a:ext cx="11842697" cy="6259738"/>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101" name="Group 100">
            <a:extLst>
              <a:ext uri="{FF2B5EF4-FFF2-40B4-BE49-F238E27FC236}">
                <a16:creationId xmlns:a16="http://schemas.microsoft.com/office/drawing/2014/main" id="{C172CEA1-E583-41C4-BBFD-4F0D6E51A9F6}"/>
              </a:ext>
            </a:extLst>
          </p:cNvPr>
          <p:cNvGrpSpPr/>
          <p:nvPr/>
        </p:nvGrpSpPr>
        <p:grpSpPr>
          <a:xfrm>
            <a:off x="168244" y="317397"/>
            <a:ext cx="11842697" cy="5862482"/>
            <a:chOff x="639096" y="477614"/>
            <a:chExt cx="10913807" cy="5357129"/>
          </a:xfrm>
        </p:grpSpPr>
        <p:grpSp>
          <p:nvGrpSpPr>
            <p:cNvPr id="102" name="Group 101">
              <a:extLst>
                <a:ext uri="{FF2B5EF4-FFF2-40B4-BE49-F238E27FC236}">
                  <a16:creationId xmlns:a16="http://schemas.microsoft.com/office/drawing/2014/main" id="{E8C0A96C-F9AB-4B64-B056-3BBF0D872ED6}"/>
                </a:ext>
              </a:extLst>
            </p:cNvPr>
            <p:cNvGrpSpPr/>
            <p:nvPr/>
          </p:nvGrpSpPr>
          <p:grpSpPr>
            <a:xfrm>
              <a:off x="639096" y="975390"/>
              <a:ext cx="10913807" cy="4859353"/>
              <a:chOff x="639096" y="975390"/>
              <a:chExt cx="10913807" cy="4859353"/>
            </a:xfrm>
          </p:grpSpPr>
          <p:sp>
            <p:nvSpPr>
              <p:cNvPr id="106" name="Rectangle 105">
                <a:extLst>
                  <a:ext uri="{FF2B5EF4-FFF2-40B4-BE49-F238E27FC236}">
                    <a16:creationId xmlns:a16="http://schemas.microsoft.com/office/drawing/2014/main" id="{19FF69DA-30AA-4874-A84E-E997B033EF4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07" name="Rectangle: Rounded Corners 106">
                <a:extLst>
                  <a:ext uri="{FF2B5EF4-FFF2-40B4-BE49-F238E27FC236}">
                    <a16:creationId xmlns:a16="http://schemas.microsoft.com/office/drawing/2014/main" id="{1E785784-B0BF-41AA-B28D-071ADCA781B8}"/>
                  </a:ext>
                </a:extLst>
              </p:cNvPr>
              <p:cNvSpPr/>
              <p:nvPr/>
            </p:nvSpPr>
            <p:spPr>
              <a:xfrm>
                <a:off x="1809750" y="975390"/>
                <a:ext cx="9067714" cy="378761"/>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08" name="Freeform: Shape 107">
                <a:extLst>
                  <a:ext uri="{FF2B5EF4-FFF2-40B4-BE49-F238E27FC236}">
                    <a16:creationId xmlns:a16="http://schemas.microsoft.com/office/drawing/2014/main" id="{34EB79CC-EB11-482C-B1B3-94F4B3104815}"/>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09" name="Freeform: Shape 108">
                <a:extLst>
                  <a:ext uri="{FF2B5EF4-FFF2-40B4-BE49-F238E27FC236}">
                    <a16:creationId xmlns:a16="http://schemas.microsoft.com/office/drawing/2014/main" id="{773306E8-F964-4352-B78F-9970BA9E875A}"/>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10" name="Heart 109">
                <a:extLst>
                  <a:ext uri="{FF2B5EF4-FFF2-40B4-BE49-F238E27FC236}">
                    <a16:creationId xmlns:a16="http://schemas.microsoft.com/office/drawing/2014/main" id="{0E6FD7FE-1629-41AC-B700-519E2CE90C52}"/>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103" name="TextBox 102">
              <a:extLst>
                <a:ext uri="{FF2B5EF4-FFF2-40B4-BE49-F238E27FC236}">
                  <a16:creationId xmlns:a16="http://schemas.microsoft.com/office/drawing/2014/main" id="{F9465A80-69B2-4C4A-BFB4-6027FD1F633F}"/>
                </a:ext>
              </a:extLst>
            </p:cNvPr>
            <p:cNvSpPr txBox="1"/>
            <p:nvPr/>
          </p:nvSpPr>
          <p:spPr>
            <a:xfrm>
              <a:off x="3345032" y="477614"/>
              <a:ext cx="2305050" cy="4781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id-ID"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4" name="TextBox 103">
              <a:extLst>
                <a:ext uri="{FF2B5EF4-FFF2-40B4-BE49-F238E27FC236}">
                  <a16:creationId xmlns:a16="http://schemas.microsoft.com/office/drawing/2014/main" id="{BD6A9433-A711-4232-9BE5-19FAB17785B1}"/>
                </a:ext>
              </a:extLst>
            </p:cNvPr>
            <p:cNvSpPr txBox="1"/>
            <p:nvPr/>
          </p:nvSpPr>
          <p:spPr>
            <a:xfrm>
              <a:off x="817649" y="945244"/>
              <a:ext cx="10445660" cy="44999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Trong những đoạn trích dưới đây, từ nào được dùng để hỏi?</a:t>
              </a:r>
              <a:endParaRPr kumimoji="0" lang="id-ID"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05" name="Graphic 104" descr="Close">
              <a:extLst>
                <a:ext uri="{FF2B5EF4-FFF2-40B4-BE49-F238E27FC236}">
                  <a16:creationId xmlns:a16="http://schemas.microsoft.com/office/drawing/2014/main" id="{00C0060A-8924-4F27-A045-2ED81A58CB9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5" y="603233"/>
              <a:ext cx="266374" cy="266374"/>
            </a:xfrm>
            <a:prstGeom prst="rect">
              <a:avLst/>
            </a:prstGeom>
          </p:spPr>
        </p:pic>
      </p:grpSp>
      <p:grpSp>
        <p:nvGrpSpPr>
          <p:cNvPr id="9" name="Group 8">
            <a:extLst>
              <a:ext uri="{FF2B5EF4-FFF2-40B4-BE49-F238E27FC236}">
                <a16:creationId xmlns:a16="http://schemas.microsoft.com/office/drawing/2014/main" id="{F5D84FDA-BDEB-AC4E-8F4A-E605778D917C}"/>
              </a:ext>
            </a:extLst>
          </p:cNvPr>
          <p:cNvGrpSpPr/>
          <p:nvPr/>
        </p:nvGrpSpPr>
        <p:grpSpPr>
          <a:xfrm>
            <a:off x="495300" y="1600200"/>
            <a:ext cx="2800350" cy="2305050"/>
            <a:chOff x="495300" y="1752600"/>
            <a:chExt cx="2800350" cy="2305050"/>
          </a:xfrm>
        </p:grpSpPr>
        <p:sp>
          <p:nvSpPr>
            <p:cNvPr id="7" name="Rectangle 6">
              <a:extLst>
                <a:ext uri="{FF2B5EF4-FFF2-40B4-BE49-F238E27FC236}">
                  <a16:creationId xmlns:a16="http://schemas.microsoft.com/office/drawing/2014/main" id="{42C1E594-4797-7A73-40F2-733B07B52E1E}"/>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FBEE3819-D1DC-7180-8CF3-423534260E0E}"/>
                </a:ext>
              </a:extLst>
            </p:cNvPr>
            <p:cNvSpPr txBox="1"/>
            <p:nvPr/>
          </p:nvSpPr>
          <p:spPr>
            <a:xfrm>
              <a:off x="600075" y="2047875"/>
              <a:ext cx="2695575" cy="156966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gọi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thỏ</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(Võ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grpSp>
        <p:nvGrpSpPr>
          <p:cNvPr id="10" name="Group 9">
            <a:extLst>
              <a:ext uri="{FF2B5EF4-FFF2-40B4-BE49-F238E27FC236}">
                <a16:creationId xmlns:a16="http://schemas.microsoft.com/office/drawing/2014/main" id="{8B7D2290-B3AC-A87C-E3CB-AC90338569A9}"/>
              </a:ext>
            </a:extLst>
          </p:cNvPr>
          <p:cNvGrpSpPr/>
          <p:nvPr/>
        </p:nvGrpSpPr>
        <p:grpSpPr>
          <a:xfrm>
            <a:off x="4057650" y="1609725"/>
            <a:ext cx="3390900" cy="2305050"/>
            <a:chOff x="495300" y="1752600"/>
            <a:chExt cx="2800350" cy="2305050"/>
          </a:xfrm>
        </p:grpSpPr>
        <p:sp>
          <p:nvSpPr>
            <p:cNvPr id="11" name="Rectangle 10">
              <a:extLst>
                <a:ext uri="{FF2B5EF4-FFF2-40B4-BE49-F238E27FC236}">
                  <a16:creationId xmlns:a16="http://schemas.microsoft.com/office/drawing/2014/main" id="{712A0219-DF14-8CE1-2BA6-C0E9C54DCE75}"/>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B621AC30-3B3B-D30E-DC79-392F4E069CCA}"/>
                </a:ext>
              </a:extLst>
            </p:cNvPr>
            <p:cNvSpPr txBox="1"/>
            <p:nvPr/>
          </p:nvSpPr>
          <p:spPr>
            <a:xfrm>
              <a:off x="600075" y="2047875"/>
              <a:ext cx="269557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nằm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ngẫm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Nắng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ngủ</a:t>
              </a:r>
              <a:r>
                <a:rPr lang="en-US" sz="2400" dirty="0">
                  <a:solidFill>
                    <a:prstClr val="black"/>
                  </a:solidFill>
                  <a:latin typeface="Cambria" panose="02040503050406030204" pitchFamily="18" charset="0"/>
                  <a:ea typeface="Cambria" panose="02040503050406030204" pitchFamily="18" charset="0"/>
                </a:rPr>
                <a:t> ở </a:t>
              </a:r>
              <a:r>
                <a:rPr lang="en-US" sz="2400" dirty="0" err="1">
                  <a:solidFill>
                    <a:prstClr val="black"/>
                  </a:solidFill>
                  <a:latin typeface="Cambria" panose="02040503050406030204" pitchFamily="18" charset="0"/>
                  <a:ea typeface="Cambria" panose="02040503050406030204" pitchFamily="18" charset="0"/>
                </a:rPr>
                <a:t>đâu</a:t>
              </a:r>
              <a:r>
                <a:rPr lang="en-US" sz="2400" dirty="0">
                  <a:solidFill>
                    <a:prstClr val="black"/>
                  </a:solidFill>
                  <a:latin typeface="Cambria" panose="02040503050406030204" pitchFamily="18" charset="0"/>
                  <a:ea typeface="Cambria" panose="02040503050406030204" pitchFamily="18" charset="0"/>
                </a:rPr>
                <a: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Nắng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ngủ</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nắng</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gặp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Thuỵ</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Anh)</a:t>
              </a:r>
            </a:p>
          </p:txBody>
        </p:sp>
      </p:grpSp>
      <p:grpSp>
        <p:nvGrpSpPr>
          <p:cNvPr id="13" name="Group 12">
            <a:extLst>
              <a:ext uri="{FF2B5EF4-FFF2-40B4-BE49-F238E27FC236}">
                <a16:creationId xmlns:a16="http://schemas.microsoft.com/office/drawing/2014/main" id="{2F611CE9-0B8C-4E15-233B-4B084EA17128}"/>
              </a:ext>
            </a:extLst>
          </p:cNvPr>
          <p:cNvGrpSpPr/>
          <p:nvPr/>
        </p:nvGrpSpPr>
        <p:grpSpPr>
          <a:xfrm>
            <a:off x="8315325" y="1581150"/>
            <a:ext cx="3390900" cy="2305050"/>
            <a:chOff x="495300" y="1752600"/>
            <a:chExt cx="2800350" cy="2305050"/>
          </a:xfrm>
        </p:grpSpPr>
        <p:sp>
          <p:nvSpPr>
            <p:cNvPr id="14" name="Rectangle 13">
              <a:extLst>
                <a:ext uri="{FF2B5EF4-FFF2-40B4-BE49-F238E27FC236}">
                  <a16:creationId xmlns:a16="http://schemas.microsoft.com/office/drawing/2014/main" id="{424701FB-7059-4FD6-E0C1-6176DF34026B}"/>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4C34C637-3C4A-84F6-306F-6FAC4D4ACBDE}"/>
                </a:ext>
              </a:extLst>
            </p:cNvPr>
            <p:cNvSpPr txBox="1"/>
            <p:nvPr/>
          </p:nvSpPr>
          <p:spPr>
            <a:xfrm>
              <a:off x="600075" y="2047875"/>
              <a:ext cx="269557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phượng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vĩ</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Nở</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đỏ</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Ở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khắp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nơi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Ve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kêu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đố</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cxnSp>
        <p:nvCxnSpPr>
          <p:cNvPr id="3" name="Straight Connector 2">
            <a:extLst>
              <a:ext uri="{FF2B5EF4-FFF2-40B4-BE49-F238E27FC236}">
                <a16:creationId xmlns:a16="http://schemas.microsoft.com/office/drawing/2014/main" id="{A0B70A23-F532-9D36-7F89-50B91B43C558}"/>
              </a:ext>
            </a:extLst>
          </p:cNvPr>
          <p:cNvCxnSpPr/>
          <p:nvPr/>
        </p:nvCxnSpPr>
        <p:spPr>
          <a:xfrm>
            <a:off x="838200" y="2667000"/>
            <a:ext cx="304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9C0974E0-27CC-371B-B55F-DC493D3897DC}"/>
              </a:ext>
            </a:extLst>
          </p:cNvPr>
          <p:cNvGrpSpPr/>
          <p:nvPr/>
        </p:nvGrpSpPr>
        <p:grpSpPr>
          <a:xfrm>
            <a:off x="402301" y="3282251"/>
            <a:ext cx="1986221" cy="2074075"/>
            <a:chOff x="402301" y="3282251"/>
            <a:chExt cx="1986221" cy="2074075"/>
          </a:xfrm>
        </p:grpSpPr>
        <p:sp>
          <p:nvSpPr>
            <p:cNvPr id="4" name="Speech Bubble: Oval 3">
              <a:extLst>
                <a:ext uri="{FF2B5EF4-FFF2-40B4-BE49-F238E27FC236}">
                  <a16:creationId xmlns:a16="http://schemas.microsoft.com/office/drawing/2014/main" id="{5E84AD79-5B41-3BF0-2BC1-7D289578FFAA}"/>
                </a:ext>
              </a:extLst>
            </p:cNvPr>
            <p:cNvSpPr/>
            <p:nvPr/>
          </p:nvSpPr>
          <p:spPr>
            <a:xfrm rot="8843606">
              <a:off x="402301" y="3282251"/>
              <a:ext cx="1986221" cy="2074075"/>
            </a:xfrm>
            <a:prstGeom prst="wedgeEllipse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TextBox 4">
              <a:extLst>
                <a:ext uri="{FF2B5EF4-FFF2-40B4-BE49-F238E27FC236}">
                  <a16:creationId xmlns:a16="http://schemas.microsoft.com/office/drawing/2014/main" id="{4371C677-AE0E-EB08-A91F-3F77EADBE44F}"/>
                </a:ext>
              </a:extLst>
            </p:cNvPr>
            <p:cNvSpPr txBox="1"/>
            <p:nvPr/>
          </p:nvSpPr>
          <p:spPr>
            <a:xfrm>
              <a:off x="561975" y="3724275"/>
              <a:ext cx="1752600" cy="1384995"/>
            </a:xfrm>
            <a:prstGeom prst="rect">
              <a:avLst/>
            </a:prstGeom>
            <a:noFill/>
          </p:spPr>
          <p:txBody>
            <a:bodyPr wrap="square" rtlCol="0">
              <a:spAutoFit/>
            </a:bodyPr>
            <a:lstStyle/>
            <a:p>
              <a:pPr algn="ctr"/>
              <a:r>
                <a:rPr lang="en-US" sz="2800" b="1" dirty="0" err="1">
                  <a:solidFill>
                    <a:srgbClr val="002060"/>
                  </a:solidFill>
                </a:rPr>
                <a:t>Hỏi</a:t>
              </a:r>
              <a:r>
                <a:rPr lang="en-US" sz="2800" b="1" dirty="0">
                  <a:solidFill>
                    <a:srgbClr val="002060"/>
                  </a:solidFill>
                </a:rPr>
                <a:t> </a:t>
              </a:r>
              <a:r>
                <a:rPr lang="en-US" sz="2800" b="1" dirty="0" err="1">
                  <a:solidFill>
                    <a:srgbClr val="002060"/>
                  </a:solidFill>
                </a:rPr>
                <a:t>về</a:t>
              </a:r>
              <a:r>
                <a:rPr lang="en-US" sz="2800" b="1" dirty="0">
                  <a:solidFill>
                    <a:srgbClr val="002060"/>
                  </a:solidFill>
                </a:rPr>
                <a:t> </a:t>
              </a:r>
              <a:r>
                <a:rPr lang="en-US" sz="2800" b="1" dirty="0" err="1">
                  <a:solidFill>
                    <a:srgbClr val="002060"/>
                  </a:solidFill>
                </a:rPr>
                <a:t>người</a:t>
              </a:r>
              <a:r>
                <a:rPr lang="en-US" sz="2800" b="1" dirty="0">
                  <a:solidFill>
                    <a:srgbClr val="002060"/>
                  </a:solidFill>
                </a:rPr>
                <a:t> </a:t>
              </a:r>
              <a:r>
                <a:rPr lang="en-US" sz="2800" b="1" dirty="0" err="1">
                  <a:solidFill>
                    <a:srgbClr val="002060"/>
                  </a:solidFill>
                </a:rPr>
                <a:t>gõ</a:t>
              </a:r>
              <a:r>
                <a:rPr lang="en-US" sz="2800" b="1" dirty="0">
                  <a:solidFill>
                    <a:srgbClr val="002060"/>
                  </a:solidFill>
                </a:rPr>
                <a:t> </a:t>
              </a:r>
              <a:r>
                <a:rPr lang="en-US" sz="2800" b="1" dirty="0" err="1">
                  <a:solidFill>
                    <a:srgbClr val="002060"/>
                  </a:solidFill>
                </a:rPr>
                <a:t>cửa</a:t>
              </a:r>
              <a:endParaRPr lang="en-US" sz="2800" b="1" dirty="0">
                <a:solidFill>
                  <a:srgbClr val="002060"/>
                </a:solidFill>
              </a:endParaRPr>
            </a:p>
          </p:txBody>
        </p:sp>
      </p:grpSp>
      <p:cxnSp>
        <p:nvCxnSpPr>
          <p:cNvPr id="16" name="Straight Connector 15">
            <a:extLst>
              <a:ext uri="{FF2B5EF4-FFF2-40B4-BE49-F238E27FC236}">
                <a16:creationId xmlns:a16="http://schemas.microsoft.com/office/drawing/2014/main" id="{C34A1AA0-22E3-DC30-EAEF-B7BE7DFB73CA}"/>
              </a:ext>
            </a:extLst>
          </p:cNvPr>
          <p:cNvCxnSpPr>
            <a:cxnSpLocks/>
          </p:cNvCxnSpPr>
          <p:nvPr/>
        </p:nvCxnSpPr>
        <p:spPr>
          <a:xfrm>
            <a:off x="6010275" y="2695575"/>
            <a:ext cx="495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23ACBD61-4A40-BF57-3715-CE48146CB789}"/>
              </a:ext>
            </a:extLst>
          </p:cNvPr>
          <p:cNvGrpSpPr/>
          <p:nvPr/>
        </p:nvGrpSpPr>
        <p:grpSpPr>
          <a:xfrm>
            <a:off x="5564851" y="3082226"/>
            <a:ext cx="1986221" cy="2074075"/>
            <a:chOff x="402301" y="3282251"/>
            <a:chExt cx="1986221" cy="2074075"/>
          </a:xfrm>
        </p:grpSpPr>
        <p:sp>
          <p:nvSpPr>
            <p:cNvPr id="23" name="Speech Bubble: Oval 22">
              <a:extLst>
                <a:ext uri="{FF2B5EF4-FFF2-40B4-BE49-F238E27FC236}">
                  <a16:creationId xmlns:a16="http://schemas.microsoft.com/office/drawing/2014/main" id="{737D733C-0E69-6FED-E1E3-0CD134F746B7}"/>
                </a:ext>
              </a:extLst>
            </p:cNvPr>
            <p:cNvSpPr/>
            <p:nvPr/>
          </p:nvSpPr>
          <p:spPr>
            <a:xfrm rot="8843606">
              <a:off x="402301" y="3282251"/>
              <a:ext cx="1986221" cy="2074075"/>
            </a:xfrm>
            <a:prstGeom prst="wedgeEllipse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TextBox 23">
              <a:extLst>
                <a:ext uri="{FF2B5EF4-FFF2-40B4-BE49-F238E27FC236}">
                  <a16:creationId xmlns:a16="http://schemas.microsoft.com/office/drawing/2014/main" id="{AC351D36-7A17-8024-2E25-77AEE3BB191C}"/>
                </a:ext>
              </a:extLst>
            </p:cNvPr>
            <p:cNvSpPr txBox="1"/>
            <p:nvPr/>
          </p:nvSpPr>
          <p:spPr>
            <a:xfrm>
              <a:off x="561975" y="3724275"/>
              <a:ext cx="1752600" cy="1384995"/>
            </a:xfrm>
            <a:prstGeom prst="rect">
              <a:avLst/>
            </a:prstGeom>
            <a:noFill/>
          </p:spPr>
          <p:txBody>
            <a:bodyPr wrap="square" rtlCol="0">
              <a:spAutoFit/>
            </a:bodyPr>
            <a:lstStyle/>
            <a:p>
              <a:pPr algn="ctr"/>
              <a:r>
                <a:rPr lang="en-US" sz="2800" b="1" dirty="0" err="1">
                  <a:solidFill>
                    <a:srgbClr val="002060"/>
                  </a:solidFill>
                </a:rPr>
                <a:t>Hỏi</a:t>
              </a:r>
              <a:r>
                <a:rPr lang="en-US" sz="2800" b="1" dirty="0">
                  <a:solidFill>
                    <a:srgbClr val="002060"/>
                  </a:solidFill>
                </a:rPr>
                <a:t> </a:t>
              </a:r>
              <a:r>
                <a:rPr lang="en-US" sz="2800" b="1" dirty="0" err="1">
                  <a:solidFill>
                    <a:srgbClr val="002060"/>
                  </a:solidFill>
                </a:rPr>
                <a:t>về</a:t>
              </a:r>
              <a:r>
                <a:rPr lang="en-US" sz="2800" b="1" dirty="0">
                  <a:solidFill>
                    <a:srgbClr val="002060"/>
                  </a:solidFill>
                </a:rPr>
                <a:t> </a:t>
              </a:r>
              <a:r>
                <a:rPr lang="en-US" sz="2800" b="1" dirty="0" err="1">
                  <a:solidFill>
                    <a:srgbClr val="002060"/>
                  </a:solidFill>
                </a:rPr>
                <a:t>nơi</a:t>
              </a:r>
              <a:r>
                <a:rPr lang="en-US" sz="2800" b="1" dirty="0">
                  <a:solidFill>
                    <a:srgbClr val="002060"/>
                  </a:solidFill>
                </a:rPr>
                <a:t> </a:t>
              </a:r>
              <a:r>
                <a:rPr lang="en-US" sz="2800" b="1" dirty="0" err="1">
                  <a:solidFill>
                    <a:srgbClr val="002060"/>
                  </a:solidFill>
                </a:rPr>
                <a:t>ngủ</a:t>
              </a:r>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nắng</a:t>
              </a:r>
              <a:endParaRPr lang="en-US" sz="2800" b="1" dirty="0">
                <a:solidFill>
                  <a:srgbClr val="002060"/>
                </a:solidFill>
              </a:endParaRPr>
            </a:p>
          </p:txBody>
        </p:sp>
      </p:grpSp>
      <p:cxnSp>
        <p:nvCxnSpPr>
          <p:cNvPr id="28" name="Straight Connector 27">
            <a:extLst>
              <a:ext uri="{FF2B5EF4-FFF2-40B4-BE49-F238E27FC236}">
                <a16:creationId xmlns:a16="http://schemas.microsoft.com/office/drawing/2014/main" id="{F7D63D19-07BE-3538-22E6-1FDCF0DEBDEB}"/>
              </a:ext>
            </a:extLst>
          </p:cNvPr>
          <p:cNvCxnSpPr>
            <a:cxnSpLocks/>
          </p:cNvCxnSpPr>
          <p:nvPr/>
        </p:nvCxnSpPr>
        <p:spPr>
          <a:xfrm>
            <a:off x="9544050" y="2266950"/>
            <a:ext cx="495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5FBA1869-A309-365B-4DC4-552731CC560A}"/>
              </a:ext>
            </a:extLst>
          </p:cNvPr>
          <p:cNvGrpSpPr/>
          <p:nvPr/>
        </p:nvGrpSpPr>
        <p:grpSpPr>
          <a:xfrm>
            <a:off x="8915400" y="2710751"/>
            <a:ext cx="2676525" cy="2074075"/>
            <a:chOff x="402301" y="3282251"/>
            <a:chExt cx="1986221" cy="2074075"/>
          </a:xfrm>
        </p:grpSpPr>
        <p:sp>
          <p:nvSpPr>
            <p:cNvPr id="30" name="Speech Bubble: Oval 29">
              <a:extLst>
                <a:ext uri="{FF2B5EF4-FFF2-40B4-BE49-F238E27FC236}">
                  <a16:creationId xmlns:a16="http://schemas.microsoft.com/office/drawing/2014/main" id="{121BFF0B-B9ED-2AAC-7225-00B40DAF8F74}"/>
                </a:ext>
              </a:extLst>
            </p:cNvPr>
            <p:cNvSpPr/>
            <p:nvPr/>
          </p:nvSpPr>
          <p:spPr>
            <a:xfrm rot="8843606">
              <a:off x="402301" y="3282251"/>
              <a:ext cx="1986221" cy="2074075"/>
            </a:xfrm>
            <a:prstGeom prst="wedgeEllipse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1" name="TextBox 30">
              <a:extLst>
                <a:ext uri="{FF2B5EF4-FFF2-40B4-BE49-F238E27FC236}">
                  <a16:creationId xmlns:a16="http://schemas.microsoft.com/office/drawing/2014/main" id="{7EB57AB8-B588-FB67-00B3-AAB3C14BBC2F}"/>
                </a:ext>
              </a:extLst>
            </p:cNvPr>
            <p:cNvSpPr txBox="1"/>
            <p:nvPr/>
          </p:nvSpPr>
          <p:spPr>
            <a:xfrm>
              <a:off x="713311" y="3476625"/>
              <a:ext cx="1558854" cy="1569660"/>
            </a:xfrm>
            <a:prstGeom prst="rect">
              <a:avLst/>
            </a:prstGeom>
            <a:noFill/>
          </p:spPr>
          <p:txBody>
            <a:bodyPr wrap="square" rtlCol="0">
              <a:spAutoFit/>
            </a:bodyPr>
            <a:lstStyle/>
            <a:p>
              <a:pPr algn="ctr"/>
              <a:r>
                <a:rPr lang="en-US" sz="2400" b="1" dirty="0" err="1">
                  <a:solidFill>
                    <a:srgbClr val="002060"/>
                  </a:solidFill>
                </a:rPr>
                <a:t>Hỏi</a:t>
              </a:r>
              <a:r>
                <a:rPr lang="en-US" sz="2400" b="1" dirty="0">
                  <a:solidFill>
                    <a:srgbClr val="002060"/>
                  </a:solidFill>
                </a:rPr>
                <a:t> </a:t>
              </a:r>
              <a:r>
                <a:rPr lang="en-US" sz="2400" b="1" dirty="0" err="1">
                  <a:solidFill>
                    <a:srgbClr val="002060"/>
                  </a:solidFill>
                </a:rPr>
                <a:t>về</a:t>
              </a:r>
              <a:r>
                <a:rPr lang="en-US" sz="2400" b="1" dirty="0">
                  <a:solidFill>
                    <a:srgbClr val="002060"/>
                  </a:solidFill>
                </a:rPr>
                <a:t> </a:t>
              </a:r>
              <a:r>
                <a:rPr lang="en-US" sz="2400" b="1" dirty="0" err="1">
                  <a:solidFill>
                    <a:srgbClr val="002060"/>
                  </a:solidFill>
                </a:rPr>
                <a:t>mùa</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hoa</a:t>
              </a:r>
              <a:r>
                <a:rPr lang="en-US" sz="2400" b="1" dirty="0">
                  <a:solidFill>
                    <a:srgbClr val="002060"/>
                  </a:solidFill>
                </a:rPr>
                <a:t> </a:t>
              </a:r>
              <a:r>
                <a:rPr lang="en-US" sz="2400" b="1" dirty="0" err="1">
                  <a:solidFill>
                    <a:srgbClr val="002060"/>
                  </a:solidFill>
                </a:rPr>
                <a:t>phượng</a:t>
              </a:r>
              <a:r>
                <a:rPr lang="en-US" sz="2400" b="1" dirty="0">
                  <a:solidFill>
                    <a:srgbClr val="002060"/>
                  </a:solidFill>
                </a:rPr>
                <a:t> </a:t>
              </a:r>
              <a:r>
                <a:rPr lang="en-US" sz="2400" b="1" dirty="0" err="1">
                  <a:solidFill>
                    <a:srgbClr val="002060"/>
                  </a:solidFill>
                </a:rPr>
                <a:t>nở</a:t>
              </a:r>
              <a:r>
                <a:rPr lang="en-US" sz="2400" b="1" dirty="0">
                  <a:solidFill>
                    <a:srgbClr val="002060"/>
                  </a:solidFill>
                </a:rPr>
                <a:t> </a:t>
              </a:r>
              <a:r>
                <a:rPr lang="en-US" sz="2400" b="1" dirty="0" err="1">
                  <a:solidFill>
                    <a:srgbClr val="002060"/>
                  </a:solidFill>
                </a:rPr>
                <a:t>và</a:t>
              </a:r>
              <a:r>
                <a:rPr lang="en-US" sz="2400" b="1" dirty="0">
                  <a:solidFill>
                    <a:srgbClr val="002060"/>
                  </a:solidFill>
                </a:rPr>
                <a:t> </a:t>
              </a:r>
              <a:r>
                <a:rPr lang="en-US" sz="2400" b="1" dirty="0" err="1">
                  <a:solidFill>
                    <a:srgbClr val="002060"/>
                  </a:solidFill>
                </a:rPr>
                <a:t>ve</a:t>
              </a:r>
              <a:r>
                <a:rPr lang="en-US" sz="2400" b="1" dirty="0">
                  <a:solidFill>
                    <a:srgbClr val="002060"/>
                  </a:solidFill>
                </a:rPr>
                <a:t> </a:t>
              </a:r>
              <a:r>
                <a:rPr lang="en-US" sz="2400" b="1" dirty="0" err="1">
                  <a:solidFill>
                    <a:srgbClr val="002060"/>
                  </a:solidFill>
                </a:rPr>
                <a:t>sầu</a:t>
              </a:r>
              <a:r>
                <a:rPr lang="en-US" sz="2400" b="1" dirty="0">
                  <a:solidFill>
                    <a:srgbClr val="002060"/>
                  </a:solidFill>
                </a:rPr>
                <a:t> </a:t>
              </a:r>
              <a:r>
                <a:rPr lang="en-US" sz="2400" b="1" dirty="0" err="1">
                  <a:solidFill>
                    <a:srgbClr val="002060"/>
                  </a:solidFill>
                </a:rPr>
                <a:t>kêu</a:t>
              </a:r>
              <a:endParaRPr lang="en-US" sz="2400" b="1" dirty="0">
                <a:solidFill>
                  <a:srgbClr val="002060"/>
                </a:solidFill>
              </a:endParaRPr>
            </a:p>
          </p:txBody>
        </p:sp>
      </p:grpSp>
    </p:spTree>
    <p:extLst>
      <p:ext uri="{BB962C8B-B14F-4D97-AF65-F5344CB8AC3E}">
        <p14:creationId xmlns:p14="http://schemas.microsoft.com/office/powerpoint/2010/main" val="568419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00050"/>
            <a:ext cx="12013580" cy="6204193"/>
            <a:chOff x="639096" y="849782"/>
            <a:chExt cx="10913807" cy="4984961"/>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9782"/>
              <a:ext cx="9147742" cy="473484"/>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grpSp>
        <p:nvGrpSpPr>
          <p:cNvPr id="2" name="Group 1">
            <a:extLst>
              <a:ext uri="{FF2B5EF4-FFF2-40B4-BE49-F238E27FC236}">
                <a16:creationId xmlns:a16="http://schemas.microsoft.com/office/drawing/2014/main" id="{A53656CD-0FFC-BE33-C3F0-EABE249E58DD}"/>
              </a:ext>
            </a:extLst>
          </p:cNvPr>
          <p:cNvGrpSpPr/>
          <p:nvPr/>
        </p:nvGrpSpPr>
        <p:grpSpPr>
          <a:xfrm>
            <a:off x="495299" y="2656885"/>
            <a:ext cx="3971925" cy="1665108"/>
            <a:chOff x="6448424" y="4218985"/>
            <a:chExt cx="3971925" cy="1665108"/>
          </a:xfrm>
        </p:grpSpPr>
        <p:grpSp>
          <p:nvGrpSpPr>
            <p:cNvPr id="5" name="Group 4">
              <a:extLst>
                <a:ext uri="{FF2B5EF4-FFF2-40B4-BE49-F238E27FC236}">
                  <a16:creationId xmlns:a16="http://schemas.microsoft.com/office/drawing/2014/main" id="{025AAE76-21C4-D60C-5975-EDE42DD53E1A}"/>
                </a:ext>
              </a:extLst>
            </p:cNvPr>
            <p:cNvGrpSpPr/>
            <p:nvPr/>
          </p:nvGrpSpPr>
          <p:grpSpPr>
            <a:xfrm>
              <a:off x="6448424" y="4218985"/>
              <a:ext cx="3971925" cy="1665108"/>
              <a:chOff x="4142372" y="766762"/>
              <a:chExt cx="4710364" cy="2775224"/>
            </a:xfrm>
          </p:grpSpPr>
          <p:sp>
            <p:nvSpPr>
              <p:cNvPr id="9" name="Freeform 1286">
                <a:extLst>
                  <a:ext uri="{FF2B5EF4-FFF2-40B4-BE49-F238E27FC236}">
                    <a16:creationId xmlns:a16="http://schemas.microsoft.com/office/drawing/2014/main" id="{640FC5E0-3215-2458-8235-FE25FD76DE88}"/>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0" name="Freeform 1287">
                <a:extLst>
                  <a:ext uri="{FF2B5EF4-FFF2-40B4-BE49-F238E27FC236}">
                    <a16:creationId xmlns:a16="http://schemas.microsoft.com/office/drawing/2014/main" id="{BFF68591-48AC-BE4B-48BF-C59E2F1C1C00}"/>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1" name="Freeform 1288">
                <a:extLst>
                  <a:ext uri="{FF2B5EF4-FFF2-40B4-BE49-F238E27FC236}">
                    <a16:creationId xmlns:a16="http://schemas.microsoft.com/office/drawing/2014/main" id="{574264F6-C737-1362-788A-2606142AA095}"/>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2" name="Freeform 1289">
                <a:extLst>
                  <a:ext uri="{FF2B5EF4-FFF2-40B4-BE49-F238E27FC236}">
                    <a16:creationId xmlns:a16="http://schemas.microsoft.com/office/drawing/2014/main" id="{DECBDC73-E7EC-299A-6476-EE0EE8280EBD}"/>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4" name="Freeform 1290">
                <a:extLst>
                  <a:ext uri="{FF2B5EF4-FFF2-40B4-BE49-F238E27FC236}">
                    <a16:creationId xmlns:a16="http://schemas.microsoft.com/office/drawing/2014/main" id="{D8500B28-F936-72E7-DD84-6D2AF59EBB7C}"/>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5" name="Freeform 1291">
                <a:extLst>
                  <a:ext uri="{FF2B5EF4-FFF2-40B4-BE49-F238E27FC236}">
                    <a16:creationId xmlns:a16="http://schemas.microsoft.com/office/drawing/2014/main" id="{BD5457F2-F38B-F9E0-8E4A-148F645FE8C8}"/>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8" name="Freeform 1292">
                <a:extLst>
                  <a:ext uri="{FF2B5EF4-FFF2-40B4-BE49-F238E27FC236}">
                    <a16:creationId xmlns:a16="http://schemas.microsoft.com/office/drawing/2014/main" id="{A475C219-7A63-6077-735C-58C715AA016A}"/>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6" name="TextBox 5">
              <a:extLst>
                <a:ext uri="{FF2B5EF4-FFF2-40B4-BE49-F238E27FC236}">
                  <a16:creationId xmlns:a16="http://schemas.microsoft.com/office/drawing/2014/main" id="{4BF47C00-3AB0-F55F-DDEF-B3F298973334}"/>
                </a:ext>
              </a:extLst>
            </p:cNvPr>
            <p:cNvSpPr txBox="1"/>
            <p:nvPr/>
          </p:nvSpPr>
          <p:spPr>
            <a:xfrm>
              <a:off x="6877049" y="4629150"/>
              <a:ext cx="3343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Ai,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đâu</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nào</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0" name="Arrow: Right 19">
            <a:extLst>
              <a:ext uri="{FF2B5EF4-FFF2-40B4-BE49-F238E27FC236}">
                <a16:creationId xmlns:a16="http://schemas.microsoft.com/office/drawing/2014/main" id="{4F0D6E2E-113C-5D61-632E-4122259255ED}"/>
              </a:ext>
            </a:extLst>
          </p:cNvPr>
          <p:cNvSpPr/>
          <p:nvPr/>
        </p:nvSpPr>
        <p:spPr>
          <a:xfrm>
            <a:off x="4810125" y="3009900"/>
            <a:ext cx="1590675" cy="904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5" name="Group 24">
            <a:extLst>
              <a:ext uri="{FF2B5EF4-FFF2-40B4-BE49-F238E27FC236}">
                <a16:creationId xmlns:a16="http://schemas.microsoft.com/office/drawing/2014/main" id="{E46F2F50-E8D3-7376-2B5E-B1B91E349848}"/>
              </a:ext>
            </a:extLst>
          </p:cNvPr>
          <p:cNvGrpSpPr/>
          <p:nvPr/>
        </p:nvGrpSpPr>
        <p:grpSpPr>
          <a:xfrm>
            <a:off x="6486525" y="2594536"/>
            <a:ext cx="5138749" cy="1707028"/>
            <a:chOff x="6486525" y="2594536"/>
            <a:chExt cx="5138749" cy="1707028"/>
          </a:xfrm>
        </p:grpSpPr>
        <p:pic>
          <p:nvPicPr>
            <p:cNvPr id="23" name="Picture 22">
              <a:extLst>
                <a:ext uri="{FF2B5EF4-FFF2-40B4-BE49-F238E27FC236}">
                  <a16:creationId xmlns:a16="http://schemas.microsoft.com/office/drawing/2014/main" id="{3807AB9F-ECB5-0CD4-C2E4-51727674CB23}"/>
                </a:ext>
              </a:extLst>
            </p:cNvPr>
            <p:cNvPicPr>
              <a:picLocks noChangeAspect="1"/>
            </p:cNvPicPr>
            <p:nvPr/>
          </p:nvPicPr>
          <p:blipFill>
            <a:blip r:embed="rId2"/>
            <a:stretch>
              <a:fillRect/>
            </a:stretch>
          </p:blipFill>
          <p:spPr>
            <a:xfrm>
              <a:off x="6486525" y="2594536"/>
              <a:ext cx="5138749" cy="1707028"/>
            </a:xfrm>
            <a:prstGeom prst="rect">
              <a:avLst/>
            </a:prstGeom>
          </p:spPr>
        </p:pic>
        <p:sp>
          <p:nvSpPr>
            <p:cNvPr id="24" name="TextBox 23">
              <a:extLst>
                <a:ext uri="{FF2B5EF4-FFF2-40B4-BE49-F238E27FC236}">
                  <a16:creationId xmlns:a16="http://schemas.microsoft.com/office/drawing/2014/main" id="{61FDAD58-7D34-E450-A68F-A54D6DB1CA9B}"/>
                </a:ext>
              </a:extLst>
            </p:cNvPr>
            <p:cNvSpPr txBox="1"/>
            <p:nvPr/>
          </p:nvSpPr>
          <p:spPr>
            <a:xfrm>
              <a:off x="7467600" y="3048000"/>
              <a:ext cx="36671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ĐẠI TỪ NGHI VẤN</a:t>
              </a:r>
            </a:p>
          </p:txBody>
        </p:sp>
      </p:grpSp>
    </p:spTree>
    <p:extLst>
      <p:ext uri="{BB962C8B-B14F-4D97-AF65-F5344CB8AC3E}">
        <p14:creationId xmlns:p14="http://schemas.microsoft.com/office/powerpoint/2010/main" val="1271840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8" name="Picture 7" descr="A cartoon of a person holding a sword&#10;&#10;Description automatically generated with low confidence">
            <a:extLst>
              <a:ext uri="{FF2B5EF4-FFF2-40B4-BE49-F238E27FC236}">
                <a16:creationId xmlns:a16="http://schemas.microsoft.com/office/drawing/2014/main" id="{94F306E9-94D1-8127-B5E9-78B663237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pic>
        <p:nvPicPr>
          <p:cNvPr id="10" name="Picture 9">
            <a:extLst>
              <a:ext uri="{FF2B5EF4-FFF2-40B4-BE49-F238E27FC236}">
                <a16:creationId xmlns:a16="http://schemas.microsoft.com/office/drawing/2014/main" id="{B54B44A3-8753-B805-36DB-BE26E26E612E}"/>
              </a:ext>
            </a:extLst>
          </p:cNvPr>
          <p:cNvPicPr>
            <a:picLocks noChangeAspect="1"/>
          </p:cNvPicPr>
          <p:nvPr/>
        </p:nvPicPr>
        <p:blipFill>
          <a:blip r:embed="rId4"/>
          <a:stretch>
            <a:fillRect/>
          </a:stretch>
        </p:blipFill>
        <p:spPr>
          <a:xfrm rot="213147">
            <a:off x="1730639" y="-1022139"/>
            <a:ext cx="9877730" cy="8102255"/>
          </a:xfrm>
          <a:prstGeom prst="rect">
            <a:avLst/>
          </a:prstGeom>
        </p:spPr>
      </p:pic>
      <p:sp>
        <p:nvSpPr>
          <p:cNvPr id="11" name="TextBox 10">
            <a:extLst>
              <a:ext uri="{FF2B5EF4-FFF2-40B4-BE49-F238E27FC236}">
                <a16:creationId xmlns:a16="http://schemas.microsoft.com/office/drawing/2014/main" id="{ABCEAFD2-6C20-E9E0-8B14-3571B7823C38}"/>
              </a:ext>
            </a:extLst>
          </p:cNvPr>
          <p:cNvSpPr txBox="1"/>
          <p:nvPr/>
        </p:nvSpPr>
        <p:spPr>
          <a:xfrm>
            <a:off x="3457574" y="1990725"/>
            <a:ext cx="6315075" cy="2862322"/>
          </a:xfrm>
          <a:prstGeom prst="rect">
            <a:avLst/>
          </a:prstGeom>
          <a:noFill/>
        </p:spPr>
        <p:txBody>
          <a:bodyPr wrap="square" rtlCol="0">
            <a:spAutoFit/>
          </a:bodyPr>
          <a:lstStyle/>
          <a:p>
            <a:pPr lvl="0" algn="ctr"/>
            <a:r>
              <a:rPr lang="vi-VN" sz="3600" b="1" dirty="0">
                <a:solidFill>
                  <a:prstClr val="white"/>
                </a:solidFill>
                <a:latin typeface="Calibri"/>
              </a:rPr>
              <a:t>Các từ dùng để hỏi sẽ được gọi là đại từ nghi vấn. Những từ này đi cùng với dấu hỏi chấm, giúp ta nhận diện rõ câu hỏi và mục đích hỏi. </a:t>
            </a:r>
            <a:endParaRPr kumimoji="0" lang="en-US" sz="36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56196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807</Words>
  <Application>Microsoft Office PowerPoint</Application>
  <PresentationFormat>Widescreen</PresentationFormat>
  <Paragraphs>87</Paragraphs>
  <Slides>15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微软雅黑</vt:lpstr>
      <vt:lpstr>Arial</vt:lpstr>
      <vt:lpstr>Calibri</vt:lpstr>
      <vt:lpstr>Cambria</vt:lpstr>
      <vt:lpstr>Cutewritten</vt:lpstr>
      <vt:lpstr>SVN-Gretoon</vt:lpstr>
      <vt:lpstr>Times New Roman</vt:lpstr>
      <vt:lpstr>自定义设计方案</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Bfbfb Hfnfn</cp:lastModifiedBy>
  <cp:revision>51</cp:revision>
  <dcterms:created xsi:type="dcterms:W3CDTF">2024-06-12T09:55:41Z</dcterms:created>
  <dcterms:modified xsi:type="dcterms:W3CDTF">2025-09-17T13:57:41Z</dcterms:modified>
</cp:coreProperties>
</file>