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  <p:sldMasterId id="2147483685" r:id="rId4"/>
    <p:sldMasterId id="2147483699" r:id="rId5"/>
    <p:sldMasterId id="2147483701" r:id="rId6"/>
    <p:sldMasterId id="2147483725" r:id="rId7"/>
    <p:sldMasterId id="2147483737" r:id="rId8"/>
  </p:sldMasterIdLst>
  <p:notesMasterIdLst>
    <p:notesMasterId r:id="rId28"/>
  </p:notesMasterIdLst>
  <p:sldIdLst>
    <p:sldId id="257" r:id="rId9"/>
    <p:sldId id="258" r:id="rId10"/>
    <p:sldId id="264" r:id="rId11"/>
    <p:sldId id="265" r:id="rId12"/>
    <p:sldId id="267" r:id="rId13"/>
    <p:sldId id="288" r:id="rId14"/>
    <p:sldId id="268" r:id="rId15"/>
    <p:sldId id="300" r:id="rId16"/>
    <p:sldId id="301" r:id="rId17"/>
    <p:sldId id="302" r:id="rId18"/>
    <p:sldId id="289" r:id="rId19"/>
    <p:sldId id="290" r:id="rId20"/>
    <p:sldId id="291" r:id="rId21"/>
    <p:sldId id="303" r:id="rId22"/>
    <p:sldId id="312" r:id="rId23"/>
    <p:sldId id="304" r:id="rId24"/>
    <p:sldId id="271" r:id="rId25"/>
    <p:sldId id="292" r:id="rId26"/>
    <p:sldId id="285" r:id="rId27"/>
  </p:sldIdLst>
  <p:sldSz cx="12192000" cy="6858000"/>
  <p:notesSz cx="6858000" cy="9144000"/>
  <p:embeddedFontLst>
    <p:embeddedFont>
      <p:font typeface="SimSun" panose="02010600030101010101" pitchFamily="2" charset="-122"/>
      <p:regular r:id="rId29"/>
    </p:embeddedFont>
    <p:embeddedFont>
      <p:font typeface="SimSun" panose="02010600030101010101" pitchFamily="2" charset="-122"/>
      <p:regular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Microsoft YaHei" panose="020B0503020204020204" pitchFamily="34" charset="-122"/>
      <p:regular r:id="rId32"/>
      <p:bold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icrosoft YaHei" panose="020B0503020204020204" pitchFamily="34" charset="-122"/>
      <p:regular r:id="rId32"/>
      <p:bold r:id="rId33"/>
    </p:embeddedFont>
    <p:embeddedFont>
      <p:font typeface="等线" panose="020B0604020202020204" charset="-122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11.fntdata"/><Relationship Id="rId21" Type="http://schemas.openxmlformats.org/officeDocument/2006/relationships/slide" Target="slides/slide13.xml"/><Relationship Id="rId34" Type="http://schemas.openxmlformats.org/officeDocument/2006/relationships/font" Target="fonts/font6.fntdata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8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3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871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82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8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40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1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5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089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025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9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39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990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7B15D63-A407-46BF-90A4-6E625821C9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6FD379B-261A-459A-83F2-C802935B63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322" y="2756591"/>
            <a:ext cx="10441625" cy="1010194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sym typeface="+mn-ea"/>
              </a:rPr>
              <a:t>BÀI 11: CÁI TRỐNG TRƯỜNG EM</a:t>
            </a:r>
            <a:endParaRPr lang="en-US" altLang="vi-VN" sz="4400" b="1" dirty="0">
              <a:solidFill>
                <a:srgbClr val="0070C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0464"/>
            <a:ext cx="10515600" cy="849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152420" y="223032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533118" y="22462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886522" y="223486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431004" y="222349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2825087" y="3289109"/>
            <a:ext cx="8338781" cy="274565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2/2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1/3.</a:t>
            </a: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8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98603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27330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235774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5" y="68580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" y="2976562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59" y="566838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89" y="2948949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3243893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đoạn nối tiếp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237444" y="1856094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98772" y="4274026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510042" y="1956177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512320" y="4292222"/>
            <a:ext cx="447675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09670" y="1962785"/>
            <a:ext cx="6916420" cy="2315210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1093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ngẫm</a:t>
                </a: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nghĩ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248426" y="3197631"/>
            <a:ext cx="593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vi-VN" sz="3600" b="0" i="0" u="none" strike="noStrike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nghĩ</a:t>
            </a:r>
            <a:r>
              <a:rPr lang="en-US" altLang="vi-VN" sz="3600" b="0" i="0" u="none" strike="noStrike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đi nghĩ lại kĩ càng</a:t>
            </a:r>
            <a:endParaRPr lang="en-US" altLang="vi-VN" sz="3600" b="0" i="0" u="none" strike="noStrike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lặng im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Nghiêng đầu trên giá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Chắc thấy chúng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Nó mừng vui quá!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Kìa trống đang gọi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Tùng! Tùng! Tùng! Tùng...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Vào năm học mới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Luyện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nhóm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lặng im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Nghiêng đầu trên giá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Chắc thấy chúng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Nó mừng vui quá!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Kìa trống đang gọi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Tùng! Tùng! Tùng! Tùng...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Vào năm học mới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toàn bài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49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87603"/>
          </a:xfrm>
        </p:spPr>
      </p:pic>
      <p:sp>
        <p:nvSpPr>
          <p:cNvPr id="8" name="矩形 7"/>
          <p:cNvSpPr/>
          <p:nvPr/>
        </p:nvSpPr>
        <p:spPr>
          <a:xfrm>
            <a:off x="1347226" y="1254582"/>
            <a:ext cx="9795510" cy="675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kể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về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những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ngày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hè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80466" y="1790683"/>
            <a:ext cx="10721975" cy="831029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xúc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nghỉ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hè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矩形 10"/>
          <p:cNvSpPr/>
          <p:nvPr/>
        </p:nvSpPr>
        <p:spPr>
          <a:xfrm>
            <a:off x="1287882" y="2559663"/>
            <a:ext cx="9686290" cy="58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Tiếng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cuối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báo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hiệu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điều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1948596" y="2972521"/>
            <a:ext cx="9099550" cy="831029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2" name="矩形 10"/>
          <p:cNvSpPr/>
          <p:nvPr/>
        </p:nvSpPr>
        <p:spPr>
          <a:xfrm>
            <a:off x="1219764" y="3671313"/>
            <a:ext cx="10972236" cy="1011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3.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Khổ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trò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chuyện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    	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2840" y="4509455"/>
            <a:ext cx="7915910" cy="742543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Khổ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1243786" y="5217060"/>
            <a:ext cx="10198002" cy="870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4.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Em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tình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cảm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đối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trống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  	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thế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1906520" y="6026971"/>
            <a:ext cx="6861278" cy="831029"/>
          </a:xfrm>
          <a:prstGeom prst="rect">
            <a:avLst/>
          </a:prstGeom>
          <a:noFill/>
          <a:ln>
            <a:noFill/>
          </a:ln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trống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8" grpId="1" animBg="1"/>
      <p:bldP spid="9" grpId="0" build="p"/>
      <p:bldP spid="10" grpId="0" bldLvl="0" animBg="1"/>
      <p:bldP spid="10" grpId="1" animBg="1"/>
      <p:bldP spid="11" grpId="0"/>
      <p:bldP spid="11" grpId="1"/>
      <p:bldP spid="12" grpId="0" bldLvl="0" animBg="1"/>
      <p:bldP spid="13" grpId="0"/>
      <p:bldP spid="13" grpId="1"/>
      <p:bldP spid="14" grpId="0" bldLvl="0" animBg="1"/>
      <p:bldP spid="14" grpId="1" animBg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73" y="1119358"/>
            <a:ext cx="6416566" cy="4493172"/>
          </a:xfrm>
        </p:spPr>
      </p:pic>
      <p:sp>
        <p:nvSpPr>
          <p:cNvPr id="5" name="TextBox 4"/>
          <p:cNvSpPr txBox="1"/>
          <p:nvPr/>
        </p:nvSpPr>
        <p:spPr>
          <a:xfrm rot="21345996">
            <a:off x="3398293" y="2705458"/>
            <a:ext cx="4612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5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7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9455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Những từ nào dưới đây nói về trống trường như nói về con người?</a:t>
            </a:r>
            <a:endPara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" name="Cloud 2"/>
          <p:cNvSpPr/>
          <p:nvPr/>
        </p:nvSpPr>
        <p:spPr>
          <a:xfrm>
            <a:off x="354842" y="2806920"/>
            <a:ext cx="2975212" cy="91313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658407" y="2806920"/>
            <a:ext cx="3038786" cy="913130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835681" y="2806920"/>
            <a:ext cx="2402698" cy="91313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9348037" y="2806920"/>
            <a:ext cx="2402698" cy="91313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 bldLvl="0" animBg="1"/>
      <p:bldP spid="4" grpId="1" animBg="1"/>
      <p:bldP spid="5" grpId="0" bldLvl="0" animBg="1"/>
      <p:bldP spid="5" grpId="1" animBg="1"/>
      <p:bldP spid="6" grpId="1" animBg="1"/>
      <p:bldP spid="6" grpId="2" animBg="1"/>
      <p:bldP spid="6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945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976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2636520" y="2338070"/>
            <a:ext cx="6971504" cy="145542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9" name="Content Placeholder 6"/>
          <p:cNvSpPr/>
          <p:nvPr/>
        </p:nvSpPr>
        <p:spPr>
          <a:xfrm>
            <a:off x="838200" y="38753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656840" y="4648164"/>
            <a:ext cx="6855650" cy="168439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build="p"/>
      <p:bldP spid="7" grpId="1" build="p"/>
      <p:bldP spid="8" grpId="0" animBg="1"/>
      <p:bldP spid="8" grpId="1" animBg="1"/>
      <p:bldP spid="9" grpId="0" build="p"/>
      <p:bldP spid="9" grpId="1" build="p"/>
      <p:bldP spid="12" grpId="0" bldLvl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2" y="0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12115" y="144314"/>
            <a:ext cx="11228070" cy="1227381"/>
          </a:xfrm>
          <a:prstGeom prst="rect">
            <a:avLst/>
          </a:prstGeom>
          <a:noFill/>
        </p:spPr>
        <p:txBody>
          <a:bodyPr wrap="square" lIns="68573" tIns="34287" rIns="68573" bIns="34287" rtlCol="0">
            <a:spAutoFit/>
          </a:bodyPr>
          <a:lstStyle/>
          <a:p>
            <a:pPr algn="ctr" defTabSz="685800">
              <a:lnSpc>
                <a:spcPct val="150000"/>
              </a:lnSpc>
            </a:pPr>
            <a:r>
              <a:rPr lang="en-US" sz="57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7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Cái trống trường em</a:t>
            </a:r>
            <a:endParaRPr lang="en-US" sz="57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766059" y="1951844"/>
            <a:ext cx="7578943" cy="34123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69" y="715323"/>
            <a:ext cx="9721755" cy="42475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60812" y="5318438"/>
            <a:ext cx="7970292" cy="1196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lặng im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Nghiêng đầu trên giá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Chắc thấy chúng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Nó mừng vui quá!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Kìa trống đang gọi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Tùng! Tùng! Tùng! Tùng...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Vào năm học mới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3218956" y="5871845"/>
            <a:ext cx="5203190" cy="768350"/>
            <a:chOff x="708943" y="6033135"/>
            <a:chExt cx="5825836" cy="768350"/>
          </a:xfrm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mẫu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163945" y="1252855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184449" y="115477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926630" y="169805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04406" y="219814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530978" y="26006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35900" y="35900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57805" y="407739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769150" y="451747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92950" y="50609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217025" y="115675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766126" y="16656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602307" y="217777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294285" y="25883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413526" y="351476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442789" y="403009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293225" y="44701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699232" y="49446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iền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ằm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163945" y="1252855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4203499" y="121192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926630" y="169805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04406" y="219814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530978" y="26006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435900" y="359001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57805" y="407739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769150" y="451747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92950" y="50609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217025" y="115675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766126" y="16656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602307" y="217777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294285" y="258838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413526" y="351476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442789" y="403009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293225" y="447018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699232" y="49446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câu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7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818</Words>
  <Application>Microsoft Office PowerPoint</Application>
  <PresentationFormat>Widescreen</PresentationFormat>
  <Paragraphs>189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SimSun</vt:lpstr>
      <vt:lpstr>SimSun</vt:lpstr>
      <vt:lpstr>黑体</vt:lpstr>
      <vt:lpstr>Arial-Rounded</vt:lpstr>
      <vt:lpstr>Calibri Light</vt:lpstr>
      <vt:lpstr>汉仪黑荔枝体简</vt:lpstr>
      <vt:lpstr>Times New Roman</vt:lpstr>
      <vt:lpstr>Microsoft YaHei</vt:lpstr>
      <vt:lpstr>Tahoma</vt:lpstr>
      <vt:lpstr>Calibri</vt:lpstr>
      <vt:lpstr>Microsoft YaHei</vt:lpstr>
      <vt:lpstr>等线</vt:lpstr>
      <vt:lpstr>Arial</vt:lpstr>
      <vt:lpstr>1_Office Theme</vt:lpstr>
      <vt:lpstr>1_Office 主题​​</vt:lpstr>
      <vt:lpstr>3_Office Theme</vt:lpstr>
      <vt:lpstr>6_Office Theme</vt:lpstr>
      <vt:lpstr>4_Office Theme</vt:lpstr>
      <vt:lpstr>2_Office 主题​​</vt:lpstr>
      <vt:lpstr>7_Office Theme</vt:lpstr>
      <vt:lpstr>1_Office Theme</vt:lpstr>
      <vt:lpstr>BÀI 11: CÁI TRỐNG TRƯỜNG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Từ khó:</vt:lpstr>
      <vt:lpstr>PowerPoint Presentation</vt:lpstr>
      <vt:lpstr>Luyện đọc câu.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Những từ nào dưới đây nói về trống trường như nói về con người?</vt:lpstr>
      <vt:lpstr>2. Nói và đáp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Administrator</dc:creator>
  <cp:lastModifiedBy>STD</cp:lastModifiedBy>
  <cp:revision>49</cp:revision>
  <dcterms:created xsi:type="dcterms:W3CDTF">2021-05-24T09:52:12Z</dcterms:created>
  <dcterms:modified xsi:type="dcterms:W3CDTF">2025-10-16T10:59:38Z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