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1" r:id="rId2"/>
    <p:sldId id="309" r:id="rId3"/>
    <p:sldId id="310" r:id="rId4"/>
    <p:sldId id="312" r:id="rId5"/>
    <p:sldId id="313" r:id="rId6"/>
    <p:sldId id="314" r:id="rId7"/>
  </p:sldIdLst>
  <p:sldSz cx="12192000" cy="6858000"/>
  <p:notesSz cx="6858000" cy="9144000"/>
  <p:custDataLst>
    <p:tags r:id="rId8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B3D7"/>
    <a:srgbClr val="FFFFFF"/>
    <a:srgbClr val="FFFF99"/>
    <a:srgbClr val="00B0F0"/>
    <a:srgbClr val="DBEEF4"/>
    <a:srgbClr val="BFD865"/>
    <a:srgbClr val="9DD046"/>
    <a:srgbClr val="A4DFFC"/>
    <a:srgbClr val="8BF18D"/>
    <a:srgbClr val="E3C9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75" r:id="rId5"/>
    <p:sldLayoutId id="2147483692" r:id="rId6"/>
    <p:sldLayoutId id="2147483694" r:id="rId7"/>
    <p:sldLayoutId id="2147483693" r:id="rId8"/>
    <p:sldLayoutId id="2147483691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95" r:id="rId15"/>
    <p:sldLayoutId id="2147483696" r:id="rId16"/>
    <p:sldLayoutId id="2147483697" r:id="rId17"/>
    <p:sldLayoutId id="214748369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5.xml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1142894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8E4D8BF-1304-4D40-9FE2-7DDA6D0B5B66}"/>
              </a:ext>
            </a:extLst>
          </p:cNvPr>
          <p:cNvSpPr txBox="1"/>
          <p:nvPr/>
        </p:nvSpPr>
        <p:spPr>
          <a:xfrm>
            <a:off x="1601743" y="643515"/>
            <a:ext cx="5240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nhẩm</a:t>
            </a:r>
            <a:endParaRPr lang="en-US" sz="28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BA32B6F-EA07-4DB4-AAB4-F7C54975CC29}"/>
              </a:ext>
            </a:extLst>
          </p:cNvPr>
          <p:cNvGrpSpPr/>
          <p:nvPr/>
        </p:nvGrpSpPr>
        <p:grpSpPr>
          <a:xfrm>
            <a:off x="1022221" y="1772569"/>
            <a:ext cx="2933064" cy="764249"/>
            <a:chOff x="2563090" y="4391891"/>
            <a:chExt cx="1967345" cy="512618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4346EC5D-8B7C-43F3-9226-0152680114CF}"/>
                </a:ext>
              </a:extLst>
            </p:cNvPr>
            <p:cNvSpPr/>
            <p:nvPr/>
          </p:nvSpPr>
          <p:spPr>
            <a:xfrm>
              <a:off x="2563090" y="4391891"/>
              <a:ext cx="1967345" cy="512618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>
                  <a:solidFill>
                    <a:sysClr val="windowText" lastClr="000000"/>
                  </a:solidFill>
                </a:rPr>
                <a:t>16 – 7 = </a:t>
              </a: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8F5ED374-D9FA-4704-8419-72437C5473C8}"/>
                </a:ext>
              </a:extLst>
            </p:cNvPr>
            <p:cNvSpPr/>
            <p:nvPr/>
          </p:nvSpPr>
          <p:spPr>
            <a:xfrm>
              <a:off x="3757997" y="4429320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FBDDD8AF-B793-4296-9A30-834D830AB334}"/>
              </a:ext>
            </a:extLst>
          </p:cNvPr>
          <p:cNvGrpSpPr/>
          <p:nvPr/>
        </p:nvGrpSpPr>
        <p:grpSpPr>
          <a:xfrm>
            <a:off x="1067361" y="3162718"/>
            <a:ext cx="2933064" cy="764249"/>
            <a:chOff x="2563090" y="4391891"/>
            <a:chExt cx="1967345" cy="512618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28EFD9EE-046C-4037-AB7A-1F399AD80FCD}"/>
                </a:ext>
              </a:extLst>
            </p:cNvPr>
            <p:cNvSpPr/>
            <p:nvPr/>
          </p:nvSpPr>
          <p:spPr>
            <a:xfrm>
              <a:off x="2563090" y="4391891"/>
              <a:ext cx="1967345" cy="512618"/>
            </a:xfrm>
            <a:prstGeom prst="roundRect">
              <a:avLst/>
            </a:prstGeom>
            <a:solidFill>
              <a:srgbClr val="BFD865"/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>
                  <a:solidFill>
                    <a:sysClr val="windowText" lastClr="000000"/>
                  </a:solidFill>
                </a:rPr>
                <a:t>16 – 8= 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515B108D-C187-49EA-8EEB-27C9666806CA}"/>
                </a:ext>
              </a:extLst>
            </p:cNvPr>
            <p:cNvSpPr/>
            <p:nvPr/>
          </p:nvSpPr>
          <p:spPr>
            <a:xfrm>
              <a:off x="3711553" y="4409703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0BEAB765-C40D-4B90-A1CC-9EF544990EEC}"/>
              </a:ext>
            </a:extLst>
          </p:cNvPr>
          <p:cNvGrpSpPr/>
          <p:nvPr/>
        </p:nvGrpSpPr>
        <p:grpSpPr>
          <a:xfrm>
            <a:off x="4701499" y="1790270"/>
            <a:ext cx="2933064" cy="764249"/>
            <a:chOff x="2563090" y="4391891"/>
            <a:chExt cx="1967345" cy="512618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FA9C79E1-7D16-43C9-A7F8-8BEEF72B23E2}"/>
                </a:ext>
              </a:extLst>
            </p:cNvPr>
            <p:cNvSpPr/>
            <p:nvPr/>
          </p:nvSpPr>
          <p:spPr>
            <a:xfrm>
              <a:off x="2563090" y="4391891"/>
              <a:ext cx="1967345" cy="512618"/>
            </a:xfrm>
            <a:prstGeom prst="roundRect">
              <a:avLst/>
            </a:prstGeom>
            <a:solidFill>
              <a:srgbClr val="BFD865"/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>
                  <a:solidFill>
                    <a:sysClr val="windowText" lastClr="000000"/>
                  </a:solidFill>
                </a:rPr>
                <a:t>17 – 8 = 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92540EF5-4E11-4F5E-B80B-68D543477486}"/>
                </a:ext>
              </a:extLst>
            </p:cNvPr>
            <p:cNvSpPr/>
            <p:nvPr/>
          </p:nvSpPr>
          <p:spPr>
            <a:xfrm>
              <a:off x="3756264" y="4408033"/>
              <a:ext cx="436418" cy="436418"/>
            </a:xfrm>
            <a:prstGeom prst="roundRect">
              <a:avLst/>
            </a:prstGeom>
            <a:solidFill>
              <a:srgbClr val="FFFFFF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3E00231-36A9-43D8-BF71-B3018E1C03B7}"/>
              </a:ext>
            </a:extLst>
          </p:cNvPr>
          <p:cNvGrpSpPr/>
          <p:nvPr/>
        </p:nvGrpSpPr>
        <p:grpSpPr>
          <a:xfrm>
            <a:off x="4681194" y="3158430"/>
            <a:ext cx="2933064" cy="764249"/>
            <a:chOff x="2563090" y="4391891"/>
            <a:chExt cx="1967345" cy="512618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9612583D-FB9D-4EB5-A994-A168F3ABB191}"/>
                </a:ext>
              </a:extLst>
            </p:cNvPr>
            <p:cNvSpPr/>
            <p:nvPr/>
          </p:nvSpPr>
          <p:spPr>
            <a:xfrm>
              <a:off x="2563090" y="4391891"/>
              <a:ext cx="1967345" cy="512618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>
                  <a:solidFill>
                    <a:sysClr val="windowText" lastClr="000000"/>
                  </a:solidFill>
                </a:rPr>
                <a:t>17 – 9 = </a:t>
              </a: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3B3CDA0E-A6A2-46F1-BD25-DA207E0A87F4}"/>
                </a:ext>
              </a:extLst>
            </p:cNvPr>
            <p:cNvSpPr/>
            <p:nvPr/>
          </p:nvSpPr>
          <p:spPr>
            <a:xfrm>
              <a:off x="3794567" y="4429991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0343F39-A96A-4209-B43E-13D063769031}"/>
              </a:ext>
            </a:extLst>
          </p:cNvPr>
          <p:cNvGrpSpPr/>
          <p:nvPr/>
        </p:nvGrpSpPr>
        <p:grpSpPr>
          <a:xfrm>
            <a:off x="1067361" y="4537193"/>
            <a:ext cx="2933064" cy="764249"/>
            <a:chOff x="2563090" y="4391891"/>
            <a:chExt cx="1967345" cy="512618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43390C98-9457-4056-9EC5-72AEB45E7C59}"/>
                </a:ext>
              </a:extLst>
            </p:cNvPr>
            <p:cNvSpPr/>
            <p:nvPr/>
          </p:nvSpPr>
          <p:spPr>
            <a:xfrm>
              <a:off x="2563090" y="4391891"/>
              <a:ext cx="1967345" cy="512618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>
                  <a:solidFill>
                    <a:sysClr val="windowText" lastClr="000000"/>
                  </a:solidFill>
                </a:rPr>
                <a:t>16 – 9 = </a:t>
              </a: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1F97F0A4-55A7-4FFA-869F-CC43302D597C}"/>
                </a:ext>
              </a:extLst>
            </p:cNvPr>
            <p:cNvSpPr/>
            <p:nvPr/>
          </p:nvSpPr>
          <p:spPr>
            <a:xfrm>
              <a:off x="3711553" y="4443390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3286F72-1FF5-4F5E-90D7-432207D4FCF8}"/>
              </a:ext>
            </a:extLst>
          </p:cNvPr>
          <p:cNvGrpSpPr/>
          <p:nvPr/>
        </p:nvGrpSpPr>
        <p:grpSpPr>
          <a:xfrm>
            <a:off x="4701499" y="4500366"/>
            <a:ext cx="2933064" cy="764249"/>
            <a:chOff x="2563090" y="4391891"/>
            <a:chExt cx="1967345" cy="512618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53F641E7-F93D-4D24-BE27-05869834D606}"/>
                </a:ext>
              </a:extLst>
            </p:cNvPr>
            <p:cNvSpPr/>
            <p:nvPr/>
          </p:nvSpPr>
          <p:spPr>
            <a:xfrm>
              <a:off x="2563090" y="4391891"/>
              <a:ext cx="1967345" cy="512618"/>
            </a:xfrm>
            <a:prstGeom prst="roundRect">
              <a:avLst/>
            </a:prstGeom>
            <a:solidFill>
              <a:srgbClr val="BFD865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>
                  <a:solidFill>
                    <a:sysClr val="windowText" lastClr="000000"/>
                  </a:solidFill>
                </a:rPr>
                <a:t>18 – 9 = </a:t>
              </a: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A9FD417F-34AD-47A5-90FF-204B6D67703C}"/>
                </a:ext>
              </a:extLst>
            </p:cNvPr>
            <p:cNvSpPr/>
            <p:nvPr/>
          </p:nvSpPr>
          <p:spPr>
            <a:xfrm>
              <a:off x="3780947" y="4429991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3107BE04-36A6-4D74-8A96-38CA98E24F04}"/>
              </a:ext>
            </a:extLst>
          </p:cNvPr>
          <p:cNvSpPr/>
          <p:nvPr/>
        </p:nvSpPr>
        <p:spPr>
          <a:xfrm>
            <a:off x="2799767" y="1828602"/>
            <a:ext cx="650644" cy="650644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5D2ACEC6-45A7-4BB7-A07C-A9C170CE4DF5}"/>
              </a:ext>
            </a:extLst>
          </p:cNvPr>
          <p:cNvSpPr/>
          <p:nvPr/>
        </p:nvSpPr>
        <p:spPr>
          <a:xfrm>
            <a:off x="2799767" y="3195540"/>
            <a:ext cx="678681" cy="650644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AB33DEDA-2E01-4EAD-9E51-FB110E2CD54D}"/>
              </a:ext>
            </a:extLst>
          </p:cNvPr>
          <p:cNvSpPr/>
          <p:nvPr/>
        </p:nvSpPr>
        <p:spPr>
          <a:xfrm>
            <a:off x="6480371" y="1824441"/>
            <a:ext cx="678681" cy="650644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9B644B46-8CD7-4EEC-8939-4E95BE6DFD1F}"/>
              </a:ext>
            </a:extLst>
          </p:cNvPr>
          <p:cNvSpPr/>
          <p:nvPr/>
        </p:nvSpPr>
        <p:spPr>
          <a:xfrm>
            <a:off x="6489016" y="3214820"/>
            <a:ext cx="678681" cy="650644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AE371062-441D-4EF0-A214-37E4ADAC1318}"/>
              </a:ext>
            </a:extLst>
          </p:cNvPr>
          <p:cNvSpPr/>
          <p:nvPr/>
        </p:nvSpPr>
        <p:spPr>
          <a:xfrm>
            <a:off x="2773225" y="4606695"/>
            <a:ext cx="678681" cy="650644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D7F395C3-ED9B-4C2A-A86F-534DCACF6A8D}"/>
              </a:ext>
            </a:extLst>
          </p:cNvPr>
          <p:cNvSpPr/>
          <p:nvPr/>
        </p:nvSpPr>
        <p:spPr>
          <a:xfrm>
            <a:off x="6517171" y="4557168"/>
            <a:ext cx="678681" cy="650644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0C28AFB-75EB-4364-9CE8-A449948D84EA}"/>
              </a:ext>
            </a:extLst>
          </p:cNvPr>
          <p:cNvSpPr/>
          <p:nvPr/>
        </p:nvSpPr>
        <p:spPr>
          <a:xfrm>
            <a:off x="1078523" y="643515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1</a:t>
            </a:r>
          </a:p>
        </p:txBody>
      </p:sp>
      <p:pic>
        <p:nvPicPr>
          <p:cNvPr id="10242" name="Picture 2" descr="Vector Illustration Of Confused Kid Emotion | Stock Images Page | Everypixel">
            <a:extLst>
              <a:ext uri="{FF2B5EF4-FFF2-40B4-BE49-F238E27FC236}">
                <a16:creationId xmlns:a16="http://schemas.microsoft.com/office/drawing/2014/main" id="{27309C4E-D774-4407-8CCE-3F5F977A92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4" r="13157" b="18363"/>
          <a:stretch/>
        </p:blipFill>
        <p:spPr bwMode="auto">
          <a:xfrm>
            <a:off x="7886610" y="1393819"/>
            <a:ext cx="3283169" cy="4665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68341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357918-BE7F-4689-AAFF-3029381A9FF2}"/>
              </a:ext>
            </a:extLst>
          </p:cNvPr>
          <p:cNvSpPr txBox="1"/>
          <p:nvPr/>
        </p:nvSpPr>
        <p:spPr>
          <a:xfrm>
            <a:off x="1633208" y="1114570"/>
            <a:ext cx="1156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Số</a:t>
            </a:r>
            <a:r>
              <a:rPr lang="en-US" sz="2800" dirty="0"/>
              <a:t>?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E66776A-3B27-479A-A4C3-6379D3B1BD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901260"/>
              </p:ext>
            </p:extLst>
          </p:nvPr>
        </p:nvGraphicFramePr>
        <p:xfrm>
          <a:off x="2055416" y="1938255"/>
          <a:ext cx="7890164" cy="1754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1287">
                  <a:extLst>
                    <a:ext uri="{9D8B030D-6E8A-4147-A177-3AD203B41FA5}">
                      <a16:colId xmlns:a16="http://schemas.microsoft.com/office/drawing/2014/main" val="1092565331"/>
                    </a:ext>
                  </a:extLst>
                </a:gridCol>
                <a:gridCol w="1125871">
                  <a:extLst>
                    <a:ext uri="{9D8B030D-6E8A-4147-A177-3AD203B41FA5}">
                      <a16:colId xmlns:a16="http://schemas.microsoft.com/office/drawing/2014/main" val="1687512118"/>
                    </a:ext>
                  </a:extLst>
                </a:gridCol>
                <a:gridCol w="1139959">
                  <a:extLst>
                    <a:ext uri="{9D8B030D-6E8A-4147-A177-3AD203B41FA5}">
                      <a16:colId xmlns:a16="http://schemas.microsoft.com/office/drawing/2014/main" val="1115789471"/>
                    </a:ext>
                  </a:extLst>
                </a:gridCol>
                <a:gridCol w="1007148">
                  <a:extLst>
                    <a:ext uri="{9D8B030D-6E8A-4147-A177-3AD203B41FA5}">
                      <a16:colId xmlns:a16="http://schemas.microsoft.com/office/drawing/2014/main" val="304400552"/>
                    </a:ext>
                  </a:extLst>
                </a:gridCol>
                <a:gridCol w="1067517">
                  <a:extLst>
                    <a:ext uri="{9D8B030D-6E8A-4147-A177-3AD203B41FA5}">
                      <a16:colId xmlns:a16="http://schemas.microsoft.com/office/drawing/2014/main" val="4068530104"/>
                    </a:ext>
                  </a:extLst>
                </a:gridCol>
                <a:gridCol w="1014191">
                  <a:extLst>
                    <a:ext uri="{9D8B030D-6E8A-4147-A177-3AD203B41FA5}">
                      <a16:colId xmlns:a16="http://schemas.microsoft.com/office/drawing/2014/main" val="1116599920"/>
                    </a:ext>
                  </a:extLst>
                </a:gridCol>
                <a:gridCol w="1014191">
                  <a:extLst>
                    <a:ext uri="{9D8B030D-6E8A-4147-A177-3AD203B41FA5}">
                      <a16:colId xmlns:a16="http://schemas.microsoft.com/office/drawing/2014/main" val="3800473340"/>
                    </a:ext>
                  </a:extLst>
                </a:gridCol>
              </a:tblGrid>
              <a:tr h="561586"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>
                          <a:solidFill>
                            <a:schemeClr val="tx1"/>
                          </a:solidFill>
                        </a:rPr>
                        <a:t>Số</a:t>
                      </a:r>
                      <a:r>
                        <a:rPr lang="en-US" sz="2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600" b="0" dirty="0" err="1">
                          <a:solidFill>
                            <a:schemeClr val="tx1"/>
                          </a:solidFill>
                        </a:rPr>
                        <a:t>bị</a:t>
                      </a:r>
                      <a:r>
                        <a:rPr lang="en-US" sz="2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600" b="0" dirty="0" err="1">
                          <a:solidFill>
                            <a:schemeClr val="tx1"/>
                          </a:solidFill>
                        </a:rPr>
                        <a:t>trừ</a:t>
                      </a:r>
                      <a:endParaRPr lang="en-US" sz="2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739515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US" sz="2600" b="0" dirty="0" err="1">
                          <a:solidFill>
                            <a:schemeClr val="tx1"/>
                          </a:solidFill>
                        </a:rPr>
                        <a:t>Số</a:t>
                      </a:r>
                      <a:r>
                        <a:rPr lang="en-US" sz="2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600" b="0" dirty="0" err="1">
                          <a:solidFill>
                            <a:schemeClr val="tx1"/>
                          </a:solidFill>
                        </a:rPr>
                        <a:t>trừ</a:t>
                      </a:r>
                      <a:endParaRPr lang="en-US" sz="2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9141778"/>
                  </a:ext>
                </a:extLst>
              </a:tr>
              <a:tr h="560682">
                <a:tc vMerge="1"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055841"/>
                  </a:ext>
                </a:extLst>
              </a:tr>
              <a:tr h="560682"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>
                          <a:solidFill>
                            <a:schemeClr val="tx1"/>
                          </a:solidFill>
                        </a:rPr>
                        <a:t>Hiệu</a:t>
                      </a:r>
                      <a:endParaRPr lang="en-US" sz="2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43060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6C9A460-36AB-4649-8795-6DCC9EEAEBEB}"/>
              </a:ext>
            </a:extLst>
          </p:cNvPr>
          <p:cNvSpPr txBox="1"/>
          <p:nvPr/>
        </p:nvSpPr>
        <p:spPr>
          <a:xfrm>
            <a:off x="3959031" y="3198167"/>
            <a:ext cx="356188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192551-D922-42F8-876B-AE45269D85BD}"/>
              </a:ext>
            </a:extLst>
          </p:cNvPr>
          <p:cNvSpPr txBox="1"/>
          <p:nvPr/>
        </p:nvSpPr>
        <p:spPr>
          <a:xfrm>
            <a:off x="5129464" y="3160444"/>
            <a:ext cx="356188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B39769-4B59-4C1B-AAB5-BCE0D4EAFC7A}"/>
              </a:ext>
            </a:extLst>
          </p:cNvPr>
          <p:cNvSpPr txBox="1"/>
          <p:nvPr/>
        </p:nvSpPr>
        <p:spPr>
          <a:xfrm>
            <a:off x="6188995" y="3198166"/>
            <a:ext cx="356188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2DB0468-D076-43CD-AA6A-303E80E1CBFB}"/>
              </a:ext>
            </a:extLst>
          </p:cNvPr>
          <p:cNvSpPr txBox="1"/>
          <p:nvPr/>
        </p:nvSpPr>
        <p:spPr>
          <a:xfrm>
            <a:off x="7211173" y="3172764"/>
            <a:ext cx="356188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9</a:t>
            </a:r>
          </a:p>
        </p:txBody>
      </p:sp>
      <p:pic>
        <p:nvPicPr>
          <p:cNvPr id="5122" name="Picture 2" descr="Free Kid Writing Clip Art with No Background - ClipartKey">
            <a:extLst>
              <a:ext uri="{FF2B5EF4-FFF2-40B4-BE49-F238E27FC236}">
                <a16:creationId xmlns:a16="http://schemas.microsoft.com/office/drawing/2014/main" id="{2631ADE7-8B6F-46FC-93CA-E8F20430F2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959" y="3692325"/>
            <a:ext cx="3146752" cy="2828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563EC6DC-12EB-4557-BAF0-2D18E6722D9B}"/>
              </a:ext>
            </a:extLst>
          </p:cNvPr>
          <p:cNvSpPr/>
          <p:nvPr/>
        </p:nvSpPr>
        <p:spPr>
          <a:xfrm>
            <a:off x="1009453" y="1114570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2A868A1-8C35-455A-B843-571EF650503A}"/>
              </a:ext>
            </a:extLst>
          </p:cNvPr>
          <p:cNvSpPr txBox="1"/>
          <p:nvPr/>
        </p:nvSpPr>
        <p:spPr>
          <a:xfrm>
            <a:off x="8250286" y="3160443"/>
            <a:ext cx="356188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D875E4F-7F0D-4C23-9EC3-11A64A1B9C9C}"/>
              </a:ext>
            </a:extLst>
          </p:cNvPr>
          <p:cNvSpPr txBox="1"/>
          <p:nvPr/>
        </p:nvSpPr>
        <p:spPr>
          <a:xfrm>
            <a:off x="9237349" y="3172764"/>
            <a:ext cx="356188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0019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357918-BE7F-4689-AAFF-3029381A9FF2}"/>
              </a:ext>
            </a:extLst>
          </p:cNvPr>
          <p:cNvSpPr txBox="1"/>
          <p:nvPr/>
        </p:nvSpPr>
        <p:spPr>
          <a:xfrm>
            <a:off x="1536225" y="229197"/>
            <a:ext cx="7781945" cy="1305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/>
              <a:t>Cánh</a:t>
            </a:r>
            <a:r>
              <a:rPr lang="en-US" sz="2800" dirty="0"/>
              <a:t> </a:t>
            </a:r>
            <a:r>
              <a:rPr lang="en-US" sz="2800" dirty="0" err="1"/>
              <a:t>diều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ghi</a:t>
            </a:r>
            <a:r>
              <a:rPr lang="en-US" sz="2800" dirty="0"/>
              <a:t> </a:t>
            </a:r>
            <a:r>
              <a:rPr lang="en-US" sz="2800" dirty="0" err="1"/>
              <a:t>phép</a:t>
            </a:r>
            <a:r>
              <a:rPr lang="en-US" sz="2800" dirty="0"/>
              <a:t> </a:t>
            </a:r>
            <a:r>
              <a:rPr lang="en-US" sz="2800" dirty="0" err="1"/>
              <a:t>trừ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hiệu</a:t>
            </a:r>
            <a:r>
              <a:rPr lang="en-US" sz="2800" dirty="0"/>
              <a:t> </a:t>
            </a:r>
            <a:r>
              <a:rPr lang="en-US" sz="2800" dirty="0" err="1"/>
              <a:t>lớn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? </a:t>
            </a:r>
            <a:r>
              <a:rPr lang="en-US" sz="2800" dirty="0" err="1"/>
              <a:t>Cánh</a:t>
            </a:r>
            <a:r>
              <a:rPr lang="en-US" sz="2800" dirty="0"/>
              <a:t> </a:t>
            </a:r>
            <a:r>
              <a:rPr lang="en-US" sz="2800" dirty="0" err="1"/>
              <a:t>diều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ghi</a:t>
            </a:r>
            <a:r>
              <a:rPr lang="en-US" sz="2800" dirty="0"/>
              <a:t> </a:t>
            </a:r>
            <a:r>
              <a:rPr lang="en-US" sz="2800" dirty="0" err="1"/>
              <a:t>phép</a:t>
            </a:r>
            <a:r>
              <a:rPr lang="en-US" sz="2800" dirty="0"/>
              <a:t> </a:t>
            </a:r>
            <a:r>
              <a:rPr lang="en-US" sz="2800" dirty="0" err="1"/>
              <a:t>trừ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hiệu</a:t>
            </a:r>
            <a:r>
              <a:rPr lang="en-US" sz="2800" dirty="0"/>
              <a:t> </a:t>
            </a:r>
            <a:r>
              <a:rPr lang="en-US" sz="2800" dirty="0" err="1"/>
              <a:t>bé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?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347C394-7FA5-4657-9BEB-4406A0AE7086}"/>
              </a:ext>
            </a:extLst>
          </p:cNvPr>
          <p:cNvSpPr/>
          <p:nvPr/>
        </p:nvSpPr>
        <p:spPr>
          <a:xfrm>
            <a:off x="897094" y="759137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B32D93-53ED-4C12-B8BF-CAA32E5D7F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085873" y="1810135"/>
            <a:ext cx="5620828" cy="4643293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3F8D1249-50E4-4B37-8596-A1CFC221C246}"/>
              </a:ext>
            </a:extLst>
          </p:cNvPr>
          <p:cNvSpPr/>
          <p:nvPr/>
        </p:nvSpPr>
        <p:spPr>
          <a:xfrm>
            <a:off x="5896287" y="1534362"/>
            <a:ext cx="1830477" cy="173529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F6E89BB-6379-404B-BBA0-B128D662E5F3}"/>
              </a:ext>
            </a:extLst>
          </p:cNvPr>
          <p:cNvSpPr/>
          <p:nvPr/>
        </p:nvSpPr>
        <p:spPr>
          <a:xfrm>
            <a:off x="4742401" y="2964020"/>
            <a:ext cx="1830477" cy="1735294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736AEC1-C505-4F45-B190-C34A2674199C}"/>
              </a:ext>
            </a:extLst>
          </p:cNvPr>
          <p:cNvGrpSpPr/>
          <p:nvPr/>
        </p:nvGrpSpPr>
        <p:grpSpPr>
          <a:xfrm>
            <a:off x="7726764" y="2140399"/>
            <a:ext cx="2980136" cy="523220"/>
            <a:chOff x="7726764" y="2140399"/>
            <a:chExt cx="2980136" cy="523220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841026FA-F2AD-4C15-ABC5-BF1D16F3F713}"/>
                </a:ext>
              </a:extLst>
            </p:cNvPr>
            <p:cNvCxnSpPr>
              <a:stCxn id="14" idx="6"/>
            </p:cNvCxnSpPr>
            <p:nvPr/>
          </p:nvCxnSpPr>
          <p:spPr>
            <a:xfrm>
              <a:off x="7726764" y="2402009"/>
              <a:ext cx="1359179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7B91BF3-ADF3-4D1E-9648-49DE6268A1F4}"/>
                </a:ext>
              </a:extLst>
            </p:cNvPr>
            <p:cNvSpPr txBox="1"/>
            <p:nvPr/>
          </p:nvSpPr>
          <p:spPr>
            <a:xfrm>
              <a:off x="9085943" y="2140399"/>
              <a:ext cx="16209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err="1"/>
                <a:t>Lớn</a:t>
              </a:r>
              <a:r>
                <a:rPr lang="en-US" sz="2800" dirty="0"/>
                <a:t> </a:t>
              </a:r>
              <a:r>
                <a:rPr lang="en-US" sz="2800" dirty="0" err="1"/>
                <a:t>nhất</a:t>
              </a:r>
              <a:endParaRPr lang="en-US" sz="2800" dirty="0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CE940C3-034A-42A0-BE74-C445B44E7AD2}"/>
              </a:ext>
            </a:extLst>
          </p:cNvPr>
          <p:cNvGrpSpPr/>
          <p:nvPr/>
        </p:nvGrpSpPr>
        <p:grpSpPr>
          <a:xfrm>
            <a:off x="723738" y="3512001"/>
            <a:ext cx="4018663" cy="523220"/>
            <a:chOff x="723738" y="3512001"/>
            <a:chExt cx="4018663" cy="523220"/>
          </a:xfrm>
        </p:grpSpPr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A99F2F45-3C6E-49DD-8059-8BF4A19F29C3}"/>
                </a:ext>
              </a:extLst>
            </p:cNvPr>
            <p:cNvCxnSpPr>
              <a:stCxn id="15" idx="2"/>
            </p:cNvCxnSpPr>
            <p:nvPr/>
          </p:nvCxnSpPr>
          <p:spPr>
            <a:xfrm flipH="1">
              <a:off x="2148114" y="3831667"/>
              <a:ext cx="2594287" cy="0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914DBDC-76C7-4EE5-9C6A-B6DCE87A3799}"/>
                </a:ext>
              </a:extLst>
            </p:cNvPr>
            <p:cNvSpPr txBox="1"/>
            <p:nvPr/>
          </p:nvSpPr>
          <p:spPr>
            <a:xfrm>
              <a:off x="723738" y="3512001"/>
              <a:ext cx="14237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err="1"/>
                <a:t>Bé</a:t>
              </a:r>
              <a:r>
                <a:rPr lang="en-US" sz="2800" dirty="0"/>
                <a:t> </a:t>
              </a:r>
              <a:r>
                <a:rPr lang="en-US" sz="2800" dirty="0" err="1"/>
                <a:t>nhất</a:t>
              </a:r>
              <a:endParaRPr lang="en-US" sz="2800" dirty="0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93518118-F55C-4296-9FB2-628A9666D3CA}"/>
              </a:ext>
            </a:extLst>
          </p:cNvPr>
          <p:cNvSpPr txBox="1"/>
          <p:nvPr/>
        </p:nvSpPr>
        <p:spPr>
          <a:xfrm>
            <a:off x="4723829" y="1999961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5A9659D-34D1-4EA1-B95A-7132984A73B8}"/>
              </a:ext>
            </a:extLst>
          </p:cNvPr>
          <p:cNvSpPr txBox="1"/>
          <p:nvPr/>
        </p:nvSpPr>
        <p:spPr>
          <a:xfrm>
            <a:off x="7062226" y="2523181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07CC38-496F-48D6-BE98-961F9CCB7BEF}"/>
              </a:ext>
            </a:extLst>
          </p:cNvPr>
          <p:cNvSpPr txBox="1"/>
          <p:nvPr/>
        </p:nvSpPr>
        <p:spPr>
          <a:xfrm>
            <a:off x="3588515" y="342900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6E99C8E-4552-469D-B668-CE5E2C86585C}"/>
              </a:ext>
            </a:extLst>
          </p:cNvPr>
          <p:cNvSpPr txBox="1"/>
          <p:nvPr/>
        </p:nvSpPr>
        <p:spPr>
          <a:xfrm>
            <a:off x="6079720" y="395222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7FCF755-3C39-40B1-8A09-CB22ADAE2C31}"/>
              </a:ext>
            </a:extLst>
          </p:cNvPr>
          <p:cNvSpPr txBox="1"/>
          <p:nvPr/>
        </p:nvSpPr>
        <p:spPr>
          <a:xfrm>
            <a:off x="8021311" y="44909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34576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25" grpId="0"/>
      <p:bldP spid="28" grpId="0"/>
      <p:bldP spid="29" grpId="0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EFDC150-1D37-4155-B450-4F11AD687B2A}"/>
              </a:ext>
            </a:extLst>
          </p:cNvPr>
          <p:cNvSpPr txBox="1"/>
          <p:nvPr/>
        </p:nvSpPr>
        <p:spPr>
          <a:xfrm>
            <a:off x="1387705" y="580450"/>
            <a:ext cx="9762944" cy="1131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Mai </a:t>
            </a:r>
            <a:r>
              <a:rPr lang="en-US" sz="2400" dirty="0" err="1"/>
              <a:t>hái</a:t>
            </a:r>
            <a:r>
              <a:rPr lang="en-US" sz="2400" dirty="0"/>
              <a:t> </a:t>
            </a:r>
            <a:r>
              <a:rPr lang="en-US" sz="2400" dirty="0" err="1"/>
              <a:t>được</a:t>
            </a:r>
            <a:r>
              <a:rPr lang="en-US" sz="2400" dirty="0"/>
              <a:t> 16 </a:t>
            </a:r>
            <a:r>
              <a:rPr lang="en-US" sz="2400" dirty="0" err="1"/>
              <a:t>bông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r>
              <a:rPr lang="en-US" sz="2400" dirty="0"/>
              <a:t>, Mi </a:t>
            </a:r>
            <a:r>
              <a:rPr lang="en-US" sz="2400" dirty="0" err="1"/>
              <a:t>hái</a:t>
            </a:r>
            <a:r>
              <a:rPr lang="en-US" sz="2400" dirty="0"/>
              <a:t> </a:t>
            </a:r>
            <a:r>
              <a:rPr lang="en-US" sz="2400" dirty="0" err="1"/>
              <a:t>được</a:t>
            </a:r>
            <a:r>
              <a:rPr lang="en-US" sz="2400" dirty="0"/>
              <a:t> 9 </a:t>
            </a:r>
            <a:r>
              <a:rPr lang="en-US" sz="2400" dirty="0" err="1"/>
              <a:t>bông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r>
              <a:rPr lang="en-US" sz="2400" dirty="0"/>
              <a:t>. </a:t>
            </a:r>
            <a:r>
              <a:rPr lang="en-US" sz="2400" dirty="0" err="1"/>
              <a:t>Hỏi</a:t>
            </a:r>
            <a:r>
              <a:rPr lang="en-US" sz="2400" dirty="0"/>
              <a:t> Mai </a:t>
            </a:r>
            <a:r>
              <a:rPr lang="en-US" sz="2400" dirty="0" err="1"/>
              <a:t>hái</a:t>
            </a:r>
            <a:r>
              <a:rPr lang="en-US" sz="2400" dirty="0"/>
              <a:t> </a:t>
            </a:r>
            <a:r>
              <a:rPr lang="en-US" sz="2400" dirty="0" err="1"/>
              <a:t>được</a:t>
            </a:r>
            <a:r>
              <a:rPr lang="en-US" sz="2400" dirty="0"/>
              <a:t> </a:t>
            </a:r>
            <a:r>
              <a:rPr lang="en-US" sz="2400" dirty="0" err="1"/>
              <a:t>hơn</a:t>
            </a:r>
            <a:r>
              <a:rPr lang="en-US" sz="2400" dirty="0"/>
              <a:t> Mi bao </a:t>
            </a:r>
            <a:r>
              <a:rPr lang="en-US" sz="2400" dirty="0" err="1"/>
              <a:t>nhiêu</a:t>
            </a:r>
            <a:r>
              <a:rPr lang="en-US" sz="2400" dirty="0"/>
              <a:t> </a:t>
            </a:r>
            <a:r>
              <a:rPr lang="en-US" sz="2400" dirty="0" err="1"/>
              <a:t>bông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r>
              <a:rPr lang="en-US" sz="2400" dirty="0"/>
              <a:t>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FB2AA9-177D-4D27-9E39-0DF7E58BF5F5}"/>
              </a:ext>
            </a:extLst>
          </p:cNvPr>
          <p:cNvSpPr txBox="1"/>
          <p:nvPr/>
        </p:nvSpPr>
        <p:spPr>
          <a:xfrm>
            <a:off x="1554126" y="1996886"/>
            <a:ext cx="3932274" cy="22398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Tóm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tắt</a:t>
            </a:r>
            <a:r>
              <a:rPr lang="en-US" sz="2400" i="1" dirty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Mai            : 16 </a:t>
            </a:r>
            <a:r>
              <a:rPr lang="en-US" sz="2400" dirty="0" err="1"/>
              <a:t>bông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Mi              : 9 </a:t>
            </a:r>
            <a:r>
              <a:rPr lang="en-US" sz="2400" dirty="0" err="1"/>
              <a:t>bông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Mai </a:t>
            </a:r>
            <a:r>
              <a:rPr lang="en-US" sz="2400" dirty="0" err="1"/>
              <a:t>hơn</a:t>
            </a:r>
            <a:r>
              <a:rPr lang="en-US" sz="2400" dirty="0"/>
              <a:t> Mi: … </a:t>
            </a:r>
            <a:r>
              <a:rPr lang="en-US" sz="2400" dirty="0" err="1"/>
              <a:t>bông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r>
              <a:rPr lang="en-US" sz="2400" dirty="0"/>
              <a:t>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8F6A6B-78F8-47DC-9528-3BE4748D5640}"/>
              </a:ext>
            </a:extLst>
          </p:cNvPr>
          <p:cNvSpPr txBox="1"/>
          <p:nvPr/>
        </p:nvSpPr>
        <p:spPr>
          <a:xfrm>
            <a:off x="5681610" y="1996886"/>
            <a:ext cx="5304237" cy="22398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Bài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giải</a:t>
            </a:r>
            <a:endParaRPr lang="en-US" sz="2400" i="1" dirty="0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400" dirty="0"/>
              <a:t>Mai </a:t>
            </a:r>
            <a:r>
              <a:rPr lang="en-US" sz="2400" dirty="0" err="1"/>
              <a:t>hái</a:t>
            </a:r>
            <a:r>
              <a:rPr lang="en-US" sz="2400" dirty="0"/>
              <a:t> </a:t>
            </a:r>
            <a:r>
              <a:rPr lang="en-US" sz="2400" dirty="0" err="1"/>
              <a:t>được</a:t>
            </a:r>
            <a:r>
              <a:rPr lang="en-US" sz="2400" dirty="0"/>
              <a:t> </a:t>
            </a:r>
            <a:r>
              <a:rPr lang="en-US" sz="2400" dirty="0" err="1"/>
              <a:t>hơn</a:t>
            </a:r>
            <a:r>
              <a:rPr lang="en-US" sz="2400" dirty="0"/>
              <a:t> Mi </a:t>
            </a:r>
            <a:r>
              <a:rPr lang="en-US" sz="2400" dirty="0" err="1"/>
              <a:t>số</a:t>
            </a:r>
            <a:r>
              <a:rPr lang="en-US" sz="2400" dirty="0"/>
              <a:t> </a:t>
            </a:r>
            <a:r>
              <a:rPr lang="en-US" sz="2400" dirty="0" err="1"/>
              <a:t>bông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400" dirty="0"/>
              <a:t>16 – 9 = 7 (</a:t>
            </a:r>
            <a:r>
              <a:rPr lang="en-US" sz="2400" dirty="0" err="1"/>
              <a:t>bông</a:t>
            </a:r>
            <a:r>
              <a:rPr lang="en-US" sz="2400" dirty="0"/>
              <a:t>)</a:t>
            </a:r>
          </a:p>
          <a:p>
            <a:pPr algn="ctr">
              <a:lnSpc>
                <a:spcPct val="150000"/>
              </a:lnSpc>
            </a:pPr>
            <a:r>
              <a:rPr lang="en-US" sz="2400" dirty="0" err="1"/>
              <a:t>Đáp</a:t>
            </a:r>
            <a:r>
              <a:rPr lang="en-US" sz="2400" dirty="0"/>
              <a:t> </a:t>
            </a:r>
            <a:r>
              <a:rPr lang="en-US" sz="2400" dirty="0" err="1"/>
              <a:t>số</a:t>
            </a:r>
            <a:r>
              <a:rPr lang="en-US" sz="2400" dirty="0"/>
              <a:t>: 7 </a:t>
            </a:r>
            <a:r>
              <a:rPr lang="en-US" sz="2400" dirty="0" err="1"/>
              <a:t>bông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r>
              <a:rPr lang="en-US" sz="2400" dirty="0"/>
              <a:t>.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FC993EA-B5ED-47C9-BB24-F2FAEC3D396B}"/>
              </a:ext>
            </a:extLst>
          </p:cNvPr>
          <p:cNvSpPr/>
          <p:nvPr/>
        </p:nvSpPr>
        <p:spPr>
          <a:xfrm>
            <a:off x="767352" y="884764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4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5280E18-5C97-4038-B2B8-D341C9B116F8}"/>
              </a:ext>
            </a:extLst>
          </p:cNvPr>
          <p:cNvGrpSpPr/>
          <p:nvPr/>
        </p:nvGrpSpPr>
        <p:grpSpPr>
          <a:xfrm>
            <a:off x="2509157" y="4521319"/>
            <a:ext cx="6858000" cy="1930400"/>
            <a:chOff x="3089728" y="4553471"/>
            <a:chExt cx="6858000" cy="1930400"/>
          </a:xfrm>
        </p:grpSpPr>
        <p:pic>
          <p:nvPicPr>
            <p:cNvPr id="12290" name="Picture 2" descr="Flower Cartoon High Res Stock Images | Shutterstock">
              <a:extLst>
                <a:ext uri="{FF2B5EF4-FFF2-40B4-BE49-F238E27FC236}">
                  <a16:creationId xmlns:a16="http://schemas.microsoft.com/office/drawing/2014/main" id="{5D681802-01D2-40FC-918F-DF20B01936E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021" b="6598"/>
            <a:stretch/>
          </p:blipFill>
          <p:spPr bwMode="auto">
            <a:xfrm>
              <a:off x="3089728" y="4553471"/>
              <a:ext cx="3429000" cy="1930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Flower Cartoon High Res Stock Images | Shutterstock">
              <a:extLst>
                <a:ext uri="{FF2B5EF4-FFF2-40B4-BE49-F238E27FC236}">
                  <a16:creationId xmlns:a16="http://schemas.microsoft.com/office/drawing/2014/main" id="{75A6566A-8260-40F8-8D74-0B6F4296321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021" b="6598"/>
            <a:stretch/>
          </p:blipFill>
          <p:spPr bwMode="auto">
            <a:xfrm>
              <a:off x="6518728" y="4553471"/>
              <a:ext cx="3429000" cy="1930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F21DCC0-61D4-4677-9B8A-B013512B29E3}"/>
              </a:ext>
            </a:extLst>
          </p:cNvPr>
          <p:cNvCxnSpPr>
            <a:cxnSpLocks/>
          </p:cNvCxnSpPr>
          <p:nvPr/>
        </p:nvCxnSpPr>
        <p:spPr>
          <a:xfrm>
            <a:off x="1496070" y="1068943"/>
            <a:ext cx="352587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342C5F0-4454-4BEB-8F02-8BEF68F00D86}"/>
              </a:ext>
            </a:extLst>
          </p:cNvPr>
          <p:cNvCxnSpPr>
            <a:cxnSpLocks/>
          </p:cNvCxnSpPr>
          <p:nvPr/>
        </p:nvCxnSpPr>
        <p:spPr>
          <a:xfrm>
            <a:off x="9174864" y="1068943"/>
            <a:ext cx="1810983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297A82C-AC68-4897-94B7-80653B924813}"/>
              </a:ext>
            </a:extLst>
          </p:cNvPr>
          <p:cNvCxnSpPr>
            <a:cxnSpLocks/>
          </p:cNvCxnSpPr>
          <p:nvPr/>
        </p:nvCxnSpPr>
        <p:spPr>
          <a:xfrm>
            <a:off x="5172895" y="1068943"/>
            <a:ext cx="333247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3043A33-BCB3-496D-A6BD-61A1DD036089}"/>
              </a:ext>
            </a:extLst>
          </p:cNvPr>
          <p:cNvCxnSpPr>
            <a:cxnSpLocks/>
          </p:cNvCxnSpPr>
          <p:nvPr/>
        </p:nvCxnSpPr>
        <p:spPr>
          <a:xfrm>
            <a:off x="1496070" y="1641870"/>
            <a:ext cx="1013087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87804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E3CDD7A7-C6C2-4221-BDE3-3C6CB10C3650}"/>
              </a:ext>
            </a:extLst>
          </p:cNvPr>
          <p:cNvSpPr/>
          <p:nvPr/>
        </p:nvSpPr>
        <p:spPr>
          <a:xfrm>
            <a:off x="1183800" y="898002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2AD5F2-9AE2-4EDA-B183-3D776EA1BEB5}"/>
              </a:ext>
            </a:extLst>
          </p:cNvPr>
          <p:cNvSpPr txBox="1"/>
          <p:nvPr/>
        </p:nvSpPr>
        <p:spPr>
          <a:xfrm>
            <a:off x="1921058" y="906437"/>
            <a:ext cx="5240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&gt;, &lt;, = ?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26084F7-E871-416C-A242-0AF2B03D3FC4}"/>
              </a:ext>
            </a:extLst>
          </p:cNvPr>
          <p:cNvGrpSpPr/>
          <p:nvPr/>
        </p:nvGrpSpPr>
        <p:grpSpPr>
          <a:xfrm>
            <a:off x="1387704" y="1831285"/>
            <a:ext cx="3590695" cy="2536272"/>
            <a:chOff x="1387704" y="1831285"/>
            <a:chExt cx="3590695" cy="253627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E9275EFA-643D-44B2-A11A-220136E055B9}"/>
                </a:ext>
              </a:extLst>
            </p:cNvPr>
            <p:cNvGrpSpPr/>
            <p:nvPr/>
          </p:nvGrpSpPr>
          <p:grpSpPr>
            <a:xfrm>
              <a:off x="1387704" y="1831285"/>
              <a:ext cx="3590695" cy="2536272"/>
              <a:chOff x="2563089" y="4391890"/>
              <a:chExt cx="3590695" cy="2536272"/>
            </a:xfrm>
          </p:grpSpPr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15A8FAB1-DEF2-4F28-B363-87E0B2F02B0F}"/>
                  </a:ext>
                </a:extLst>
              </p:cNvPr>
              <p:cNvSpPr/>
              <p:nvPr/>
            </p:nvSpPr>
            <p:spPr>
              <a:xfrm>
                <a:off x="2563089" y="4391890"/>
                <a:ext cx="3590695" cy="2536272"/>
              </a:xfrm>
              <a:prstGeom prst="round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>
                <a:softEdge rad="3175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514350" indent="-514350">
                  <a:buAutoNum type="alphaLcParenR"/>
                </a:pPr>
                <a:r>
                  <a:rPr lang="en-US" sz="2800" dirty="0">
                    <a:solidFill>
                      <a:sysClr val="windowText" lastClr="000000"/>
                    </a:solidFill>
                  </a:rPr>
                  <a:t>16 – 8         8</a:t>
                </a:r>
              </a:p>
              <a:p>
                <a:pPr marL="514350" indent="-514350">
                  <a:buAutoNum type="alphaLcParenR"/>
                </a:pPr>
                <a:endParaRPr lang="en-US" sz="2800" dirty="0">
                  <a:solidFill>
                    <a:sysClr val="windowText" lastClr="000000"/>
                  </a:solidFill>
                </a:endParaRPr>
              </a:p>
              <a:p>
                <a:r>
                  <a:rPr lang="en-US" sz="2800" dirty="0">
                    <a:solidFill>
                      <a:sysClr val="windowText" lastClr="000000"/>
                    </a:solidFill>
                  </a:rPr>
                  <a:t>      </a:t>
                </a:r>
              </a:p>
              <a:p>
                <a:r>
                  <a:rPr lang="en-US" sz="2800" dirty="0">
                    <a:solidFill>
                      <a:sysClr val="windowText" lastClr="000000"/>
                    </a:solidFill>
                  </a:rPr>
                  <a:t>     15 – 9         7</a:t>
                </a:r>
              </a:p>
            </p:txBody>
          </p:sp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47F9D4C7-4741-41A7-A120-B77A797B7AF9}"/>
                  </a:ext>
                </a:extLst>
              </p:cNvPr>
              <p:cNvSpPr/>
              <p:nvPr/>
            </p:nvSpPr>
            <p:spPr>
              <a:xfrm>
                <a:off x="4358436" y="4548072"/>
                <a:ext cx="668647" cy="668647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</p:grp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A72A7D3E-BBEF-47AB-B288-A725C5E4EFFA}"/>
                </a:ext>
              </a:extLst>
            </p:cNvPr>
            <p:cNvSpPr/>
            <p:nvPr/>
          </p:nvSpPr>
          <p:spPr>
            <a:xfrm>
              <a:off x="3183051" y="3213924"/>
              <a:ext cx="668647" cy="66864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A668B45-F0D9-419F-8E2A-CF74570D248C}"/>
              </a:ext>
            </a:extLst>
          </p:cNvPr>
          <p:cNvGrpSpPr/>
          <p:nvPr/>
        </p:nvGrpSpPr>
        <p:grpSpPr>
          <a:xfrm>
            <a:off x="6193174" y="3542728"/>
            <a:ext cx="4030550" cy="2536272"/>
            <a:chOff x="1387704" y="1831285"/>
            <a:chExt cx="4030550" cy="2536272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7FBCC5F5-9039-420F-91CA-736C72F8A75B}"/>
                </a:ext>
              </a:extLst>
            </p:cNvPr>
            <p:cNvGrpSpPr/>
            <p:nvPr/>
          </p:nvGrpSpPr>
          <p:grpSpPr>
            <a:xfrm>
              <a:off x="1387704" y="1831285"/>
              <a:ext cx="4030550" cy="2536272"/>
              <a:chOff x="2563089" y="4391890"/>
              <a:chExt cx="4030550" cy="2536272"/>
            </a:xfrm>
          </p:grpSpPr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46F9671A-A6A2-4AC9-8F66-FA9CA537A7BE}"/>
                  </a:ext>
                </a:extLst>
              </p:cNvPr>
              <p:cNvSpPr/>
              <p:nvPr/>
            </p:nvSpPr>
            <p:spPr>
              <a:xfrm>
                <a:off x="2563089" y="4391890"/>
                <a:ext cx="4030550" cy="2536272"/>
              </a:xfrm>
              <a:prstGeom prst="roundRect">
                <a:avLst/>
              </a:prstGeom>
              <a:solidFill>
                <a:srgbClr val="FFFF99"/>
              </a:solidFill>
              <a:ln>
                <a:noFill/>
              </a:ln>
              <a:effectLst>
                <a:softEdge rad="3175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800" dirty="0">
                    <a:solidFill>
                      <a:sysClr val="windowText" lastClr="000000"/>
                    </a:solidFill>
                  </a:rPr>
                  <a:t>b) 17 – 9          13 – 7 </a:t>
                </a:r>
              </a:p>
              <a:p>
                <a:pPr marL="514350" indent="-514350">
                  <a:buAutoNum type="alphaLcParenR"/>
                </a:pPr>
                <a:endParaRPr lang="en-US" sz="2800" dirty="0">
                  <a:solidFill>
                    <a:sysClr val="windowText" lastClr="000000"/>
                  </a:solidFill>
                </a:endParaRPr>
              </a:p>
              <a:p>
                <a:r>
                  <a:rPr lang="en-US" sz="2800" dirty="0">
                    <a:solidFill>
                      <a:sysClr val="windowText" lastClr="000000"/>
                    </a:solidFill>
                  </a:rPr>
                  <a:t>      </a:t>
                </a:r>
              </a:p>
              <a:p>
                <a:r>
                  <a:rPr lang="en-US" sz="2800" dirty="0">
                    <a:solidFill>
                      <a:sysClr val="windowText" lastClr="000000"/>
                    </a:solidFill>
                  </a:rPr>
                  <a:t>     18 – 9         15 – 6 </a:t>
                </a:r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0F9B57A9-0399-4C4A-88DF-86F4E602A640}"/>
                  </a:ext>
                </a:extLst>
              </p:cNvPr>
              <p:cNvSpPr/>
              <p:nvPr/>
            </p:nvSpPr>
            <p:spPr>
              <a:xfrm>
                <a:off x="4358436" y="4548072"/>
                <a:ext cx="668647" cy="668647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</p:grp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B5703ADE-5A70-4C1A-A30B-82DD812CEE56}"/>
                </a:ext>
              </a:extLst>
            </p:cNvPr>
            <p:cNvSpPr/>
            <p:nvPr/>
          </p:nvSpPr>
          <p:spPr>
            <a:xfrm>
              <a:off x="3196906" y="3352471"/>
              <a:ext cx="668647" cy="66864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pic>
        <p:nvPicPr>
          <p:cNvPr id="14338" name="Picture 2" descr="Child With An Idea | Cute cartoon wallpapers, Animated images, Drawing for  kids">
            <a:extLst>
              <a:ext uri="{FF2B5EF4-FFF2-40B4-BE49-F238E27FC236}">
                <a16:creationId xmlns:a16="http://schemas.microsoft.com/office/drawing/2014/main" id="{DA1D9253-03A5-4010-B646-2CAB6A6DBA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08" r="14218" b="9310"/>
          <a:stretch/>
        </p:blipFill>
        <p:spPr bwMode="auto">
          <a:xfrm>
            <a:off x="7320316" y="715235"/>
            <a:ext cx="2912255" cy="2859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EF85AB13-1FC0-415A-803C-C566D96986FF}"/>
              </a:ext>
            </a:extLst>
          </p:cNvPr>
          <p:cNvSpPr/>
          <p:nvPr/>
        </p:nvSpPr>
        <p:spPr>
          <a:xfrm>
            <a:off x="3177856" y="1987467"/>
            <a:ext cx="668647" cy="668648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=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E7263E46-EB9A-4C53-A346-A7E52BFC5F3A}"/>
              </a:ext>
            </a:extLst>
          </p:cNvPr>
          <p:cNvSpPr/>
          <p:nvPr/>
        </p:nvSpPr>
        <p:spPr>
          <a:xfrm>
            <a:off x="3183051" y="3213923"/>
            <a:ext cx="668647" cy="668648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&lt;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69A2FBF2-FBAB-4F8D-A57C-30BEAF70EF9C}"/>
              </a:ext>
            </a:extLst>
          </p:cNvPr>
          <p:cNvSpPr/>
          <p:nvPr/>
        </p:nvSpPr>
        <p:spPr>
          <a:xfrm>
            <a:off x="7988521" y="3698909"/>
            <a:ext cx="668647" cy="668648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&gt;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401AD9B8-D0BC-4931-BE10-7AD9F6E3887F}"/>
              </a:ext>
            </a:extLst>
          </p:cNvPr>
          <p:cNvSpPr/>
          <p:nvPr/>
        </p:nvSpPr>
        <p:spPr>
          <a:xfrm>
            <a:off x="8002376" y="5063913"/>
            <a:ext cx="668647" cy="668648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=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77148BF-2EE9-44FB-B9D7-25835D093E9F}"/>
              </a:ext>
            </a:extLst>
          </p:cNvPr>
          <p:cNvSpPr txBox="1"/>
          <p:nvPr/>
        </p:nvSpPr>
        <p:spPr>
          <a:xfrm>
            <a:off x="2520802" y="254977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AD50C29-AAC2-4DBE-9655-82ECF66DD2A8}"/>
              </a:ext>
            </a:extLst>
          </p:cNvPr>
          <p:cNvSpPr txBox="1"/>
          <p:nvPr/>
        </p:nvSpPr>
        <p:spPr>
          <a:xfrm>
            <a:off x="2520802" y="3779321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CD9B1D3-56B9-4EED-8417-EF7BF44A5512}"/>
              </a:ext>
            </a:extLst>
          </p:cNvPr>
          <p:cNvSpPr txBox="1"/>
          <p:nvPr/>
        </p:nvSpPr>
        <p:spPr>
          <a:xfrm>
            <a:off x="7199287" y="4290985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772CFBB-3D4B-4522-A0EC-366A0EAF2271}"/>
              </a:ext>
            </a:extLst>
          </p:cNvPr>
          <p:cNvSpPr txBox="1"/>
          <p:nvPr/>
        </p:nvSpPr>
        <p:spPr>
          <a:xfrm>
            <a:off x="9187155" y="4260131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C2A724F-368C-4AB9-BB97-11AAD9A1DFBC}"/>
              </a:ext>
            </a:extLst>
          </p:cNvPr>
          <p:cNvSpPr txBox="1"/>
          <p:nvPr/>
        </p:nvSpPr>
        <p:spPr>
          <a:xfrm>
            <a:off x="7199287" y="555209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8FF39FE-5F1A-4CE3-90D7-03232268C460}"/>
              </a:ext>
            </a:extLst>
          </p:cNvPr>
          <p:cNvSpPr txBox="1"/>
          <p:nvPr/>
        </p:nvSpPr>
        <p:spPr>
          <a:xfrm>
            <a:off x="9187155" y="5521236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0513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8" grpId="0" animBg="1"/>
      <p:bldP spid="19" grpId="0" animBg="1"/>
      <p:bldP spid="20" grpId="0" animBg="1"/>
      <p:bldP spid="21" grpId="0" animBg="1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_PERSONNUM" val="100"/>
  <p:tag name="ARS_PPT_DBNAME" val="Bai11.Pheptru(Qua10)trongphamvi20[20210606084854840].md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3354</TotalTime>
  <Words>223</Words>
  <Application>Microsoft Office PowerPoint</Application>
  <PresentationFormat>Widescreen</PresentationFormat>
  <Paragraphs>92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TH Nguyễn Thị Kiều Trang</cp:lastModifiedBy>
  <cp:revision>217</cp:revision>
  <dcterms:created xsi:type="dcterms:W3CDTF">2021-06-02T01:34:28Z</dcterms:created>
  <dcterms:modified xsi:type="dcterms:W3CDTF">2025-10-17T07:56:18Z</dcterms:modified>
</cp:coreProperties>
</file>