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75" r:id="rId4"/>
    <p:sldId id="280" r:id="rId5"/>
    <p:sldId id="289" r:id="rId6"/>
    <p:sldId id="290" r:id="rId7"/>
    <p:sldId id="293" r:id="rId8"/>
    <p:sldId id="294" r:id="rId9"/>
    <p:sldId id="295" r:id="rId10"/>
    <p:sldId id="296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0BA4A-1B6E-495D-BED9-07363A364E90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B596-8F8A-44E1-94EB-7E6590647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4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3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58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0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98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46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8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2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4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1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34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49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08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95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34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65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84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38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62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9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60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58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53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87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5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9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8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8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1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1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AD27-88DA-4343-A648-C591357880F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0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8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5734" y="-31754"/>
            <a:ext cx="8208811" cy="292494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6316" y="1118708"/>
            <a:ext cx="146764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64" y="616617"/>
            <a:ext cx="584205" cy="584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94" y="6204459"/>
            <a:ext cx="420054" cy="3367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44234" y="2521934"/>
            <a:ext cx="4572000" cy="7425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Aft>
                <a:spcPts val="0"/>
              </a:spcAft>
            </a:pPr>
            <a:r>
              <a:rPr lang="vi-VN" sz="3200" b="1">
                <a:solidFill>
                  <a:srgbClr val="FF0000"/>
                </a:solidFill>
                <a:latin typeface="Times New Roman"/>
                <a:ea typeface="Arial"/>
              </a:rPr>
              <a:t>* vận dụng - sáng tạo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9521" y="1844824"/>
            <a:ext cx="73212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50000"/>
              </a:lnSpc>
            </a:pPr>
            <a:r>
              <a:rPr lang="vi-VN" sz="3200" b="1">
                <a:solidFill>
                  <a:srgbClr val="FF0000"/>
                </a:solidFill>
                <a:latin typeface="Times New Roman"/>
                <a:ea typeface="Arial"/>
              </a:rPr>
              <a:t>*</a:t>
            </a:r>
            <a:r>
              <a:rPr lang="en-US" sz="3200" b="1">
                <a:solidFill>
                  <a:srgbClr val="FF0000"/>
                </a:solidFill>
                <a:latin typeface="Times New Roman"/>
                <a:ea typeface="Arial"/>
              </a:rPr>
              <a:t>T</a:t>
            </a:r>
            <a:r>
              <a:rPr lang="vi-VN" sz="3200" b="1">
                <a:solidFill>
                  <a:srgbClr val="FF0000"/>
                </a:solidFill>
                <a:latin typeface="Times New Roman"/>
                <a:ea typeface="Arial"/>
              </a:rPr>
              <a:t>hường thức âm nhạc </a:t>
            </a:r>
            <a:r>
              <a:rPr lang="vi-VN" sz="3200" b="1" i="1">
                <a:solidFill>
                  <a:srgbClr val="FF0000"/>
                </a:solidFill>
                <a:latin typeface="Times New Roman"/>
                <a:ea typeface="Arial"/>
              </a:rPr>
              <a:t>đàn bầu việt nam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73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021288"/>
            <a:ext cx="840107" cy="6735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6106" y="1319050"/>
            <a:ext cx="5570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vi-VN" sz="2400">
                <a:solidFill>
                  <a:srgbClr val="FF0000"/>
                </a:solidFill>
                <a:latin typeface="+mj-lt"/>
              </a:rPr>
              <a:t>-  </a:t>
            </a:r>
            <a:r>
              <a:rPr lang="en-US" sz="2400">
                <a:solidFill>
                  <a:srgbClr val="FF0000"/>
                </a:solidFill>
                <a:latin typeface="+mj-lt"/>
              </a:rPr>
              <a:t>G</a:t>
            </a:r>
            <a:r>
              <a:rPr lang="vi-VN" sz="2400">
                <a:solidFill>
                  <a:srgbClr val="FF0000"/>
                </a:solidFill>
                <a:latin typeface="+mj-lt"/>
              </a:rPr>
              <a:t>iới thiệu</a:t>
            </a:r>
            <a:r>
              <a:rPr lang="en-US" sz="2400">
                <a:solidFill>
                  <a:srgbClr val="FF0000"/>
                </a:solidFill>
                <a:latin typeface="+mj-lt"/>
              </a:rPr>
              <a:t>, nghe độc tấu </a:t>
            </a:r>
            <a:r>
              <a:rPr lang="vi-VN" sz="2400">
                <a:solidFill>
                  <a:srgbClr val="FF0000"/>
                </a:solidFill>
                <a:latin typeface="+mj-lt"/>
              </a:rPr>
              <a:t>về đàn bầu</a:t>
            </a:r>
            <a:r>
              <a:rPr lang="en-US" sz="24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>
                <a:solidFill>
                  <a:srgbClr val="FF0000"/>
                </a:solidFill>
                <a:latin typeface="+mj-lt"/>
              </a:rPr>
              <a:t> </a:t>
            </a:r>
            <a:endParaRPr lang="en-US" sz="2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6105" y="835411"/>
            <a:ext cx="2975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>
                <a:solidFill>
                  <a:srgbClr val="002060"/>
                </a:solidFill>
              </a:rPr>
              <a:t>* Giới thiệu đàn bầu.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38377" y="0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400" b="1">
                <a:solidFill>
                  <a:srgbClr val="002060"/>
                </a:solidFill>
              </a:rPr>
              <a:t>KHÁM PHÁ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56557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>
                <a:solidFill>
                  <a:srgbClr val="002060"/>
                </a:solidFill>
              </a:rPr>
              <a:t>Thường thức âm nhạc </a:t>
            </a:r>
            <a:r>
              <a:rPr lang="vi-VN" b="1" i="1">
                <a:solidFill>
                  <a:srgbClr val="002060"/>
                </a:solidFill>
              </a:rPr>
              <a:t>Đàn bầu Việt Nam</a:t>
            </a:r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675" y="6093296"/>
            <a:ext cx="840107" cy="6735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6" y="20409"/>
            <a:ext cx="59389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/>
                <a:ea typeface="Times New Roman"/>
              </a:rPr>
              <a:t>Phát lần lượt độc tấu 3 nhạc cụ khác nhau như SÁO, NHỊ, BẦU hỏi đoạn độc tấu sô mầy là âm thanh nhạc cụ đàn bầu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4" y="10019"/>
            <a:ext cx="9144000" cy="6383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38" y="4077072"/>
            <a:ext cx="49120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- Giới thiệu :</a:t>
            </a:r>
          </a:p>
          <a:p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+ Bài nghe nhạc Trống cơm</a:t>
            </a:r>
          </a:p>
          <a:p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</a:rPr>
              <a:t>+Dân ca quan họ Bắc Ninh</a:t>
            </a:r>
          </a:p>
          <a:p>
            <a:r>
              <a:rPr lang="en-US" sz="3200">
                <a:solidFill>
                  <a:srgbClr val="FF0000"/>
                </a:solidFill>
                <a:latin typeface="Times New Roman"/>
              </a:rPr>
              <a:t>+Nhạc cụ Trống cơm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-17245"/>
            <a:ext cx="8243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</a:rPr>
              <a:t>Nghe đàn bầu bài </a:t>
            </a:r>
            <a:r>
              <a:rPr lang="en-US" sz="2400" b="1" i="1">
                <a:solidFill>
                  <a:srgbClr val="002060"/>
                </a:solidFill>
                <a:latin typeface="Times New Roman"/>
                <a:ea typeface="Times New Roman"/>
              </a:rPr>
              <a:t>Trống cơm</a:t>
            </a: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</a:rPr>
              <a:t> – Dân ca quan họ Bắc Ninh.</a:t>
            </a:r>
            <a:endParaRPr lang="en-US" sz="24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2050" name="Picture 3" descr="Description: Trống cơm | Đọt Chuối 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18" y="5373217"/>
            <a:ext cx="2412466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067" y="6525344"/>
            <a:ext cx="414933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2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6632"/>
            <a:ext cx="554461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>
              <a:latin typeface="Times New Roman"/>
              <a:ea typeface="Calibri"/>
            </a:endParaRPr>
          </a:p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2. Vận dụng − Sáng tạo</a:t>
            </a:r>
            <a:endParaRPr lang="en-US" sz="2800">
              <a:solidFill>
                <a:srgbClr val="002060"/>
              </a:solidFill>
              <a:latin typeface="Times New Roman"/>
              <a:ea typeface="Calibri"/>
            </a:endParaRPr>
          </a:p>
          <a:p>
            <a:r>
              <a:rPr lang="en-US" sz="2800" b="1">
                <a:solidFill>
                  <a:srgbClr val="002060"/>
                </a:solidFill>
                <a:latin typeface="Times New Roman"/>
                <a:ea typeface="Times New Roman"/>
              </a:rPr>
              <a:t>* Nghe và gõ theo hình tiết tấu.</a:t>
            </a:r>
            <a:endParaRPr lang="en-US" sz="28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0"/>
            <a:ext cx="4329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VẬN DỤNG – SÁNG TẠO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3074" name="Picture 2" descr="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8025"/>
            <a:ext cx="9144000" cy="145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620" y="1818402"/>
            <a:ext cx="914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-Nghe mẫu và HD HS gõ theo hình tiết tấu với các hình thức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192688"/>
            <a:ext cx="414933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0" y="2060848"/>
            <a:ext cx="93932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</a:rPr>
              <a:t>- Làm</a:t>
            </a:r>
            <a:r>
              <a:rPr lang="vi-VN" sz="4400">
                <a:solidFill>
                  <a:srgbClr val="000000"/>
                </a:solidFill>
                <a:latin typeface="Times New Roman"/>
                <a:ea typeface="Times New Roman"/>
              </a:rPr>
              <a:t> mẫu </a:t>
            </a: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</a:rPr>
              <a:t>sau đó HD HS </a:t>
            </a:r>
            <a:r>
              <a:rPr lang="vi-VN" sz="4400">
                <a:solidFill>
                  <a:srgbClr val="000000"/>
                </a:solidFill>
                <a:latin typeface="Times New Roman"/>
                <a:ea typeface="Times New Roman"/>
              </a:rPr>
              <a:t>vận động phụ họa </a:t>
            </a:r>
            <a:r>
              <a:rPr lang="en-US" sz="4400">
                <a:solidFill>
                  <a:srgbClr val="000000"/>
                </a:solidFill>
                <a:latin typeface="Times New Roman"/>
                <a:ea typeface="Times New Roman"/>
              </a:rPr>
              <a:t>với các hình thức</a:t>
            </a:r>
            <a:endParaRPr lang="en-US" sz="4400"/>
          </a:p>
        </p:txBody>
      </p:sp>
      <p:sp>
        <p:nvSpPr>
          <p:cNvPr id="3" name="Rectangle 2"/>
          <p:cNvSpPr/>
          <p:nvPr/>
        </p:nvSpPr>
        <p:spPr>
          <a:xfrm>
            <a:off x="83038" y="-15343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vi-VN" sz="2400" b="1">
                <a:latin typeface="Times New Roman"/>
                <a:ea typeface="Times New Roman"/>
              </a:rPr>
              <a:t>*</a:t>
            </a:r>
            <a:r>
              <a:rPr lang="vi-VN" sz="4400" b="1">
                <a:solidFill>
                  <a:srgbClr val="002060"/>
                </a:solidFill>
                <a:latin typeface="Times New Roman"/>
                <a:ea typeface="Times New Roman"/>
              </a:rPr>
              <a:t>Hát kết hợp vận động phụ hoạ theo bài </a:t>
            </a:r>
            <a:r>
              <a:rPr lang="vi-VN" sz="4400" b="1" i="1">
                <a:solidFill>
                  <a:srgbClr val="002060"/>
                </a:solidFill>
                <a:latin typeface="Times New Roman"/>
                <a:ea typeface="Times New Roman"/>
              </a:rPr>
              <a:t>Con chim chích choè.</a:t>
            </a:r>
            <a:endParaRPr lang="en-US" sz="44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192688"/>
            <a:ext cx="414933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34076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>
                <a:solidFill>
                  <a:srgbClr val="000000"/>
                </a:solidFill>
                <a:latin typeface="Times New Roman"/>
                <a:ea typeface="Times New Roman"/>
              </a:rPr>
              <a:t>-Trình chiếu hình ảnh múa sạp và giới thiệu:</a:t>
            </a: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0" y="-99392"/>
            <a:ext cx="746710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tabLst>
                <a:tab pos="1828800" algn="l"/>
              </a:tabLst>
            </a:pPr>
            <a:r>
              <a:rPr lang="vi-VN" sz="3200">
                <a:solidFill>
                  <a:srgbClr val="002060"/>
                </a:solidFill>
                <a:latin typeface="Times New Roman"/>
                <a:ea typeface="Times New Roman"/>
              </a:rPr>
              <a:t>*</a:t>
            </a:r>
            <a:r>
              <a:rPr lang="vi-VN" sz="3200" b="1">
                <a:solidFill>
                  <a:srgbClr val="002060"/>
                </a:solidFill>
                <a:latin typeface="Times New Roman"/>
                <a:ea typeface="Times New Roman"/>
              </a:rPr>
              <a:t>Nghe và gõ đệm theo nhịp điệu </a:t>
            </a:r>
            <a:r>
              <a:rPr lang="vi-VN" sz="3200" b="1" i="1">
                <a:solidFill>
                  <a:srgbClr val="002060"/>
                </a:solidFill>
                <a:latin typeface="Times New Roman"/>
                <a:ea typeface="Times New Roman"/>
              </a:rPr>
              <a:t>Múa sạp</a:t>
            </a:r>
            <a:r>
              <a:rPr lang="vi-VN" sz="3200" b="1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en-US" sz="32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55" y="6525344"/>
            <a:ext cx="414933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0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407" y="162880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Sòn </a:t>
            </a:r>
            <a:r>
              <a:rPr lang="en-US" sz="3600" i="1" u="sng">
                <a:solidFill>
                  <a:srgbClr val="FF0000"/>
                </a:solidFill>
                <a:latin typeface="Times New Roman"/>
                <a:ea typeface="Calibri"/>
              </a:rPr>
              <a:t>sòn</a:t>
            </a:r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 sòn đô </a:t>
            </a:r>
            <a:r>
              <a:rPr lang="en-US" sz="3600" i="1" u="sng">
                <a:solidFill>
                  <a:srgbClr val="FF0000"/>
                </a:solidFill>
                <a:latin typeface="Times New Roman"/>
                <a:ea typeface="Calibri"/>
              </a:rPr>
              <a:t>sòn</a:t>
            </a:r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/Sòn </a:t>
            </a:r>
            <a:r>
              <a:rPr lang="en-US" sz="3600" i="1" u="sng">
                <a:solidFill>
                  <a:srgbClr val="FF0000"/>
                </a:solidFill>
                <a:latin typeface="Times New Roman"/>
                <a:ea typeface="Calibri"/>
              </a:rPr>
              <a:t>sòn</a:t>
            </a:r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 sòn đô</a:t>
            </a:r>
            <a:r>
              <a:rPr lang="en-US" sz="3600" i="1" u="sng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u="sng">
                <a:solidFill>
                  <a:srgbClr val="FF0000"/>
                </a:solidFill>
                <a:latin typeface="Times New Roman"/>
                <a:ea typeface="Calibri"/>
              </a:rPr>
              <a:t>rê</a:t>
            </a:r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/rê </a:t>
            </a:r>
            <a:r>
              <a:rPr lang="en-US" sz="3600" i="1" u="sng">
                <a:solidFill>
                  <a:srgbClr val="FF0000"/>
                </a:solidFill>
                <a:latin typeface="Times New Roman"/>
                <a:ea typeface="Calibri"/>
              </a:rPr>
              <a:t>rê </a:t>
            </a:r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rê mí đồ </a:t>
            </a:r>
            <a:r>
              <a:rPr lang="en-US" sz="3600" i="1" u="sng">
                <a:solidFill>
                  <a:srgbClr val="FF0000"/>
                </a:solidFill>
                <a:latin typeface="Times New Roman"/>
                <a:ea typeface="Calibri"/>
              </a:rPr>
              <a:t>rê</a:t>
            </a:r>
            <a:r>
              <a:rPr lang="en-US" sz="3600" i="1">
                <a:solidFill>
                  <a:srgbClr val="FF0000"/>
                </a:solidFill>
                <a:latin typeface="Times New Roman"/>
                <a:ea typeface="Calibri"/>
              </a:rPr>
              <a:t>/</a:t>
            </a:r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rê </a:t>
            </a:r>
            <a:r>
              <a:rPr lang="en-US" sz="3600" i="1" u="sng">
                <a:solidFill>
                  <a:srgbClr val="FF0000"/>
                </a:solidFill>
                <a:latin typeface="Times New Roman"/>
                <a:ea typeface="Calibri"/>
              </a:rPr>
              <a:t>rê</a:t>
            </a:r>
            <a:r>
              <a:rPr lang="en-US" sz="3600" i="1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mí rê đô </a:t>
            </a:r>
            <a:r>
              <a:rPr lang="en-US" sz="3600" i="1" u="sng">
                <a:solidFill>
                  <a:srgbClr val="FF0000"/>
                </a:solidFill>
                <a:latin typeface="Times New Roman"/>
                <a:ea typeface="Calibri"/>
              </a:rPr>
              <a:t>là</a:t>
            </a:r>
            <a:r>
              <a:rPr lang="en-US" sz="3600" i="1" u="sng">
                <a:solidFill>
                  <a:srgbClr val="1D2129"/>
                </a:solidFill>
                <a:latin typeface="Times New Roman"/>
                <a:ea typeface="Calibri"/>
              </a:rPr>
              <a:t>.</a:t>
            </a:r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/rê đô</a:t>
            </a:r>
            <a:r>
              <a:rPr lang="en-US" sz="3600" i="1" u="sng">
                <a:solidFill>
                  <a:srgbClr val="1D2129"/>
                </a:solidFill>
                <a:latin typeface="Times New Roman"/>
                <a:ea typeface="Calibri"/>
              </a:rPr>
              <a:t> </a:t>
            </a:r>
            <a:r>
              <a:rPr lang="en-US" sz="3600" i="1" u="sng">
                <a:solidFill>
                  <a:srgbClr val="FF0000"/>
                </a:solidFill>
                <a:latin typeface="Times New Roman"/>
                <a:ea typeface="Calibri"/>
              </a:rPr>
              <a:t>là</a:t>
            </a:r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 đô la sòn </a:t>
            </a:r>
            <a:r>
              <a:rPr lang="en-US" sz="3600" i="1" u="sng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en-US" sz="3600" i="1">
                <a:solidFill>
                  <a:srgbClr val="FF0000"/>
                </a:solidFill>
                <a:latin typeface="Times New Roman"/>
                <a:ea typeface="Calibri"/>
              </a:rPr>
              <a:t>/</a:t>
            </a:r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rê đô </a:t>
            </a:r>
            <a:r>
              <a:rPr lang="en-US" sz="3600" i="1" u="sng">
                <a:solidFill>
                  <a:srgbClr val="FF0000"/>
                </a:solidFill>
                <a:latin typeface="Times New Roman"/>
                <a:ea typeface="Calibri"/>
              </a:rPr>
              <a:t>là</a:t>
            </a:r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 đô là son </a:t>
            </a:r>
            <a:r>
              <a:rPr lang="en-US" sz="3600" i="1" u="sng">
                <a:solidFill>
                  <a:srgbClr val="FF0000"/>
                </a:solidFill>
                <a:latin typeface="Times New Roman"/>
                <a:ea typeface="Calibri"/>
              </a:rPr>
              <a:t>rề</a:t>
            </a:r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/Son </a:t>
            </a:r>
            <a:r>
              <a:rPr lang="en-US" sz="3600" i="1" u="sng">
                <a:solidFill>
                  <a:srgbClr val="FF0000"/>
                </a:solidFill>
                <a:latin typeface="Times New Roman"/>
                <a:ea typeface="Calibri"/>
              </a:rPr>
              <a:t>rề</a:t>
            </a:r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 son rề son </a:t>
            </a:r>
            <a:r>
              <a:rPr lang="en-US" sz="3600" i="1" u="sng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/Son </a:t>
            </a:r>
            <a:r>
              <a:rPr lang="en-US" sz="3600" i="1" u="sng">
                <a:solidFill>
                  <a:srgbClr val="FF0000"/>
                </a:solidFill>
                <a:latin typeface="Times New Roman"/>
                <a:ea typeface="Calibri"/>
              </a:rPr>
              <a:t>la</a:t>
            </a:r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 son la đô </a:t>
            </a:r>
            <a:r>
              <a:rPr lang="en-US" sz="3600" i="1" u="sng">
                <a:solidFill>
                  <a:srgbClr val="FF0000"/>
                </a:solidFill>
                <a:latin typeface="Times New Roman"/>
                <a:ea typeface="Calibri"/>
              </a:rPr>
              <a:t>đô</a:t>
            </a:r>
            <a:r>
              <a:rPr lang="en-US" sz="3600" i="1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r>
              <a:rPr lang="en-US" sz="3600" i="1">
                <a:solidFill>
                  <a:srgbClr val="1D2129"/>
                </a:solidFill>
                <a:latin typeface="Times New Roman"/>
                <a:ea typeface="Calibri"/>
              </a:rPr>
              <a:t>...</a:t>
            </a:r>
            <a:endParaRPr lang="en-US" sz="3600"/>
          </a:p>
        </p:txBody>
      </p:sp>
      <p:sp>
        <p:nvSpPr>
          <p:cNvPr id="3" name="Rectangle 2"/>
          <p:cNvSpPr/>
          <p:nvPr/>
        </p:nvSpPr>
        <p:spPr>
          <a:xfrm>
            <a:off x="22417" y="-4445"/>
            <a:ext cx="7645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28800" algn="l"/>
              </a:tabLst>
            </a:pPr>
            <a:r>
              <a:rPr lang="en-US" sz="2800">
                <a:solidFill>
                  <a:srgbClr val="000000"/>
                </a:solidFill>
                <a:latin typeface="Times New Roman"/>
                <a:ea typeface="Calibri"/>
              </a:rPr>
              <a:t>- Đọc mẫu và nghe mẫu sau đó HD HS dùng trống con gõ theo nhịp bài múa sạp với các hình thức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58" y="6525344"/>
            <a:ext cx="414933" cy="33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92696"/>
            <a:ext cx="840107" cy="6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273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TAM</cp:lastModifiedBy>
  <cp:revision>64</cp:revision>
  <dcterms:created xsi:type="dcterms:W3CDTF">2021-06-17T04:40:15Z</dcterms:created>
  <dcterms:modified xsi:type="dcterms:W3CDTF">2025-10-19T08:46:02Z</dcterms:modified>
</cp:coreProperties>
</file>