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g"/>
  <Override PartName="/ppt/media/image10.jpg" ContentType="image/jpg"/>
  <Override PartName="/ppt/media/image16.jpg" ContentType="image/jpg"/>
  <Override PartName="/ppt/media/image17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8.jpg" ContentType="image/jpg"/>
  <Override PartName="/ppt/media/image29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81" r:id="rId3"/>
    <p:sldId id="283" r:id="rId4"/>
    <p:sldId id="258" r:id="rId5"/>
    <p:sldId id="259" r:id="rId6"/>
    <p:sldId id="260" r:id="rId7"/>
    <p:sldId id="285" r:id="rId8"/>
    <p:sldId id="263" r:id="rId9"/>
    <p:sldId id="264" r:id="rId10"/>
    <p:sldId id="265" r:id="rId11"/>
    <p:sldId id="266" r:id="rId12"/>
    <p:sldId id="287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CD45A-C24C-4FB1-872E-E9096B887E3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F51B-E4A7-47CC-A572-A1D6C4B8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8466F74-1A9D-42C1-BF1B-37F99ACFDA7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64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4F1-C232-4221-A0F2-4A0A9DE3F39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416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2047" y="1848780"/>
            <a:ext cx="9222376" cy="393806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 Mĩ Thuật  lớp 5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Giáo viên:  NGUYỄN THỊ 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81" y="10416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863628" y="1426714"/>
            <a:ext cx="4218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4"/>
          <p:cNvGrpSpPr/>
          <p:nvPr/>
        </p:nvGrpSpPr>
        <p:grpSpPr>
          <a:xfrm>
            <a:off x="357306" y="1907005"/>
            <a:ext cx="4749531" cy="3471080"/>
            <a:chOff x="1116432" y="899999"/>
            <a:chExt cx="4116070" cy="2917825"/>
          </a:xfrm>
        </p:grpSpPr>
        <p:sp>
          <p:nvSpPr>
            <p:cNvPr id="34" name="object 5"/>
            <p:cNvSpPr/>
            <p:nvPr/>
          </p:nvSpPr>
          <p:spPr>
            <a:xfrm>
              <a:off x="1135481" y="919048"/>
              <a:ext cx="4097020" cy="2898775"/>
            </a:xfrm>
            <a:custGeom>
              <a:avLst/>
              <a:gdLst/>
              <a:ahLst/>
              <a:cxnLst/>
              <a:rect l="l" t="t" r="r" b="b"/>
              <a:pathLst>
                <a:path w="4097020" h="2898775">
                  <a:moveTo>
                    <a:pt x="409651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096512" y="2898648"/>
                  </a:lnTo>
                  <a:lnTo>
                    <a:pt x="4096512" y="0"/>
                  </a:lnTo>
                  <a:close/>
                </a:path>
              </a:pathLst>
            </a:custGeom>
            <a:solidFill>
              <a:srgbClr val="000000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1143850" y="926909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390429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703830"/>
                  </a:lnTo>
                  <a:lnTo>
                    <a:pt x="3904297" y="2703830"/>
                  </a:lnTo>
                  <a:lnTo>
                    <a:pt x="3904297" y="27940"/>
                  </a:lnTo>
                  <a:lnTo>
                    <a:pt x="390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556" y="954838"/>
              <a:ext cx="3836172" cy="2648570"/>
            </a:xfrm>
            <a:prstGeom prst="rect">
              <a:avLst/>
            </a:prstGeom>
          </p:spPr>
        </p:pic>
        <p:sp>
          <p:nvSpPr>
            <p:cNvPr id="37" name="object 8"/>
            <p:cNvSpPr/>
            <p:nvPr/>
          </p:nvSpPr>
          <p:spPr>
            <a:xfrm>
              <a:off x="1143852" y="927418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0" y="27419"/>
                  </a:moveTo>
                  <a:lnTo>
                    <a:pt x="0" y="2675991"/>
                  </a:lnTo>
                  <a:lnTo>
                    <a:pt x="0" y="2703410"/>
                  </a:lnTo>
                  <a:lnTo>
                    <a:pt x="27419" y="2703410"/>
                  </a:lnTo>
                  <a:lnTo>
                    <a:pt x="3876878" y="2703410"/>
                  </a:lnTo>
                  <a:lnTo>
                    <a:pt x="3904297" y="2703410"/>
                  </a:lnTo>
                  <a:lnTo>
                    <a:pt x="3904297" y="2675991"/>
                  </a:lnTo>
                  <a:lnTo>
                    <a:pt x="3904297" y="27419"/>
                  </a:lnTo>
                  <a:lnTo>
                    <a:pt x="3904297" y="0"/>
                  </a:lnTo>
                  <a:lnTo>
                    <a:pt x="3876878" y="0"/>
                  </a:lnTo>
                  <a:lnTo>
                    <a:pt x="27419" y="0"/>
                  </a:lnTo>
                  <a:lnTo>
                    <a:pt x="0" y="0"/>
                  </a:lnTo>
                  <a:lnTo>
                    <a:pt x="0" y="27419"/>
                  </a:lnTo>
                  <a:close/>
                </a:path>
              </a:pathLst>
            </a:custGeom>
            <a:ln w="54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6104" y="1335865"/>
            <a:ext cx="2946796" cy="4042219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4953" y="1290701"/>
            <a:ext cx="2952051" cy="4087383"/>
          </a:xfrm>
          <a:prstGeom prst="rect">
            <a:avLst/>
          </a:prstGeom>
        </p:spPr>
      </p:pic>
      <p:sp>
        <p:nvSpPr>
          <p:cNvPr id="49" name="object 17"/>
          <p:cNvSpPr txBox="1"/>
          <p:nvPr/>
        </p:nvSpPr>
        <p:spPr>
          <a:xfrm>
            <a:off x="292239" y="5575196"/>
            <a:ext cx="4670922" cy="51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Thu Hà, </a:t>
            </a:r>
            <a:r>
              <a:rPr lang="vi-VN" sz="16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Trắc và Trưng Nhị</a:t>
            </a: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màu a-cờ-ry-lic</a:t>
            </a:r>
          </a:p>
        </p:txBody>
      </p:sp>
      <p:sp>
        <p:nvSpPr>
          <p:cNvPr id="50" name="object 18"/>
          <p:cNvSpPr txBox="1"/>
          <p:nvPr/>
        </p:nvSpPr>
        <p:spPr>
          <a:xfrm>
            <a:off x="5255400" y="5527659"/>
            <a:ext cx="3410939" cy="77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Ly,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anh hùng Nguyễn Thị Định</a:t>
            </a: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 kĩ thuật đắp nổi đất nặn</a:t>
            </a:r>
          </a:p>
        </p:txBody>
      </p:sp>
      <p:sp>
        <p:nvSpPr>
          <p:cNvPr id="51" name="object 19"/>
          <p:cNvSpPr txBox="1"/>
          <p:nvPr/>
        </p:nvSpPr>
        <p:spPr>
          <a:xfrm>
            <a:off x="8892426" y="5580711"/>
            <a:ext cx="3104444" cy="512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sz="16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ADCB9-15E9-2A8B-C142-95AAFFE5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639" y="309993"/>
            <a:ext cx="8939149" cy="8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13" name="object 3"/>
          <p:cNvSpPr txBox="1"/>
          <p:nvPr/>
        </p:nvSpPr>
        <p:spPr>
          <a:xfrm>
            <a:off x="579542" y="2497551"/>
            <a:ext cx="3001992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51570" marR="3650" indent="-342900">
              <a:lnSpc>
                <a:spcPct val="101899"/>
              </a:lnSpc>
              <a:spcBef>
                <a:spcPts val="57"/>
              </a:spcBef>
              <a:buAutoNum type="arabicPeriod"/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670" marR="3650">
              <a:lnSpc>
                <a:spcPct val="101899"/>
              </a:lnSpc>
              <a:spcBef>
                <a:spcPts val="57"/>
              </a:spcBef>
            </a:pP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ry-líc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03623" y="5667638"/>
            <a:ext cx="2791034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</a:t>
            </a:r>
            <a:r>
              <a:rPr lang="en-US" sz="1600" spc="-4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634071" y="5809298"/>
            <a:ext cx="5795389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</a:t>
            </a:r>
            <a:r>
              <a:rPr lang="en-US" sz="1600" spc="-3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600" spc="-79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05" y="24984"/>
            <a:ext cx="2851679" cy="2324980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305" y="3264195"/>
            <a:ext cx="2957670" cy="2300410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4071" y="38046"/>
            <a:ext cx="5795389" cy="55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7"/>
            <a:ext cx="12192000" cy="620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24000" y="2590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2209801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phỏng hình tượng anh hùng dân tộc</a:t>
            </a:r>
            <a:r>
              <a:rPr lang="en-US" alt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399" y="429668"/>
            <a:ext cx="100584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THỰC HÀNH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NHÂN/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1" name="Picture 2" descr="https://png.pngtree.com/thumb_back/fw800/back_pic/00/11/30/8856377e03ebd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2600" y="1830050"/>
            <a:ext cx="84582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  <a:r>
              <a:rPr lang="vi-VN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KHỎE</a:t>
            </a:r>
            <a:r>
              <a:rPr lang="en-US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CHĂM NGOAN</a:t>
            </a:r>
          </a:p>
        </p:txBody>
      </p:sp>
    </p:spTree>
    <p:extLst>
      <p:ext uri="{BB962C8B-B14F-4D97-AF65-F5344CB8AC3E}">
        <p14:creationId xmlns:p14="http://schemas.microsoft.com/office/powerpoint/2010/main" val="34359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Bo-hinh-nen-tuyet-dep-mung-ngay-nha-giao-Viet-Nam-2011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92"/>
            <a:ext cx="12192000" cy="67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7264" y="642919"/>
            <a:ext cx="5852491" cy="923330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cap="all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Kiểm</a:t>
            </a:r>
            <a:r>
              <a:rPr lang="en-US" sz="5400" b="1" cap="all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tra</a:t>
            </a:r>
            <a:r>
              <a:rPr lang="en-US" sz="5400" b="1" cap="all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đồ</a:t>
            </a:r>
            <a:r>
              <a:rPr lang="en-US" sz="5400" b="1" cap="all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dùng</a:t>
            </a:r>
            <a:endParaRPr lang="en-US" sz="5400" b="1" cap="all" dirty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2" descr="D:\linh tinh\fj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471989" y="685801"/>
            <a:ext cx="294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</a:p>
        </p:txBody>
      </p:sp>
      <p:pic>
        <p:nvPicPr>
          <p:cNvPr id="13318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AutoShape 4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AutoShape 6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1524000" y="1371600"/>
            <a:ext cx="7853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anh hùng dân tộc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E4169-8A89-217D-C824-BE54649CA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5" y="611257"/>
            <a:ext cx="11252573" cy="5855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6278AE-074C-5F7F-6A42-413C6C9FB132}"/>
              </a:ext>
            </a:extLst>
          </p:cNvPr>
          <p:cNvSpPr/>
          <p:nvPr/>
        </p:nvSpPr>
        <p:spPr>
          <a:xfrm>
            <a:off x="742122" y="5698435"/>
            <a:ext cx="2517913" cy="768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80" y="0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034" y="727946"/>
            <a:ext cx="99540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>
              <a:spcBef>
                <a:spcPts val="4"/>
              </a:spcBef>
            </a:pP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Tì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hiể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u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v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ề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hìn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tượn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an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hùn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dâ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n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tộ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tron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cá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phẩ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ĩ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thuật</a:t>
            </a:r>
            <a:r>
              <a:rPr lang="en-US" sz="2600" b="1" spc="-11" dirty="0">
                <a:solidFill>
                  <a:srgbClr val="231F2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object 7"/>
          <p:cNvGrpSpPr/>
          <p:nvPr/>
        </p:nvGrpSpPr>
        <p:grpSpPr>
          <a:xfrm>
            <a:off x="986045" y="325741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3506794" y="6073347"/>
            <a:ext cx="4101336" cy="524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1978,  </a:t>
            </a:r>
          </a:p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endParaRPr lang="en-US"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085" y="1800483"/>
            <a:ext cx="3490534" cy="2693519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5455" y="1505103"/>
            <a:ext cx="3235696" cy="4352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60" y="4750707"/>
            <a:ext cx="34905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Nguyễ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ư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Nghiêm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i="1" spc="-7" dirty="0">
                <a:solidFill>
                  <a:srgbClr val="231F20"/>
                </a:solidFill>
                <a:latin typeface="+mj-lt"/>
                <a:cs typeface="Arial"/>
              </a:rPr>
              <a:t>Gióng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1990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spc="-14" dirty="0">
              <a:solidFill>
                <a:srgbClr val="231F20"/>
              </a:solidFill>
              <a:latin typeface="+mj-lt"/>
              <a:cs typeface="Arial MT"/>
            </a:endParaRPr>
          </a:p>
          <a:p>
            <a:pPr algn="ctr"/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sơ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987" y="1268495"/>
            <a:ext cx="37943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-Cho biết nhân vật đó có đóng góp gì trong lịch sử dân tộc  Việt Nam?</a:t>
            </a:r>
          </a:p>
          <a:p>
            <a:pPr>
              <a:lnSpc>
                <a:spcPct val="150000"/>
              </a:lnSpc>
            </a:pPr>
            <a:r>
              <a:rPr lang="vi-VN" b="1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-Hãy cho biết hình thức thể hiện của các  tác phẩm mĩ thuật. Cách thực hiện các tác phẩm mĩ thuật này có sự khác nhau  như thế nào?</a:t>
            </a:r>
          </a:p>
          <a:p>
            <a:pPr>
              <a:lnSpc>
                <a:spcPct val="150000"/>
              </a:lnSpc>
            </a:pPr>
            <a:r>
              <a:rPr lang="vi-VN" b="1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-Mô tả đặc điểm tạo hình nhân vật được thể hiện trong tác phẩm mĩ </a:t>
            </a:r>
            <a:r>
              <a:rPr lang="vi-VN" b="1" spc="-108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thuật?</a:t>
            </a:r>
            <a:endParaRPr lang="vi-VN" b="1" spc="-108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195AF-3636-96BB-637D-C442635F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82035"/>
            <a:ext cx="3323616" cy="3306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F2125-C93F-7840-10B1-8F87D1A6B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68" y="1336627"/>
            <a:ext cx="2131423" cy="30860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2204903" y="4940648"/>
            <a:ext cx="6937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i="1" dirty="0">
                <a:solidFill>
                  <a:srgbClr val="000000"/>
                </a:solidFill>
                <a:latin typeface="ArialMT"/>
              </a:rPr>
              <a:t>– Tượng/ tượng đài thường được làm từ chất liệu gì?</a:t>
            </a:r>
            <a:br>
              <a:rPr lang="vi-VN" i="1" dirty="0">
                <a:solidFill>
                  <a:srgbClr val="000000"/>
                </a:solidFill>
                <a:latin typeface="ArialMT"/>
              </a:rPr>
            </a:br>
            <a:r>
              <a:rPr lang="vi-VN" i="1" dirty="0">
                <a:solidFill>
                  <a:srgbClr val="000000"/>
                </a:solidFill>
                <a:latin typeface="ArialMT"/>
              </a:rPr>
              <a:t>– Vẻ đẹp của tượng/ tượng đài được thể hiện như thế nào? (khối, dáng,…)</a:t>
            </a:r>
            <a:br>
              <a:rPr lang="vi-VN" i="1" dirty="0">
                <a:solidFill>
                  <a:srgbClr val="000000"/>
                </a:solidFill>
                <a:latin typeface="ArialMT"/>
              </a:rPr>
            </a:b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1284514" y="397780"/>
            <a:ext cx="8891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latin typeface="Arial-BoldMT"/>
              </a:rPr>
              <a:t>Tìm hiểu về một số tượng đài anh hùng dân tộc Việt Nam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Arial-BoldMT"/>
              </a:rPr>
              <a:t>và trả lời câu hỏi.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08AC1-E452-CBD5-90A6-2671E570A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434" y="1336833"/>
            <a:ext cx="3831868" cy="36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514601" y="506414"/>
            <a:ext cx="209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52401"/>
            <a:ext cx="5410200" cy="7080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err="1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4000" b="1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động</a:t>
            </a:r>
            <a:r>
              <a:rPr lang="en-US" altLang="zh-CN" sz="40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2: Thể </a:t>
            </a:r>
            <a:r>
              <a:rPr lang="en-US" altLang="zh-CN" sz="4000" b="1" dirty="0" err="1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hiện</a:t>
            </a:r>
            <a:r>
              <a:rPr lang="vi-VN" altLang="zh-CN" sz="4000" b="1" dirty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  </a:t>
            </a:r>
            <a:endParaRPr lang="zh-CN" altLang="en-US" sz="4000" b="1" dirty="0">
              <a:ln w="28575">
                <a:noFill/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72" y="-314699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bằng </a:t>
            </a:r>
            <a:r>
              <a:rPr lang="vi-VN" sz="28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liệu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màu sáp.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58053" y="4522408"/>
            <a:ext cx="2318655" cy="1286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marR="138719" algn="ctr">
              <a:lnSpc>
                <a:spcPct val="101899"/>
              </a:lnSpc>
              <a:spcBef>
                <a:spcPts val="57"/>
              </a:spcBef>
            </a:pPr>
            <a:r>
              <a:rPr lang="vi-VN" sz="1600" i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1600" i="1" spc="-29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1600" i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gian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Đôn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51" dirty="0">
                <a:solidFill>
                  <a:srgbClr val="231F20"/>
                </a:solidFill>
                <a:latin typeface="+mj-lt"/>
                <a:cs typeface="Arial MT"/>
              </a:rPr>
              <a:t>Hồ</a:t>
            </a:r>
            <a:endParaRPr lang="vi-VN" sz="1600" dirty="0">
              <a:latin typeface="+mj-lt"/>
              <a:cs typeface="Arial MT"/>
            </a:endParaRPr>
          </a:p>
          <a:p>
            <a:pPr marL="9126" algn="ctr">
              <a:spcBef>
                <a:spcPts val="284"/>
              </a:spcBef>
            </a:pPr>
            <a:r>
              <a:rPr lang="vi-VN" sz="1600" spc="-165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 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9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en-US" sz="16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nhân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vật</a:t>
            </a:r>
            <a:r>
              <a:rPr lang="vi-VN" sz="1600" spc="-18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lịch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sử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tranh,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ảnh,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sách,...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831141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+mj-lt"/>
                <a:cs typeface="Arial MT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vẽ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né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củ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mình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3072059" y="6233632"/>
            <a:ext cx="2821354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2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72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bứ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7774334" y="6195623"/>
            <a:ext cx="2859479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498292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5" dirty="0">
                <a:solidFill>
                  <a:srgbClr val="231F20"/>
                </a:solidFill>
                <a:latin typeface="+mj-lt"/>
                <a:cs typeface="Arial MT"/>
              </a:rPr>
              <a:t>thiệ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33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9059" y="4168599"/>
            <a:ext cx="2356950" cy="184764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6054" y="1419753"/>
            <a:ext cx="4917059" cy="4560185"/>
          </a:xfrm>
          <a:prstGeom prst="rect">
            <a:avLst/>
          </a:prstGeom>
        </p:spPr>
      </p:pic>
      <p:pic>
        <p:nvPicPr>
          <p:cNvPr id="35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4607" y="1658461"/>
            <a:ext cx="2287897" cy="1682046"/>
          </a:xfrm>
          <a:prstGeom prst="rect">
            <a:avLst/>
          </a:prstGeom>
        </p:spPr>
      </p:pic>
      <p:pic>
        <p:nvPicPr>
          <p:cNvPr id="3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357" y="1611797"/>
            <a:ext cx="1978227" cy="27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100" y="444294"/>
            <a:ext cx="9829800" cy="8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400" b="1" spc="16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7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Võ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Thị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Sáu </a:t>
            </a:r>
            <a:r>
              <a:rPr lang="vi-VN" sz="24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kết</a:t>
            </a:r>
            <a:r>
              <a:rPr lang="vi-VN" sz="2400" b="1" spc="-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hợp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nhiều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liệu.</a:t>
            </a:r>
            <a:endParaRPr lang="vi-VN" sz="2400" dirty="0">
              <a:latin typeface="+mj-lt"/>
              <a:cs typeface="Arial"/>
            </a:endParaRPr>
          </a:p>
        </p:txBody>
      </p:sp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606" y="607769"/>
            <a:ext cx="521494" cy="464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180216" y="3290490"/>
            <a:ext cx="2262561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6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tượn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vậ</a:t>
            </a:r>
            <a:r>
              <a:rPr lang="vi-VN" sz="1600" spc="-47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294" dirty="0">
                <a:solidFill>
                  <a:srgbClr val="231F20"/>
                </a:solidFill>
                <a:latin typeface="+mj-lt"/>
                <a:cs typeface="Arial MT"/>
              </a:rPr>
              <a:t>đ</a:t>
            </a:r>
            <a:r>
              <a:rPr lang="vi-VN" sz="1600" spc="-287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ô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phỏng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ảnh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…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94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các  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ù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hợ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vớ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950" y="3294594"/>
            <a:ext cx="344779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Cắ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rờ</a:t>
            </a:r>
            <a:r>
              <a:rPr lang="vi-VN" sz="1600" spc="-32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cản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cho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600" y="6176962"/>
            <a:ext cx="1966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cảnh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3723" y="4715588"/>
            <a:ext cx="3940077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ctr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thiện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1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655" y="1487252"/>
            <a:ext cx="2519834" cy="1651745"/>
          </a:xfrm>
          <a:prstGeom prst="rect">
            <a:avLst/>
          </a:prstGeom>
        </p:spPr>
      </p:pic>
      <p:pic>
        <p:nvPicPr>
          <p:cNvPr id="20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8034" y="1496574"/>
            <a:ext cx="2680339" cy="1642423"/>
          </a:xfrm>
          <a:prstGeom prst="rect">
            <a:avLst/>
          </a:prstGeom>
        </p:spPr>
      </p:pic>
      <p:pic>
        <p:nvPicPr>
          <p:cNvPr id="34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5673" y="3995333"/>
            <a:ext cx="2474472" cy="2075540"/>
          </a:xfrm>
          <a:prstGeom prst="rect">
            <a:avLst/>
          </a:prstGeom>
        </p:spPr>
      </p:pic>
      <p:pic>
        <p:nvPicPr>
          <p:cNvPr id="35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9319" y="1348329"/>
            <a:ext cx="3466016" cy="341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949" y="5452535"/>
            <a:ext cx="689220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Khai thác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111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vi-VN" sz="20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tộc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là 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nguồn</a:t>
            </a:r>
            <a:r>
              <a:rPr lang="vi-VN" sz="2000" spc="4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cảm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5" dirty="0">
                <a:solidFill>
                  <a:srgbClr val="231F20"/>
                </a:solidFill>
                <a:latin typeface="+mj-lt"/>
                <a:cs typeface="Arial MT"/>
              </a:rPr>
              <a:t>hứng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330" dirty="0">
                <a:solidFill>
                  <a:srgbClr val="231F20"/>
                </a:solidFill>
                <a:latin typeface="+mj-lt"/>
                <a:cs typeface="Arial MT"/>
              </a:rPr>
              <a:t>để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2" dirty="0">
                <a:solidFill>
                  <a:srgbClr val="231F20"/>
                </a:solidFill>
                <a:latin typeface="+mj-lt"/>
                <a:cs typeface="Arial MT"/>
              </a:rPr>
              <a:t>thực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hành,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sáng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trong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lĩnh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vực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tạo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thông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qua 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nhiều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61" dirty="0">
                <a:solidFill>
                  <a:srgbClr val="231F20"/>
                </a:solidFill>
                <a:latin typeface="+mj-lt"/>
                <a:cs typeface="Arial MT"/>
              </a:rPr>
              <a:t>thức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sinh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động.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97" dirty="0">
                <a:solidFill>
                  <a:srgbClr val="231F20"/>
                </a:solidFill>
                <a:latin typeface="+mj-lt"/>
                <a:cs typeface="Arial MT"/>
              </a:rPr>
              <a:t>tượng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tộc </a:t>
            </a:r>
            <a:r>
              <a:rPr lang="vi-VN" sz="2000" spc="-10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6" dirty="0">
                <a:solidFill>
                  <a:srgbClr val="231F20"/>
                </a:solidFill>
                <a:latin typeface="+mj-lt"/>
                <a:cs typeface="Arial MT"/>
              </a:rPr>
              <a:t>hiệ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234" dirty="0">
                <a:solidFill>
                  <a:srgbClr val="231F20"/>
                </a:solidFill>
                <a:latin typeface="+mj-lt"/>
                <a:cs typeface="Arial MT"/>
              </a:rPr>
              <a:t>đượ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khí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phác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hùn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nước</a:t>
            </a:r>
            <a:r>
              <a:rPr lang="vi-VN" sz="2000" spc="-43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0" dirty="0">
                <a:solidFill>
                  <a:srgbClr val="231F20"/>
                </a:solidFill>
                <a:latin typeface="+mj-lt"/>
                <a:cs typeface="Arial MT"/>
              </a:rPr>
              <a:t>đó</a:t>
            </a:r>
            <a:r>
              <a:rPr lang="vi-VN" sz="2000" spc="-5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gó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90" dirty="0">
                <a:solidFill>
                  <a:srgbClr val="231F20"/>
                </a:solidFill>
                <a:latin typeface="+mj-lt"/>
                <a:cs typeface="Arial MT"/>
              </a:rPr>
              <a:t>phầ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giá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26" dirty="0">
                <a:solidFill>
                  <a:srgbClr val="231F20"/>
                </a:solidFill>
                <a:latin typeface="+mj-lt"/>
                <a:cs typeface="Arial MT"/>
              </a:rPr>
              <a:t>dụ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4" dirty="0">
                <a:solidFill>
                  <a:srgbClr val="231F20"/>
                </a:solidFill>
                <a:latin typeface="+mj-lt"/>
                <a:cs typeface="Arial MT"/>
              </a:rPr>
              <a:t>truyền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thống</a:t>
            </a:r>
            <a:r>
              <a:rPr lang="en-US" sz="2000" spc="-57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5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555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Arial 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STD</cp:lastModifiedBy>
  <cp:revision>18</cp:revision>
  <dcterms:created xsi:type="dcterms:W3CDTF">2024-07-21T15:57:23Z</dcterms:created>
  <dcterms:modified xsi:type="dcterms:W3CDTF">2025-10-06T12:54:03Z</dcterms:modified>
</cp:coreProperties>
</file>