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89" r:id="rId3"/>
    <p:sldId id="292" r:id="rId4"/>
    <p:sldId id="259" r:id="rId5"/>
    <p:sldId id="260" r:id="rId6"/>
    <p:sldId id="262" r:id="rId7"/>
    <p:sldId id="286" r:id="rId8"/>
    <p:sldId id="268" r:id="rId9"/>
    <p:sldId id="269" r:id="rId10"/>
    <p:sldId id="271" r:id="rId11"/>
    <p:sldId id="270" r:id="rId12"/>
    <p:sldId id="291" r:id="rId13"/>
    <p:sldId id="27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068"/>
    <a:srgbClr val="2E7E38"/>
    <a:srgbClr val="FFE305"/>
    <a:srgbClr val="FFDE05"/>
    <a:srgbClr val="FEEF05"/>
    <a:srgbClr val="FFF473"/>
    <a:srgbClr val="81FFB4"/>
    <a:srgbClr val="FFEE03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9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8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3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371D0-7C00-4D70-BE17-091BB61610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7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904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0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443" y="-109213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10686" y="2447110"/>
            <a:ext cx="11006355" cy="15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CHÀO MỪNG CÁC EM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VỚI LỚP HỌC</a:t>
            </a:r>
            <a:endParaRPr lang="vi-VN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8834" y="5024806"/>
            <a:ext cx="474495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Yến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113" y="1464531"/>
            <a:ext cx="641412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 TIỂU HỌC TÂN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endParaRPr lang="vi-VN"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5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4" name="图片 3" descr="f5105eb846fd0a2cb2ef86e408f54a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27745" y="4591685"/>
            <a:ext cx="3583305" cy="2369185"/>
          </a:xfrm>
          <a:prstGeom prst="rect">
            <a:avLst/>
          </a:prstGeom>
        </p:spPr>
      </p:pic>
      <p:sp>
        <p:nvSpPr>
          <p:cNvPr id="43" name="文本框 9"/>
          <p:cNvSpPr txBox="1"/>
          <p:nvPr/>
        </p:nvSpPr>
        <p:spPr>
          <a:xfrm>
            <a:off x="1652270" y="331012"/>
            <a:ext cx="4209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tham khảo</a:t>
            </a:r>
            <a:endParaRPr lang="zh-CN" altLang="en-US" sz="44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" y="1433622"/>
            <a:ext cx="7916091" cy="4927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41" name="图片 40" descr="fc07ff6bdd215d099b9990fbd12ad7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5760" y="3943350"/>
            <a:ext cx="1590040" cy="2889250"/>
          </a:xfrm>
          <a:prstGeom prst="rect">
            <a:avLst/>
          </a:prstGeom>
        </p:spPr>
      </p:pic>
      <p:sp>
        <p:nvSpPr>
          <p:cNvPr id="27" name="文本框 9"/>
          <p:cNvSpPr txBox="1"/>
          <p:nvPr/>
        </p:nvSpPr>
        <p:spPr>
          <a:xfrm>
            <a:off x="1652270" y="331012"/>
            <a:ext cx="532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Các bước thực hiện</a:t>
            </a:r>
            <a:endParaRPr lang="zh-CN" altLang="en-US" sz="44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8" y="1285030"/>
            <a:ext cx="9441542" cy="5168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ết kế chưa có tên (5)">
            <a:hlinkClick r:id="" action="ppaction://media"/>
            <a:extLst>
              <a:ext uri="{FF2B5EF4-FFF2-40B4-BE49-F238E27FC236}">
                <a16:creationId xmlns:a16="http://schemas.microsoft.com/office/drawing/2014/main" id="{2621BA60-68EC-4D96-8011-FF137841BAE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954" y="68603"/>
            <a:ext cx="10904295" cy="6133528"/>
          </a:xfrm>
        </p:spPr>
      </p:pic>
    </p:spTree>
    <p:extLst>
      <p:ext uri="{BB962C8B-B14F-4D97-AF65-F5344CB8AC3E}">
        <p14:creationId xmlns:p14="http://schemas.microsoft.com/office/powerpoint/2010/main" val="31631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" y="1998630"/>
            <a:ext cx="4771390" cy="49359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23610" y="-116659"/>
            <a:ext cx="2858135" cy="2984500"/>
            <a:chOff x="14482" y="189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4482" y="189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5305" y="1036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sp>
        <p:nvSpPr>
          <p:cNvPr id="35" name="文本框 9"/>
          <p:cNvSpPr txBox="1"/>
          <p:nvPr/>
        </p:nvSpPr>
        <p:spPr>
          <a:xfrm>
            <a:off x="1980515" y="944489"/>
            <a:ext cx="7070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Dặn dò</a:t>
            </a:r>
            <a:endParaRPr lang="zh-CN" altLang="en-US" sz="9600" b="1" spc="300" dirty="0">
              <a:solidFill>
                <a:srgbClr val="FF0000"/>
              </a:solidFill>
              <a:uFillTx/>
              <a:ea typeface="字体管家天蝎座" panose="00020600040101010101" charset="-122"/>
            </a:endParaRPr>
          </a:p>
        </p:txBody>
      </p:sp>
      <p:sp>
        <p:nvSpPr>
          <p:cNvPr id="36" name="文本框 9"/>
          <p:cNvSpPr txBox="1"/>
          <p:nvPr/>
        </p:nvSpPr>
        <p:spPr>
          <a:xfrm>
            <a:off x="4188368" y="6550223"/>
            <a:ext cx="383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Chỉnh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sửa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bởi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ĐỒ DÙNG DẠY HỌC MIKI</a:t>
            </a:r>
            <a:endParaRPr lang="zh-CN" altLang="en-US" sz="14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8364" y="3313172"/>
            <a:ext cx="634435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6FA068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Chuẩn bị đồ dùng học tập cho tiết sau</a:t>
            </a:r>
            <a:endParaRPr lang="vi-VN" sz="3600" dirty="0">
              <a:solidFill>
                <a:srgbClr val="6FA068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17408" y="1360105"/>
            <a:ext cx="684847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dirty="0">
                <a:solidFill>
                  <a:srgbClr val="2E7E38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Chủ đề 3: Sự kết hợp của các hình cơ bản</a:t>
            </a:r>
            <a:endParaRPr lang="zh-CN" altLang="en-US" sz="2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8505" y="399905"/>
            <a:ext cx="501010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MÔN: </a:t>
            </a:r>
            <a:r>
              <a:rPr lang="en-US" altLang="zh-CN" sz="3600" b="1" spc="180" dirty="0">
                <a:solidFill>
                  <a:srgbClr val="FF0000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Mĩ thuật</a:t>
            </a:r>
            <a:endParaRPr lang="zh-CN" altLang="en-US" sz="3600" b="1" spc="180" dirty="0">
              <a:solidFill>
                <a:srgbClr val="FF0000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ết kế chưa có tên (6)">
            <a:hlinkClick r:id="" action="ppaction://media"/>
            <a:extLst>
              <a:ext uri="{FF2B5EF4-FFF2-40B4-BE49-F238E27FC236}">
                <a16:creationId xmlns:a16="http://schemas.microsoft.com/office/drawing/2014/main" id="{AA7E9D5B-30DC-44B8-9C3F-F5AE7EA5E9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6858000"/>
          </a:xfrm>
          <a:prstGeom prst="rect">
            <a:avLst/>
          </a:prstGeom>
        </p:spPr>
      </p:pic>
      <p:sp>
        <p:nvSpPr>
          <p:cNvPr id="5" name="文本框 9">
            <a:extLst>
              <a:ext uri="{FF2B5EF4-FFF2-40B4-BE49-F238E27FC236}">
                <a16:creationId xmlns:a16="http://schemas.microsoft.com/office/drawing/2014/main" id="{3FAE71F7-9466-4C90-930D-9D99950B21D1}"/>
              </a:ext>
            </a:extLst>
          </p:cNvPr>
          <p:cNvSpPr txBox="1"/>
          <p:nvPr/>
        </p:nvSpPr>
        <p:spPr>
          <a:xfrm>
            <a:off x="67405" y="0"/>
            <a:ext cx="7070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Hoạt động 1: Khám phá</a:t>
            </a:r>
            <a:endParaRPr lang="zh-CN" altLang="en-US" sz="4800" b="1" spc="300" dirty="0">
              <a:solidFill>
                <a:srgbClr val="FF0000"/>
              </a:solidFill>
              <a:uFillTx/>
              <a:ea typeface="字体管家天蝎座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44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71294" y="454660"/>
            <a:ext cx="10141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Kết hợp hình chữ nhật, hình vuông với hình tròn</a:t>
            </a:r>
            <a:endParaRPr lang="zh-CN" altLang="en-US" sz="40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800" y="1763486"/>
            <a:ext cx="2847606" cy="167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lowchart: Connector 25"/>
          <p:cNvSpPr/>
          <p:nvPr/>
        </p:nvSpPr>
        <p:spPr>
          <a:xfrm>
            <a:off x="2481991" y="1763486"/>
            <a:ext cx="1854829" cy="1867989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5298917" y="1489166"/>
            <a:ext cx="1572145" cy="2245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lowchart: Connector 15"/>
          <p:cNvSpPr/>
          <p:nvPr/>
        </p:nvSpPr>
        <p:spPr>
          <a:xfrm>
            <a:off x="5298917" y="1881051"/>
            <a:ext cx="1541465" cy="1632857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 rot="5400000">
            <a:off x="9245235" y="950323"/>
            <a:ext cx="1567543" cy="340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lowchart: Connector 20"/>
          <p:cNvSpPr/>
          <p:nvPr/>
        </p:nvSpPr>
        <p:spPr>
          <a:xfrm>
            <a:off x="8598621" y="2736668"/>
            <a:ext cx="1286694" cy="1090749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1" y="3949973"/>
            <a:ext cx="3396246" cy="261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246" y="4126706"/>
            <a:ext cx="2143125" cy="24333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0" y="4288069"/>
            <a:ext cx="3402876" cy="2271984"/>
          </a:xfrm>
          <a:prstGeom prst="rect">
            <a:avLst/>
          </a:prstGeom>
        </p:spPr>
      </p:pic>
      <p:sp>
        <p:nvSpPr>
          <p:cNvPr id="35" name="Flowchart: Connector 34"/>
          <p:cNvSpPr/>
          <p:nvPr/>
        </p:nvSpPr>
        <p:spPr>
          <a:xfrm>
            <a:off x="10055128" y="2752683"/>
            <a:ext cx="1286694" cy="1090749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26" grpId="0" animBg="1"/>
      <p:bldP spid="14" grpId="0" animBg="1"/>
      <p:bldP spid="16" grpId="0" animBg="1"/>
      <p:bldP spid="19" grpId="0" animBg="1"/>
      <p:bldP spid="2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33" name="文本框 9"/>
          <p:cNvSpPr txBox="1"/>
          <p:nvPr/>
        </p:nvSpPr>
        <p:spPr>
          <a:xfrm>
            <a:off x="1471294" y="454660"/>
            <a:ext cx="9788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 kết hợp hình chữ nhật hình vuông với hình tam giác</a:t>
            </a:r>
            <a:endParaRPr lang="zh-CN" altLang="en-US" sz="40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714661" y="1778099"/>
            <a:ext cx="2067728" cy="93335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088850" y="2711451"/>
            <a:ext cx="1319349" cy="12232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3918857" y="2259874"/>
            <a:ext cx="3200400" cy="1674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Isosceles Triangle 12"/>
          <p:cNvSpPr/>
          <p:nvPr/>
        </p:nvSpPr>
        <p:spPr>
          <a:xfrm>
            <a:off x="4404768" y="2244774"/>
            <a:ext cx="2129246" cy="168995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Isosceles Triangle 14"/>
          <p:cNvSpPr/>
          <p:nvPr/>
        </p:nvSpPr>
        <p:spPr>
          <a:xfrm>
            <a:off x="8042767" y="1777283"/>
            <a:ext cx="2926080" cy="215537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8628010" y="3087676"/>
            <a:ext cx="1796150" cy="844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0" y="4454433"/>
            <a:ext cx="2053234" cy="19986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4522493"/>
            <a:ext cx="3200400" cy="18624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82" y="4454433"/>
            <a:ext cx="2841165" cy="199861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92" y="4023360"/>
            <a:ext cx="3220902" cy="3122023"/>
          </a:xfrm>
          <a:prstGeom prst="rect">
            <a:avLst/>
          </a:prstGeom>
        </p:spPr>
      </p:pic>
      <p:sp>
        <p:nvSpPr>
          <p:cNvPr id="17" name="文本框 9"/>
          <p:cNvSpPr txBox="1"/>
          <p:nvPr/>
        </p:nvSpPr>
        <p:spPr>
          <a:xfrm>
            <a:off x="1652270" y="331012"/>
            <a:ext cx="8941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Kết hợp hình tròn với hình tam giác</a:t>
            </a:r>
            <a:endParaRPr lang="zh-CN" altLang="en-US" sz="44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86522" y="1619793"/>
            <a:ext cx="2170188" cy="1619795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Isosceles Triangle 7"/>
          <p:cNvSpPr/>
          <p:nvPr/>
        </p:nvSpPr>
        <p:spPr>
          <a:xfrm>
            <a:off x="1149790" y="1619793"/>
            <a:ext cx="1643652" cy="1332413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lowchart: Connector 22"/>
          <p:cNvSpPr/>
          <p:nvPr/>
        </p:nvSpPr>
        <p:spPr>
          <a:xfrm>
            <a:off x="4657282" y="2088693"/>
            <a:ext cx="1736545" cy="1050927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Isosceles Triangle 23"/>
          <p:cNvSpPr/>
          <p:nvPr/>
        </p:nvSpPr>
        <p:spPr>
          <a:xfrm>
            <a:off x="4710661" y="1168398"/>
            <a:ext cx="1629789" cy="120314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Isosceles Triangle 24"/>
          <p:cNvSpPr/>
          <p:nvPr/>
        </p:nvSpPr>
        <p:spPr>
          <a:xfrm>
            <a:off x="7994401" y="1305601"/>
            <a:ext cx="2809566" cy="193398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lowchart: Connector 25"/>
          <p:cNvSpPr/>
          <p:nvPr/>
        </p:nvSpPr>
        <p:spPr>
          <a:xfrm>
            <a:off x="8628475" y="1881051"/>
            <a:ext cx="1541417" cy="135853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5" y="3870778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57" y="3870778"/>
            <a:ext cx="7523260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 animBg="1"/>
      <p:bldP spid="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1CA37-DE45-4F6A-A3E4-913AB77F830B}"/>
              </a:ext>
            </a:extLst>
          </p:cNvPr>
          <p:cNvSpPr/>
          <p:nvPr/>
        </p:nvSpPr>
        <p:spPr>
          <a:xfrm>
            <a:off x="1657721" y="1"/>
            <a:ext cx="8824750" cy="99433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88923-E762-4FDE-A2C6-66E2CAC54B29}"/>
              </a:ext>
            </a:extLst>
          </p:cNvPr>
          <p:cNvSpPr/>
          <p:nvPr/>
        </p:nvSpPr>
        <p:spPr>
          <a:xfrm>
            <a:off x="1657721" y="-39756"/>
            <a:ext cx="8824750" cy="99433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B1CB-09B3-4D44-B04C-2F7635A4B358}"/>
              </a:ext>
            </a:extLst>
          </p:cNvPr>
          <p:cNvSpPr txBox="1"/>
          <p:nvPr/>
        </p:nvSpPr>
        <p:spPr>
          <a:xfrm>
            <a:off x="1948070" y="4118"/>
            <a:ext cx="8217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CFC4F-B33C-4852-9B27-8101AD0B9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4" y="2026965"/>
            <a:ext cx="3848637" cy="3372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82695C-0138-4475-854F-41046F49D030}"/>
              </a:ext>
            </a:extLst>
          </p:cNvPr>
          <p:cNvSpPr txBox="1"/>
          <p:nvPr/>
        </p:nvSpPr>
        <p:spPr>
          <a:xfrm>
            <a:off x="5713863" y="2405540"/>
            <a:ext cx="659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 (</a:t>
            </a:r>
            <a:r>
              <a:rPr lang="en-US" sz="2000" dirty="0" err="1"/>
              <a:t>Vẽ</a:t>
            </a:r>
            <a:r>
              <a:rPr lang="en-US" sz="2000" dirty="0"/>
              <a:t>, </a:t>
            </a:r>
            <a:r>
              <a:rPr lang="en-US" sz="2000" dirty="0" err="1"/>
              <a:t>xé</a:t>
            </a:r>
            <a:r>
              <a:rPr lang="en-US" sz="2000" dirty="0"/>
              <a:t> hay </a:t>
            </a:r>
            <a:r>
              <a:rPr lang="en-US" sz="2000" dirty="0" err="1"/>
              <a:t>nặn</a:t>
            </a:r>
            <a:r>
              <a:rPr lang="en-US" sz="2000" dirty="0"/>
              <a:t>)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ra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56B78-779B-45BF-80F6-8C7C63022194}"/>
              </a:ext>
            </a:extLst>
          </p:cNvPr>
          <p:cNvSpPr txBox="1"/>
          <p:nvPr/>
        </p:nvSpPr>
        <p:spPr>
          <a:xfrm>
            <a:off x="5713864" y="3333282"/>
            <a:ext cx="584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, </a:t>
            </a:r>
            <a:r>
              <a:rPr lang="en-US" sz="2000" dirty="0" err="1"/>
              <a:t>xé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hay </a:t>
            </a:r>
            <a:r>
              <a:rPr lang="en-US" sz="2000" dirty="0" err="1"/>
              <a:t>nặn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c</a:t>
            </a:r>
            <a:r>
              <a:rPr lang="vi-VN" sz="2000" dirty="0"/>
              <a:t>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56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29" name="文本框 9"/>
          <p:cNvSpPr txBox="1"/>
          <p:nvPr/>
        </p:nvSpPr>
        <p:spPr>
          <a:xfrm>
            <a:off x="1270418" y="331012"/>
            <a:ext cx="356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tham khảo</a:t>
            </a:r>
            <a:endParaRPr lang="zh-CN" altLang="en-US" sz="44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4" y="1537331"/>
            <a:ext cx="5043406" cy="46283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800" y="1537331"/>
            <a:ext cx="3742560" cy="462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2" name="图片 21" descr="cac9d45ff3c72428d18fdc5ec263228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25685" y="3782060"/>
            <a:ext cx="2285365" cy="2971165"/>
          </a:xfrm>
          <a:prstGeom prst="rect">
            <a:avLst/>
          </a:prstGeom>
        </p:spPr>
      </p:pic>
      <p:sp>
        <p:nvSpPr>
          <p:cNvPr id="24" name="文本框 9"/>
          <p:cNvSpPr txBox="1"/>
          <p:nvPr/>
        </p:nvSpPr>
        <p:spPr>
          <a:xfrm>
            <a:off x="1652270" y="331012"/>
            <a:ext cx="4209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Bài tham khảo</a:t>
            </a:r>
            <a:endParaRPr lang="zh-CN" altLang="en-US" sz="4400" b="1" spc="300" dirty="0">
              <a:solidFill>
                <a:srgbClr val="FF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" y="1521413"/>
            <a:ext cx="3892731" cy="4931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85" y="1521413"/>
            <a:ext cx="4572000" cy="4931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0EEC1D-7E5E-430C-87AE-CEC17DDF82C5}:28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193</Words>
  <Application>Microsoft Office PowerPoint</Application>
  <PresentationFormat>Widescreen</PresentationFormat>
  <Paragraphs>40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Times New Roman</vt:lpstr>
      <vt:lpstr>字体管家天蝎座</vt:lpstr>
      <vt:lpstr>字体管家棉花糖</vt:lpstr>
      <vt:lpstr>方正胖娃简体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STD</cp:lastModifiedBy>
  <cp:revision>68</cp:revision>
  <dcterms:created xsi:type="dcterms:W3CDTF">2015-05-05T08:02:00Z</dcterms:created>
  <dcterms:modified xsi:type="dcterms:W3CDTF">2025-10-06T14:34:12Z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