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2" r:id="rId3"/>
    <p:sldMasterId id="2147483681" r:id="rId4"/>
  </p:sldMasterIdLst>
  <p:notesMasterIdLst>
    <p:notesMasterId r:id="rId15"/>
  </p:notesMasterIdLst>
  <p:sldIdLst>
    <p:sldId id="265" r:id="rId5"/>
    <p:sldId id="266" r:id="rId6"/>
    <p:sldId id="267" r:id="rId7"/>
    <p:sldId id="306" r:id="rId8"/>
    <p:sldId id="301" r:id="rId9"/>
    <p:sldId id="302" r:id="rId10"/>
    <p:sldId id="303" r:id="rId11"/>
    <p:sldId id="304" r:id="rId12"/>
    <p:sldId id="305" r:id="rId13"/>
    <p:sldId id="307" r:id="rId14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D3FFA7"/>
    <a:srgbClr val="FFD5EA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44" autoAdjust="0"/>
  </p:normalViewPr>
  <p:slideViewPr>
    <p:cSldViewPr>
      <p:cViewPr varScale="1">
        <p:scale>
          <a:sx n="74" d="100"/>
          <a:sy n="74" d="100"/>
        </p:scale>
        <p:origin x="749" y="77"/>
      </p:cViewPr>
      <p:guideLst>
        <p:guide orient="horz" pos="2160"/>
        <p:guide pos="3831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840E9-B831-496B-844E-7CEEBD0F32B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C9995-E298-4780-AFD5-FE18EB59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4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</a:t>
            </a:r>
            <a:r>
              <a:rPr lang="en-US" baseline="0"/>
              <a:t> nơi hơi khó với một số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3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mẫu toàn bài, cả lớp đọc thầm theo (nên cho Hs nhìn trong SGK). Giọng chậm rãi, nhẹ nhàng.</a:t>
            </a:r>
          </a:p>
          <a:p>
            <a:r>
              <a:rPr lang="en-US" baseline="0"/>
              <a:t>GV chú ý HDHS đọc đúng giọng điệu, ngắt nghỉ, nhấn giọng…</a:t>
            </a:r>
          </a:p>
          <a:p>
            <a:r>
              <a:rPr lang="en-US" baseline="0"/>
              <a:t>GV linh động từ khó đọc theo đúng địa phương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50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617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nhóm, </a:t>
            </a:r>
          </a:p>
          <a:p>
            <a:r>
              <a:rPr lang="en-US" baseline="0"/>
              <a:t>đọc toàn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48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nhóm, </a:t>
            </a:r>
          </a:p>
          <a:p>
            <a:r>
              <a:rPr lang="en-US" baseline="0"/>
              <a:t>đọc toàn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C9995-E298-4780-AFD5-FE18EB59DE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861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06375"/>
            <a:ext cx="2736414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06375"/>
            <a:ext cx="8006543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589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52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18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078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3838" y="1778438"/>
            <a:ext cx="4861517" cy="823912"/>
          </a:xfrm>
        </p:spPr>
        <p:txBody>
          <a:bodyPr anchor="ctr" anchorCtr="0"/>
          <a:lstStyle>
            <a:lvl1pPr marL="0" indent="0">
              <a:buNone/>
              <a:defRPr sz="2793"/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3838" y="2665379"/>
            <a:ext cx="4861517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41459" y="1778438"/>
            <a:ext cx="4885460" cy="823912"/>
          </a:xfrm>
        </p:spPr>
        <p:txBody>
          <a:bodyPr anchor="ctr" anchorCtr="0"/>
          <a:lstStyle>
            <a:lvl1pPr marL="0" indent="0">
              <a:buNone/>
              <a:defRPr sz="2793"/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41459" y="2665379"/>
            <a:ext cx="4885460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989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4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31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4155044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457201"/>
            <a:ext cx="6156930" cy="540385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4155044" cy="3811588"/>
          </a:xfrm>
        </p:spPr>
        <p:txBody>
          <a:bodyPr/>
          <a:lstStyle>
            <a:lvl1pPr marL="0" indent="0">
              <a:buNone/>
              <a:defRPr sz="1995"/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13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2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6127" y="365125"/>
            <a:ext cx="10489585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4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1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2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8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1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4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1486"/>
            <a:ext cx="10337562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092" y="6356352"/>
            <a:ext cx="2837762" cy="366183"/>
          </a:xfrm>
          <a:prstGeom prst="rect">
            <a:avLst/>
          </a:prstGeom>
        </p:spPr>
        <p:txBody>
          <a:bodyPr/>
          <a:lstStyle/>
          <a:p>
            <a:pPr defTabSz="912114"/>
            <a:fld id="{CDCB7474-AC18-4462-9967-766FB798D0E5}" type="datetimeFigureOut">
              <a:rPr lang="zh-CN" altLang="en-US" sz="1795" smtClean="0">
                <a:solidFill>
                  <a:prstClr val="black"/>
                </a:solidFill>
              </a:rPr>
              <a:pPr defTabSz="912114"/>
              <a:t>2025/11/1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55295" y="6356352"/>
            <a:ext cx="3851249" cy="366183"/>
          </a:xfrm>
          <a:prstGeom prst="rect">
            <a:avLst/>
          </a:prstGeom>
        </p:spPr>
        <p:txBody>
          <a:bodyPr/>
          <a:lstStyle/>
          <a:p>
            <a:pPr defTabSz="912114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15984" y="6356352"/>
            <a:ext cx="2837762" cy="366183"/>
          </a:xfrm>
          <a:prstGeom prst="rect">
            <a:avLst/>
          </a:prstGeom>
        </p:spPr>
        <p:txBody>
          <a:bodyPr/>
          <a:lstStyle/>
          <a:p>
            <a:pPr defTabSz="912114"/>
            <a:fld id="{A4D9A019-0009-41E6-843E-D66C74BC76A4}" type="slidenum">
              <a:rPr lang="zh-CN" altLang="en-US" sz="1795" smtClean="0">
                <a:solidFill>
                  <a:prstClr val="black"/>
                </a:solidFill>
              </a:rPr>
              <a:pPr defTabSz="912114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26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48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95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2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0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1486"/>
            <a:ext cx="10337562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092" y="6356352"/>
            <a:ext cx="2837762" cy="366183"/>
          </a:xfrm>
          <a:prstGeom prst="rect">
            <a:avLst/>
          </a:prstGeom>
        </p:spPr>
        <p:txBody>
          <a:bodyPr/>
          <a:lstStyle/>
          <a:p>
            <a:pPr defTabSz="912114"/>
            <a:fld id="{CDCB7474-AC18-4462-9967-766FB798D0E5}" type="datetimeFigureOut">
              <a:rPr lang="zh-CN" altLang="en-US" sz="1795" smtClean="0">
                <a:solidFill>
                  <a:prstClr val="black"/>
                </a:solidFill>
              </a:rPr>
              <a:pPr defTabSz="912114"/>
              <a:t>2025/11/1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55295" y="6356352"/>
            <a:ext cx="3851249" cy="366183"/>
          </a:xfrm>
          <a:prstGeom prst="rect">
            <a:avLst/>
          </a:prstGeom>
        </p:spPr>
        <p:txBody>
          <a:bodyPr/>
          <a:lstStyle/>
          <a:p>
            <a:pPr defTabSz="912114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15984" y="6356352"/>
            <a:ext cx="2837762" cy="366183"/>
          </a:xfrm>
          <a:prstGeom prst="rect">
            <a:avLst/>
          </a:prstGeom>
        </p:spPr>
        <p:txBody>
          <a:bodyPr/>
          <a:lstStyle/>
          <a:p>
            <a:pPr defTabSz="912114"/>
            <a:fld id="{A4D9A019-0009-41E6-843E-D66C74BC76A4}" type="slidenum">
              <a:rPr lang="zh-CN" altLang="en-US" sz="1795" smtClean="0">
                <a:solidFill>
                  <a:prstClr val="black"/>
                </a:solidFill>
              </a:rPr>
              <a:pPr defTabSz="912114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200151"/>
            <a:ext cx="537147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200151"/>
            <a:ext cx="537147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4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32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22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25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t="84400"/>
          <a:stretch/>
        </p:blipFill>
        <p:spPr>
          <a:xfrm flipV="1">
            <a:off x="405396" y="-96168"/>
            <a:ext cx="11801917" cy="192513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72" y="2679873"/>
            <a:ext cx="10297879" cy="156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11" name="Oval 10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941" y="475222"/>
            <a:ext cx="2563006" cy="110778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>
                <a:latin typeface="Akronism" pitchFamily="2" charset="0"/>
                <a:ea typeface="Arabia" pitchFamily="2" charset="0"/>
                <a:cs typeface="Arabia" pitchFamily="2" charset="0"/>
              </a:rPr>
              <a:t>8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70719" y="2413000"/>
            <a:ext cx="1861301" cy="1828800"/>
            <a:chOff x="1212273" y="1084984"/>
            <a:chExt cx="992332" cy="992332"/>
          </a:xfrm>
        </p:grpSpPr>
        <p:sp>
          <p:nvSpPr>
            <p:cNvPr id="16" name="Oval 15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83E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0221" y="2479702"/>
            <a:ext cx="1579625" cy="17645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</a:p>
          <a:p>
            <a:pPr algn="ctr"/>
            <a:r>
              <a:rPr lang="en-US" sz="53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319" y="2834721"/>
            <a:ext cx="10038589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TRANG SÁCH MỞ RA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3919" y="4472580"/>
            <a:ext cx="5399891" cy="193897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6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6077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6071029" y="1262783"/>
            <a:ext cx="5715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vỗ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747079" y="1296650"/>
            <a:ext cx="528689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132137" y="327660"/>
            <a:ext cx="736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TRANG SÁCH MỞ RA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8" y="228600"/>
            <a:ext cx="1960563" cy="10262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30924" y="6072986"/>
            <a:ext cx="5083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 ĐỌC TOÀN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BÀI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0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68668" y="184519"/>
            <a:ext cx="10363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thiệu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186406" y="216603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2728119" y="1905000"/>
            <a:ext cx="7162800" cy="45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7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1204119" y="-76200"/>
            <a:ext cx="101346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2956719" y="152400"/>
            <a:ext cx="49275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b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4000" b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000" b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4000" b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endParaRPr lang="en-US" sz="4000" b="1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56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69" y="5203869"/>
            <a:ext cx="12166905" cy="1721027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3805" y="420212"/>
            <a:ext cx="6279815" cy="62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88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78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788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78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788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78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788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788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2"/>
            </p:custDataLst>
          </p:nvPr>
        </p:nvSpPr>
        <p:spPr>
          <a:xfrm>
            <a:off x="3032919" y="1547655"/>
            <a:ext cx="3458523" cy="670378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698" y="2876650"/>
            <a:ext cx="3159544" cy="3735964"/>
          </a:xfrm>
          <a:prstGeom prst="rect">
            <a:avLst/>
          </a:prstGeom>
        </p:spPr>
      </p:pic>
      <p:sp>
        <p:nvSpPr>
          <p:cNvPr id="9" name="AutoShape 14"/>
          <p:cNvSpPr/>
          <p:nvPr>
            <p:custDataLst>
              <p:tags r:id="rId3"/>
            </p:custDataLst>
          </p:nvPr>
        </p:nvSpPr>
        <p:spPr>
          <a:xfrm>
            <a:off x="5330428" y="2654164"/>
            <a:ext cx="3458523" cy="670378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AutoShape 14"/>
          <p:cNvSpPr/>
          <p:nvPr>
            <p:custDataLst>
              <p:tags r:id="rId4"/>
            </p:custDataLst>
          </p:nvPr>
        </p:nvSpPr>
        <p:spPr>
          <a:xfrm>
            <a:off x="6718486" y="3886635"/>
            <a:ext cx="3458523" cy="670378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altLang="zh-C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AutoShape 14"/>
          <p:cNvSpPr/>
          <p:nvPr>
            <p:custDataLst>
              <p:tags r:id="rId5"/>
            </p:custDataLst>
          </p:nvPr>
        </p:nvSpPr>
        <p:spPr>
          <a:xfrm>
            <a:off x="8693813" y="5029200"/>
            <a:ext cx="3458523" cy="670378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zh-CN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altLang="zh-C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altLang="zh-CN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86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7774" y="1189375"/>
            <a:ext cx="5189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dại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6152" y="235774"/>
            <a:ext cx="398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C0066"/>
                </a:solidFill>
                <a:latin typeface="Microsoft New Tai Lue" pitchFamily="34" charset="0"/>
                <a:ea typeface="Arial-Rounded" pitchFamily="34" charset="0"/>
                <a:cs typeface="Microsoft New Tai Lue" pitchFamily="34" charset="0"/>
              </a:rPr>
              <a:t>Từ</a:t>
            </a:r>
            <a:r>
              <a:rPr lang="en-US" sz="5400" b="1" dirty="0">
                <a:solidFill>
                  <a:srgbClr val="CC0066"/>
                </a:solidFill>
                <a:latin typeface="Microsoft New Tai Lue" pitchFamily="34" charset="0"/>
                <a:ea typeface="Arial-Rounded" pitchFamily="34" charset="0"/>
                <a:cs typeface="Microsoft New Tai Lue" pitchFamily="34" charset="0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latin typeface="Microsoft New Tai Lue" pitchFamily="34" charset="0"/>
                <a:ea typeface="Arial-Rounded" pitchFamily="34" charset="0"/>
                <a:cs typeface="Microsoft New Tai Lue" pitchFamily="34" charset="0"/>
              </a:rPr>
              <a:t>ngữ</a:t>
            </a:r>
            <a:endParaRPr lang="en-US" sz="5400" b="1" dirty="0">
              <a:solidFill>
                <a:srgbClr val="CC0066"/>
              </a:solidFill>
              <a:latin typeface="Microsoft New Tai Lue" pitchFamily="34" charset="0"/>
              <a:ea typeface="Arial-Rounded" pitchFamily="34" charset="0"/>
              <a:cs typeface="Microsoft New Tai Lue" pitchFamily="34" charset="0"/>
            </a:endParaRPr>
          </a:p>
        </p:txBody>
      </p:sp>
      <p:sp>
        <p:nvSpPr>
          <p:cNvPr id="8" name="Google Shape;874;p79"/>
          <p:cNvSpPr txBox="1"/>
          <p:nvPr/>
        </p:nvSpPr>
        <p:spPr>
          <a:xfrm>
            <a:off x="4709319" y="883703"/>
            <a:ext cx="101346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4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mọc</a:t>
            </a:r>
            <a:r>
              <a:rPr lang="en-US" sz="4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4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Grass | plant | Britann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2571284"/>
            <a:ext cx="4758800" cy="396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ld Grass – Benjamin Springer | Cha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32" y="2627431"/>
            <a:ext cx="5240275" cy="393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2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90100" y="671798"/>
            <a:ext cx="5189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Google Shape;874;p79"/>
          <p:cNvSpPr txBox="1"/>
          <p:nvPr/>
        </p:nvSpPr>
        <p:spPr>
          <a:xfrm>
            <a:off x="5785045" y="416006"/>
            <a:ext cx="101346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1887" y="1688214"/>
            <a:ext cx="5189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Feeling flight shame? Try quitting air travel and catch a sail bo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19" y="2777698"/>
            <a:ext cx="7696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1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o sâu | Mapio.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"/>
          <a:stretch/>
        </p:blipFill>
        <p:spPr bwMode="auto">
          <a:xfrm>
            <a:off x="2270919" y="1981200"/>
            <a:ext cx="8001000" cy="42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3119" y="533400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ao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sâu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20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37919" y="457200"/>
            <a:ext cx="5189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</a:t>
            </a: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vỗ</a:t>
            </a:r>
            <a:endParaRPr lang="en-US" sz="5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Crashing Waves Gif Pictures, Photos, and Images for Facebook, Tumblr,  Pinterest, and Twitt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19" y="1600200"/>
            <a:ext cx="9144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899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6071029" y="1262783"/>
            <a:ext cx="5715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sâu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hề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ướt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Dạt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dào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vỗ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747079" y="1296650"/>
            <a:ext cx="528689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xích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</a:p>
          <a:p>
            <a:pPr algn="just">
              <a:spcAft>
                <a:spcPts val="2400"/>
              </a:spcAft>
            </a:pP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132137" y="327660"/>
            <a:ext cx="736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TRANG SÁCH MỞ 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254832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6616" y="44196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8391" y="1266863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55394" y="35052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(4)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8" y="228600"/>
            <a:ext cx="1960563" cy="10262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30924" y="6072986"/>
            <a:ext cx="4469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C00000"/>
                </a:solidFill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26650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377</Words>
  <Application>Microsoft Office PowerPoint</Application>
  <PresentationFormat>Custom</PresentationFormat>
  <Paragraphs>80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Akronism</vt:lpstr>
      <vt:lpstr>Arial</vt:lpstr>
      <vt:lpstr>Arial Rounded MT Bold</vt:lpstr>
      <vt:lpstr>Arial-Rounded</vt:lpstr>
      <vt:lpstr>Calibri</vt:lpstr>
      <vt:lpstr>Calibri Light</vt:lpstr>
      <vt:lpstr>Microsoft New Tai Lue</vt:lpstr>
      <vt:lpstr>Office Theme</vt:lpstr>
      <vt:lpstr>1_Office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TH Nguyễn Thị Kiều Trang</cp:lastModifiedBy>
  <cp:revision>281</cp:revision>
  <dcterms:created xsi:type="dcterms:W3CDTF">2020-04-19T07:30:11Z</dcterms:created>
  <dcterms:modified xsi:type="dcterms:W3CDTF">2025-11-01T03:48:15Z</dcterms:modified>
</cp:coreProperties>
</file>