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76" r:id="rId2"/>
    <p:sldId id="260" r:id="rId3"/>
    <p:sldId id="261" r:id="rId4"/>
    <p:sldId id="262" r:id="rId5"/>
    <p:sldId id="263" r:id="rId6"/>
    <p:sldId id="265" r:id="rId7"/>
    <p:sldId id="266" r:id="rId8"/>
    <p:sldId id="268" r:id="rId9"/>
    <p:sldId id="272" r:id="rId10"/>
    <p:sldId id="273" r:id="rId11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020" y="7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42" name="PlaceHolder 2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/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/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685800" y="685440"/>
            <a:ext cx="54864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/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C1138473-CBE6-4B54-892A-84B09FE480BC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30408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spAutoFit/>
          </a:bodyPr>
          <a:lstStyle/>
          <a:p>
            <a:pPr algn="ctr"/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spAutoFit/>
          </a:bodyPr>
          <a:lstStyle/>
          <a:p>
            <a:pPr algn="ctr"/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spAutoFit/>
          </a:bodyPr>
          <a:lstStyle/>
          <a:p>
            <a:pPr algn="ctr"/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spAutoFit/>
          </a:bodyPr>
          <a:lstStyle/>
          <a:p>
            <a:pPr algn="ctr"/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998"/>
              </a:spcBef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spAutoFit/>
          </a:bodyPr>
          <a:lstStyle/>
          <a:p>
            <a:pPr algn="ctr"/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spAutoFit/>
          </a:bodyPr>
          <a:lstStyle/>
          <a:p>
            <a:pPr algn="ctr"/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spAutoFit/>
          </a:bodyPr>
          <a:lstStyle/>
          <a:p>
            <a:pPr algn="ctr"/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998"/>
              </a:spcBef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spAutoFit/>
          </a:bodyPr>
          <a:lstStyle/>
          <a:p>
            <a:pPr algn="ctr"/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spAutoFit/>
          </a:bodyPr>
          <a:lstStyle/>
          <a:p>
            <a:pPr algn="ctr"/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spAutoFit/>
          </a:bodyPr>
          <a:lstStyle/>
          <a:p>
            <a:pPr algn="ctr"/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/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/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/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</a:pPr>
            <a:fld id="{EE4B3861-61F1-4089-B91A-787220A18CF5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image" Target="../media/image2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.jpeg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>
            <a:noFill/>
          </a:ln>
        </p:spPr>
      </p:pic>
      <p:pic>
        <p:nvPicPr>
          <p:cNvPr id="340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>
            <a:noFill/>
          </a:ln>
        </p:spPr>
      </p:pic>
      <p:pic>
        <p:nvPicPr>
          <p:cNvPr id="341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>
            <a:noFill/>
          </a:ln>
        </p:spPr>
      </p:pic>
      <p:pic>
        <p:nvPicPr>
          <p:cNvPr id="342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>
            <a:noFill/>
          </a:ln>
        </p:spPr>
      </p:pic>
      <p:pic>
        <p:nvPicPr>
          <p:cNvPr id="343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>
            <a:noFill/>
          </a:ln>
        </p:spPr>
      </p:pic>
      <p:sp>
        <p:nvSpPr>
          <p:cNvPr id="344" name="CustomShape 1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</a:rPr>
              <a:t>Tiết</a:t>
            </a:r>
            <a:r>
              <a:rPr kumimoji="0" lang="en-US" sz="3200" b="1" i="0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</a:rPr>
              <a:t> 9</a:t>
            </a:r>
            <a:endParaRPr kumimoji="0" lang="en-US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345" name="Picture 11" descr="D:\GIÁO ÁN 1 2020-2021\HÌNH SOẠN GIÁO ÁN\Học hát\Lớp 1 thân yêu\Các bạn nhỏ vui đến trường_HTS.png"/>
          <p:cNvPicPr/>
          <p:nvPr/>
        </p:nvPicPr>
        <p:blipFill>
          <a:blip r:embed="rId4">
            <a:lum contrast="30000"/>
          </a:blip>
          <a:srcRect l="24987"/>
          <a:stretch/>
        </p:blipFill>
        <p:spPr>
          <a:xfrm>
            <a:off x="414360" y="1071720"/>
            <a:ext cx="10215720" cy="4624200"/>
          </a:xfrm>
          <a:prstGeom prst="rect">
            <a:avLst/>
          </a:prstGeom>
          <a:ln>
            <a:noFill/>
          </a:ln>
        </p:spPr>
      </p:pic>
      <p:sp>
        <p:nvSpPr>
          <p:cNvPr id="346" name="CustomShape 2"/>
          <p:cNvSpPr/>
          <p:nvPr/>
        </p:nvSpPr>
        <p:spPr>
          <a:xfrm>
            <a:off x="628560" y="1071720"/>
            <a:ext cx="209556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1" normalizeH="0" baseline="0" noProof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Times New Roman"/>
                <a:ea typeface="Times New Roman"/>
              </a:rPr>
              <a:t>Học hát: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347" name="CustomShape 3"/>
          <p:cNvSpPr/>
          <p:nvPr/>
        </p:nvSpPr>
        <p:spPr>
          <a:xfrm>
            <a:off x="1343160" y="1714680"/>
            <a:ext cx="45003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7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LỚP MỘT THÂN YÊU</a:t>
            </a:r>
            <a:endParaRPr kumimoji="0" lang="en-US" sz="2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348" name="CustomShape 4"/>
          <p:cNvSpPr/>
          <p:nvPr/>
        </p:nvSpPr>
        <p:spPr>
          <a:xfrm>
            <a:off x="557280" y="2286000"/>
            <a:ext cx="292896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1" normalizeH="0" baseline="0" noProof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Times New Roman"/>
                <a:ea typeface="Times New Roman"/>
              </a:rPr>
              <a:t>Vận dụng sáng tạo: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349" name="CustomShape 5"/>
          <p:cNvSpPr/>
          <p:nvPr/>
        </p:nvSpPr>
        <p:spPr>
          <a:xfrm>
            <a:off x="1122480" y="2928960"/>
            <a:ext cx="4929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7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TO - NHỎ, CAO – THẤP</a:t>
            </a:r>
            <a:endParaRPr kumimoji="0" lang="en-US" sz="2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18558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>
            <a:noFill/>
          </a:ln>
        </p:spPr>
      </p:pic>
      <p:sp>
        <p:nvSpPr>
          <p:cNvPr id="331" name="CustomShape 1"/>
          <p:cNvSpPr/>
          <p:nvPr/>
        </p:nvSpPr>
        <p:spPr>
          <a:xfrm>
            <a:off x="819000" y="166680"/>
            <a:ext cx="361476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</a:pPr>
            <a:r>
              <a:rPr lang="en-US" sz="30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Vận dụng sáng tạo: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2" name="CustomShape 2"/>
          <p:cNvSpPr/>
          <p:nvPr/>
        </p:nvSpPr>
        <p:spPr>
          <a:xfrm>
            <a:off x="2700360" y="1071720"/>
            <a:ext cx="571500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</a:pPr>
            <a:r>
              <a:rPr lang="en-US" sz="3500" b="1" strike="noStrike" spc="-1">
                <a:solidFill>
                  <a:srgbClr val="FF0000"/>
                </a:solidFill>
                <a:latin typeface="Times New Roman"/>
              </a:rPr>
              <a:t>TO NHỎ, CAO – THẤP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3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>
            <a:noFill/>
          </a:ln>
        </p:spPr>
      </p:pic>
      <p:pic>
        <p:nvPicPr>
          <p:cNvPr id="33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>
            <a:noFill/>
          </a:ln>
        </p:spPr>
      </p:pic>
      <p:pic>
        <p:nvPicPr>
          <p:cNvPr id="33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>
            <a:noFill/>
          </a:ln>
        </p:spPr>
      </p:pic>
      <p:pic>
        <p:nvPicPr>
          <p:cNvPr id="33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>
            <a:noFill/>
          </a:ln>
        </p:spPr>
      </p:pic>
      <p:sp>
        <p:nvSpPr>
          <p:cNvPr id="337" name="CustomShape 3"/>
          <p:cNvSpPr/>
          <p:nvPr/>
        </p:nvSpPr>
        <p:spPr>
          <a:xfrm>
            <a:off x="557280" y="1785960"/>
            <a:ext cx="764388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b) Nghe và vỗ tay to – nhỏ theo hình tiết tấu.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38" name="Picture 3" descr="D:\GIÁO ÁN 1 2020-2021\HÌNH SOẠN GIÁO ÁN\Vận dụng sáng tạo\To nhỏ cao thấp - Copy - Copy.jpg"/>
          <p:cNvPicPr/>
          <p:nvPr/>
        </p:nvPicPr>
        <p:blipFill>
          <a:blip r:embed="rId4">
            <a:lum contrast="30000"/>
          </a:blip>
          <a:stretch/>
        </p:blipFill>
        <p:spPr>
          <a:xfrm>
            <a:off x="1843200" y="2643120"/>
            <a:ext cx="7000920" cy="2838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10" descr="D:\GIÁO ÁN 1 2020-2021\HÌNH SOẠN GIÁO ÁN\Học hát\Lớp 1 thân yêu\Nhịp - Copy.jpg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168120" y="73080"/>
            <a:ext cx="10501560" cy="6643800"/>
          </a:xfrm>
          <a:prstGeom prst="rect">
            <a:avLst/>
          </a:prstGeom>
          <a:ln>
            <a:noFill/>
          </a:ln>
        </p:spPr>
      </p:pic>
      <p:sp>
        <p:nvSpPr>
          <p:cNvPr id="211" name="CustomShape 1"/>
          <p:cNvSpPr/>
          <p:nvPr/>
        </p:nvSpPr>
        <p:spPr>
          <a:xfrm>
            <a:off x="946710" y="571680"/>
            <a:ext cx="2571840" cy="57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r>
              <a:rPr lang="en-US" sz="3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Nghe hát mẫu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857160" y="214200"/>
            <a:ext cx="2571840" cy="57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r>
              <a:rPr lang="en-US" sz="3000" b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Nghe </a:t>
            </a:r>
            <a:r>
              <a:rPr lang="en-US" sz="3000" b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giai</a:t>
            </a:r>
            <a:r>
              <a:rPr lang="en-US" sz="3000" b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000" b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điệu</a:t>
            </a:r>
            <a:endParaRPr lang="en-US" sz="30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1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>
            <a:noFill/>
          </a:ln>
        </p:spPr>
      </p:pic>
      <p:pic>
        <p:nvPicPr>
          <p:cNvPr id="21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>
            <a:noFill/>
          </a:ln>
        </p:spPr>
      </p:pic>
      <p:pic>
        <p:nvPicPr>
          <p:cNvPr id="21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>
            <a:noFill/>
          </a:ln>
        </p:spPr>
      </p:pic>
      <p:pic>
        <p:nvPicPr>
          <p:cNvPr id="21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11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Picture 11" descr="14"/>
          <p:cNvPicPr/>
          <p:nvPr/>
        </p:nvPicPr>
        <p:blipFill>
          <a:blip r:embed="rId2"/>
          <a:srcRect l="11783" t="9189" r="31020" b="16689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>
            <a:noFill/>
          </a:ln>
        </p:spPr>
      </p:pic>
      <p:sp>
        <p:nvSpPr>
          <p:cNvPr id="218" name="CustomShape 1"/>
          <p:cNvSpPr/>
          <p:nvPr/>
        </p:nvSpPr>
        <p:spPr>
          <a:xfrm>
            <a:off x="8942400" y="3716280"/>
            <a:ext cx="1209600" cy="628560"/>
          </a:xfrm>
          <a:prstGeom prst="rect">
            <a:avLst/>
          </a:prstGeom>
          <a:solidFill>
            <a:srgbClr val="FFFFFF"/>
          </a:solidFill>
          <a:ln w="12600" cap="sq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CustomShape 2"/>
          <p:cNvSpPr/>
          <p:nvPr/>
        </p:nvSpPr>
        <p:spPr>
          <a:xfrm>
            <a:off x="1028880" y="0"/>
            <a:ext cx="3200400" cy="57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874"/>
              </a:spcBef>
            </a:pPr>
            <a:r>
              <a:rPr lang="en-US" sz="3000" b="1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ĐỌC LỜI CA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0" name="CustomShape 3"/>
          <p:cNvSpPr/>
          <p:nvPr/>
        </p:nvSpPr>
        <p:spPr>
          <a:xfrm>
            <a:off x="700200" y="2071800"/>
            <a:ext cx="9783720" cy="340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Kìa tiếng trống trường vang, em bước vào lớp Một.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50000"/>
              </a:lnSpc>
            </a:pPr>
            <a:r>
              <a:rPr lang="en-US" sz="3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Từng nét chữ đầu tiên, trang sách học điều hay.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50000"/>
              </a:lnSpc>
            </a:pPr>
            <a:r>
              <a:rPr lang="en-US" sz="3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Hòa nhịp cùng tiếng ca, rộn ràng muôn lá hoa.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50000"/>
              </a:lnSpc>
            </a:pPr>
            <a:r>
              <a:rPr lang="en-US" sz="3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Chúng mình cùng nắm tay, ơi lớp Một thân yêu.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1" name="CustomShape 4"/>
          <p:cNvSpPr/>
          <p:nvPr/>
        </p:nvSpPr>
        <p:spPr>
          <a:xfrm>
            <a:off x="2912040" y="714240"/>
            <a:ext cx="5396760" cy="72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/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LỚP MỘT THÂN YÊU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>
            <a:noFill/>
          </a:ln>
        </p:spPr>
      </p:pic>
      <p:pic>
        <p:nvPicPr>
          <p:cNvPr id="22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>
            <a:noFill/>
          </a:ln>
        </p:spPr>
      </p:pic>
      <p:pic>
        <p:nvPicPr>
          <p:cNvPr id="22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>
            <a:noFill/>
          </a:ln>
        </p:spPr>
      </p:pic>
      <p:pic>
        <p:nvPicPr>
          <p:cNvPr id="22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>
            <a:noFill/>
          </a:ln>
        </p:spPr>
      </p:pic>
      <p:sp>
        <p:nvSpPr>
          <p:cNvPr id="226" name="CustomShape 5"/>
          <p:cNvSpPr/>
          <p:nvPr/>
        </p:nvSpPr>
        <p:spPr>
          <a:xfrm>
            <a:off x="7063200" y="1571760"/>
            <a:ext cx="183888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r"/>
            <a:r>
              <a:rPr lang="en-US" sz="2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Bùi Anh Tôn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>
            <a:noFill/>
          </a:ln>
        </p:spPr>
      </p:pic>
      <p:sp>
        <p:nvSpPr>
          <p:cNvPr id="228" name="CustomShape 1"/>
          <p:cNvSpPr/>
          <p:nvPr/>
        </p:nvSpPr>
        <p:spPr>
          <a:xfrm>
            <a:off x="8942400" y="3716280"/>
            <a:ext cx="1209600" cy="628560"/>
          </a:xfrm>
          <a:prstGeom prst="rect">
            <a:avLst/>
          </a:prstGeom>
          <a:solidFill>
            <a:srgbClr val="FFFFFF"/>
          </a:solidFill>
          <a:ln w="12600" cap="sq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CustomShape 2"/>
          <p:cNvSpPr/>
          <p:nvPr/>
        </p:nvSpPr>
        <p:spPr>
          <a:xfrm>
            <a:off x="6199200" y="387360"/>
            <a:ext cx="5057640" cy="48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70000"/>
              </a:lnSpc>
              <a:spcBef>
                <a:spcPts val="2186"/>
              </a:spcBef>
            </a:pPr>
            <a:r>
              <a:rPr lang="en-US" sz="35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TẬP HÁT TỪNG CÂU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30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>
            <a:noFill/>
          </a:ln>
        </p:spPr>
      </p:pic>
      <p:pic>
        <p:nvPicPr>
          <p:cNvPr id="231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>
            <a:noFill/>
          </a:ln>
        </p:spPr>
      </p:pic>
      <p:pic>
        <p:nvPicPr>
          <p:cNvPr id="232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>
            <a:noFill/>
          </a:ln>
        </p:spPr>
      </p:pic>
      <p:pic>
        <p:nvPicPr>
          <p:cNvPr id="233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>
            <a:noFill/>
          </a:ln>
        </p:spPr>
      </p:pic>
      <p:sp>
        <p:nvSpPr>
          <p:cNvPr id="234" name="CustomShape 3"/>
          <p:cNvSpPr/>
          <p:nvPr/>
        </p:nvSpPr>
        <p:spPr>
          <a:xfrm>
            <a:off x="485640" y="31680"/>
            <a:ext cx="4143600" cy="84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/>
            <a:r>
              <a:rPr lang="en-US" sz="2800" b="1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LỚP MỘT THÂN YÊU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algn="r"/>
            <a:r>
              <a:rPr lang="en-US" sz="2000" b="1" i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Bùi Anh Tôn</a:t>
            </a:r>
            <a:endParaRPr lang="en-US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35" name="Picture 13" descr="D:\GIÁO ÁN 1 2020-2021\HÌNH SOẠN GIÁO ÁN\Học hát\Lớp 1 thân yêu\Untitled.png"/>
          <p:cNvPicPr/>
          <p:nvPr/>
        </p:nvPicPr>
        <p:blipFill>
          <a:blip r:embed="rId4">
            <a:lum contrast="40000"/>
          </a:blip>
          <a:stretch/>
        </p:blipFill>
        <p:spPr>
          <a:xfrm>
            <a:off x="430200" y="3124200"/>
            <a:ext cx="10144080" cy="2519520"/>
          </a:xfrm>
          <a:prstGeom prst="rect">
            <a:avLst/>
          </a:prstGeom>
          <a:ln>
            <a:noFill/>
          </a:ln>
        </p:spPr>
      </p:pic>
      <p:sp>
        <p:nvSpPr>
          <p:cNvPr id="236" name="CustomShape 4"/>
          <p:cNvSpPr/>
          <p:nvPr/>
        </p:nvSpPr>
        <p:spPr>
          <a:xfrm>
            <a:off x="173160" y="990600"/>
            <a:ext cx="1950840" cy="66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/>
            <a:r>
              <a:rPr lang="en-US" sz="3600" b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Câu</a:t>
            </a:r>
            <a:r>
              <a:rPr lang="en-US" sz="3600" b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 1</a:t>
            </a:r>
            <a:endParaRPr lang="en-US" sz="36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3" name="Picture 10" descr="D:\GIÁO ÁN 1 2020-2021\HÌNH SOẠN GIÁO ÁN\Học hát\Lớp 1 thân yêu\Nhịp - Copy.jpg"/>
          <p:cNvPicPr/>
          <p:nvPr/>
        </p:nvPicPr>
        <p:blipFill rotWithShape="1">
          <a:blip r:embed="rId5">
            <a:lum contrast="20000"/>
          </a:blip>
          <a:srcRect t="22653" b="58034"/>
          <a:stretch/>
        </p:blipFill>
        <p:spPr>
          <a:xfrm>
            <a:off x="1019160" y="1654080"/>
            <a:ext cx="8886840" cy="1470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>
            <a:noFill/>
          </a:ln>
        </p:spPr>
      </p:pic>
      <p:sp>
        <p:nvSpPr>
          <p:cNvPr id="239" name="CustomShape 1"/>
          <p:cNvSpPr/>
          <p:nvPr/>
        </p:nvSpPr>
        <p:spPr>
          <a:xfrm>
            <a:off x="8942400" y="3716280"/>
            <a:ext cx="1209600" cy="628560"/>
          </a:xfrm>
          <a:prstGeom prst="rect">
            <a:avLst/>
          </a:prstGeom>
          <a:solidFill>
            <a:srgbClr val="FFFFFF"/>
          </a:solidFill>
          <a:ln w="12600" cap="sq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0" name="CustomShape 2"/>
          <p:cNvSpPr/>
          <p:nvPr/>
        </p:nvSpPr>
        <p:spPr>
          <a:xfrm>
            <a:off x="6199200" y="387360"/>
            <a:ext cx="5057640" cy="48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70000"/>
              </a:lnSpc>
              <a:spcBef>
                <a:spcPts val="2186"/>
              </a:spcBef>
            </a:pPr>
            <a:r>
              <a:rPr lang="en-US" sz="35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TẬP HÁT TỪNG CÂU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41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>
            <a:noFill/>
          </a:ln>
        </p:spPr>
      </p:pic>
      <p:pic>
        <p:nvPicPr>
          <p:cNvPr id="242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>
            <a:noFill/>
          </a:ln>
        </p:spPr>
      </p:pic>
      <p:pic>
        <p:nvPicPr>
          <p:cNvPr id="243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>
            <a:noFill/>
          </a:ln>
        </p:spPr>
      </p:pic>
      <p:pic>
        <p:nvPicPr>
          <p:cNvPr id="244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>
            <a:noFill/>
          </a:ln>
        </p:spPr>
      </p:pic>
      <p:sp>
        <p:nvSpPr>
          <p:cNvPr id="245" name="CustomShape 3"/>
          <p:cNvSpPr/>
          <p:nvPr/>
        </p:nvSpPr>
        <p:spPr>
          <a:xfrm>
            <a:off x="485640" y="31680"/>
            <a:ext cx="4143600" cy="84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/>
            <a:r>
              <a:rPr lang="en-US" sz="2800" b="1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LỚP MỘT THÂN YÊU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algn="r"/>
            <a:r>
              <a:rPr lang="en-US" sz="2000" b="1" i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Bùi Anh Tôn</a:t>
            </a:r>
            <a:endParaRPr lang="en-US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46" name="Picture 2" descr="D:\GIÁO ÁN 1 2020-2021\HÌNH SOẠN GIÁO ÁN\Học hát\Lớp 1 thân yêu\q.png"/>
          <p:cNvPicPr/>
          <p:nvPr/>
        </p:nvPicPr>
        <p:blipFill>
          <a:blip r:embed="rId4">
            <a:lum contrast="30000"/>
          </a:blip>
          <a:stretch/>
        </p:blipFill>
        <p:spPr>
          <a:xfrm>
            <a:off x="428760" y="3048000"/>
            <a:ext cx="10129680" cy="2571600"/>
          </a:xfrm>
          <a:prstGeom prst="rect">
            <a:avLst/>
          </a:prstGeom>
          <a:ln>
            <a:noFill/>
          </a:ln>
        </p:spPr>
      </p:pic>
      <p:sp>
        <p:nvSpPr>
          <p:cNvPr id="247" name="CustomShape 4"/>
          <p:cNvSpPr/>
          <p:nvPr/>
        </p:nvSpPr>
        <p:spPr>
          <a:xfrm>
            <a:off x="173160" y="990600"/>
            <a:ext cx="1950840" cy="66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/>
            <a:r>
              <a:rPr lang="en-US" sz="3600" b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Câu</a:t>
            </a:r>
            <a:r>
              <a:rPr lang="en-US" sz="3600" b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 2</a:t>
            </a:r>
            <a:endParaRPr lang="en-US" sz="36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3" name="Picture 10" descr="D:\GIÁO ÁN 1 2020-2021\HÌNH SOẠN GIÁO ÁN\Học hát\Lớp 1 thân yêu\Nhịp - Copy.jpg"/>
          <p:cNvPicPr/>
          <p:nvPr/>
        </p:nvPicPr>
        <p:blipFill rotWithShape="1">
          <a:blip r:embed="rId5">
            <a:lum contrast="20000"/>
          </a:blip>
          <a:srcRect t="41522" b="40433"/>
          <a:stretch/>
        </p:blipFill>
        <p:spPr>
          <a:xfrm>
            <a:off x="853920" y="1632819"/>
            <a:ext cx="9204480" cy="144959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>
            <a:noFill/>
          </a:ln>
        </p:spPr>
      </p:pic>
      <p:sp>
        <p:nvSpPr>
          <p:cNvPr id="262" name="CustomShape 1"/>
          <p:cNvSpPr/>
          <p:nvPr/>
        </p:nvSpPr>
        <p:spPr>
          <a:xfrm>
            <a:off x="8942400" y="3716280"/>
            <a:ext cx="1209600" cy="628560"/>
          </a:xfrm>
          <a:prstGeom prst="rect">
            <a:avLst/>
          </a:prstGeom>
          <a:solidFill>
            <a:srgbClr val="FFFFFF"/>
          </a:solidFill>
          <a:ln w="12600" cap="sq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3" name="CustomShape 2"/>
          <p:cNvSpPr/>
          <p:nvPr/>
        </p:nvSpPr>
        <p:spPr>
          <a:xfrm>
            <a:off x="6199200" y="387360"/>
            <a:ext cx="5057640" cy="48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70000"/>
              </a:lnSpc>
              <a:spcBef>
                <a:spcPts val="2186"/>
              </a:spcBef>
            </a:pPr>
            <a:r>
              <a:rPr lang="en-US" sz="35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TẬP HÁT TỪNG CÂU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64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>
            <a:noFill/>
          </a:ln>
        </p:spPr>
      </p:pic>
      <p:pic>
        <p:nvPicPr>
          <p:cNvPr id="265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>
            <a:noFill/>
          </a:ln>
        </p:spPr>
      </p:pic>
      <p:pic>
        <p:nvPicPr>
          <p:cNvPr id="266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>
            <a:noFill/>
          </a:ln>
        </p:spPr>
      </p:pic>
      <p:pic>
        <p:nvPicPr>
          <p:cNvPr id="267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>
            <a:noFill/>
          </a:ln>
        </p:spPr>
      </p:pic>
      <p:sp>
        <p:nvSpPr>
          <p:cNvPr id="268" name="CustomShape 3"/>
          <p:cNvSpPr/>
          <p:nvPr/>
        </p:nvSpPr>
        <p:spPr>
          <a:xfrm>
            <a:off x="485640" y="31680"/>
            <a:ext cx="4143600" cy="84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/>
            <a:r>
              <a:rPr lang="en-US" sz="2800" b="1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LỚP MỘT THÂN YÊU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algn="r"/>
            <a:r>
              <a:rPr lang="en-US" sz="2000" b="1" i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Bùi Anh Tôn</a:t>
            </a:r>
            <a:endParaRPr lang="en-US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9" name="CustomShape 4"/>
          <p:cNvSpPr/>
          <p:nvPr/>
        </p:nvSpPr>
        <p:spPr>
          <a:xfrm>
            <a:off x="173160" y="1125360"/>
            <a:ext cx="1950840" cy="66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/>
            <a:r>
              <a:rPr lang="en-US" sz="36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Câu 3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1" name="Picture 13" descr="D:\GIÁO ÁN 1 2020-2021\HÌNH SOẠN GIÁO ÁN\Học hát\Lớp 1 thân yêu\Các bạn nhỏ tập hát nhóm_HTS.png"/>
          <p:cNvPicPr/>
          <p:nvPr/>
        </p:nvPicPr>
        <p:blipFill>
          <a:blip r:embed="rId4"/>
          <a:srcRect t="8886" b="21122"/>
          <a:stretch/>
        </p:blipFill>
        <p:spPr>
          <a:xfrm>
            <a:off x="1987051" y="3200400"/>
            <a:ext cx="7205640" cy="2422637"/>
          </a:xfrm>
          <a:prstGeom prst="rect">
            <a:avLst/>
          </a:prstGeom>
          <a:ln>
            <a:noFill/>
          </a:ln>
        </p:spPr>
      </p:pic>
      <p:pic>
        <p:nvPicPr>
          <p:cNvPr id="13" name="Picture 10" descr="D:\GIÁO ÁN 1 2020-2021\HÌNH SOẠN GIÁO ÁN\Học hát\Lớp 1 thân yêu\Nhịp - Copy.jpg"/>
          <p:cNvPicPr/>
          <p:nvPr/>
        </p:nvPicPr>
        <p:blipFill rotWithShape="1">
          <a:blip r:embed="rId5">
            <a:lum contrast="20000"/>
          </a:blip>
          <a:srcRect t="59567" b="20216"/>
          <a:stretch/>
        </p:blipFill>
        <p:spPr>
          <a:xfrm>
            <a:off x="990600" y="1727250"/>
            <a:ext cx="9379080" cy="147314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Picture 11" descr="14"/>
          <p:cNvPicPr/>
          <p:nvPr/>
        </p:nvPicPr>
        <p:blipFill>
          <a:blip r:embed="rId6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>
            <a:noFill/>
          </a:ln>
        </p:spPr>
      </p:pic>
      <p:sp>
        <p:nvSpPr>
          <p:cNvPr id="274" name="CustomShape 2"/>
          <p:cNvSpPr/>
          <p:nvPr/>
        </p:nvSpPr>
        <p:spPr>
          <a:xfrm>
            <a:off x="6199200" y="387360"/>
            <a:ext cx="5057640" cy="48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70000"/>
              </a:lnSpc>
              <a:spcBef>
                <a:spcPts val="2186"/>
              </a:spcBef>
            </a:pPr>
            <a:r>
              <a:rPr lang="en-US" sz="35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TẬP HÁT TỪNG CÂU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5" name="Picture 8" descr="000o"/>
          <p:cNvPicPr/>
          <p:nvPr/>
        </p:nvPicPr>
        <p:blipFill>
          <a:blip r:embed="rId7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>
            <a:noFill/>
          </a:ln>
        </p:spPr>
      </p:pic>
      <p:pic>
        <p:nvPicPr>
          <p:cNvPr id="276" name="Picture 9" descr="000o"/>
          <p:cNvPicPr/>
          <p:nvPr/>
        </p:nvPicPr>
        <p:blipFill>
          <a:blip r:embed="rId7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>
            <a:noFill/>
          </a:ln>
        </p:spPr>
      </p:pic>
      <p:pic>
        <p:nvPicPr>
          <p:cNvPr id="277" name="Picture 10" descr="000o"/>
          <p:cNvPicPr/>
          <p:nvPr/>
        </p:nvPicPr>
        <p:blipFill>
          <a:blip r:embed="rId7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>
            <a:noFill/>
          </a:ln>
        </p:spPr>
      </p:pic>
      <p:pic>
        <p:nvPicPr>
          <p:cNvPr id="278" name="Picture 11" descr="000o"/>
          <p:cNvPicPr/>
          <p:nvPr/>
        </p:nvPicPr>
        <p:blipFill>
          <a:blip r:embed="rId7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>
            <a:noFill/>
          </a:ln>
        </p:spPr>
      </p:pic>
      <p:sp>
        <p:nvSpPr>
          <p:cNvPr id="279" name="CustomShape 3"/>
          <p:cNvSpPr/>
          <p:nvPr/>
        </p:nvSpPr>
        <p:spPr>
          <a:xfrm>
            <a:off x="485640" y="31680"/>
            <a:ext cx="4143600" cy="84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/>
            <a:r>
              <a:rPr lang="en-US" sz="2800" b="1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LỚP MỘT THÂN YÊU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algn="r"/>
            <a:r>
              <a:rPr lang="en-US" sz="2000" b="1" i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Bùi Anh Tôn</a:t>
            </a:r>
            <a:endParaRPr lang="en-US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80" name="Picture 13" descr="D:\GIÁO ÁN 1 2020-2021\HÌNH SOẠN GIÁO ÁN\Học hát\Lớp 1 thân yêu\Các bạn nhỏ vui ca nhảy múa_HTS.png"/>
          <p:cNvPicPr/>
          <p:nvPr/>
        </p:nvPicPr>
        <p:blipFill>
          <a:blip r:embed="rId8"/>
          <a:stretch/>
        </p:blipFill>
        <p:spPr>
          <a:xfrm>
            <a:off x="2438400" y="3138948"/>
            <a:ext cx="5809812" cy="2459748"/>
          </a:xfrm>
          <a:prstGeom prst="rect">
            <a:avLst/>
          </a:prstGeom>
          <a:ln>
            <a:noFill/>
          </a:ln>
        </p:spPr>
      </p:pic>
      <p:sp>
        <p:nvSpPr>
          <p:cNvPr id="282" name="CustomShape 5"/>
          <p:cNvSpPr/>
          <p:nvPr/>
        </p:nvSpPr>
        <p:spPr>
          <a:xfrm>
            <a:off x="173160" y="1125360"/>
            <a:ext cx="1950840" cy="66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/>
            <a:r>
              <a:rPr lang="en-US" sz="36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Câu 4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3" name="Picture 10" descr="D:\GIÁO ÁN 1 2020-2021\HÌNH SOẠN GIÁO ÁN\Học hát\Lớp 1 thân yêu\Nhịp - Copy.jpg"/>
          <p:cNvPicPr/>
          <p:nvPr/>
        </p:nvPicPr>
        <p:blipFill rotWithShape="1">
          <a:blip r:embed="rId9">
            <a:lum contrast="20000"/>
          </a:blip>
          <a:srcRect t="79703" b="2094"/>
          <a:stretch/>
        </p:blipFill>
        <p:spPr>
          <a:xfrm>
            <a:off x="864360" y="1779008"/>
            <a:ext cx="9204480" cy="1497592"/>
          </a:xfrm>
          <a:prstGeom prst="rect">
            <a:avLst/>
          </a:prstGeom>
          <a:ln>
            <a:noFill/>
          </a:ln>
        </p:spPr>
      </p:pic>
      <p:pic>
        <p:nvPicPr>
          <p:cNvPr id="2" name="CÂU 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161800" y="1125360"/>
            <a:ext cx="609600" cy="609600"/>
          </a:xfrm>
          <a:prstGeom prst="rect">
            <a:avLst/>
          </a:prstGeom>
        </p:spPr>
      </p:pic>
      <p:pic>
        <p:nvPicPr>
          <p:cNvPr id="3" name="4">
            <a:hlinkClick r:id="" action="ppaction://media"/>
            <a:extLst>
              <a:ext uri="{FF2B5EF4-FFF2-40B4-BE49-F238E27FC236}">
                <a16:creationId xmlns:a16="http://schemas.microsoft.com/office/drawing/2014/main" id="{D03463E1-7F17-35DA-B4FB-8FF5B0F94A0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809200" y="119869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0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Picture 10" descr="D:\GIÁO ÁN 1 2020-2021\HÌNH SOẠN GIÁO ÁN\Học hát\Lớp 1 thân yêu\Nhịp - Copy.jpg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168120" y="73080"/>
            <a:ext cx="10501560" cy="6643800"/>
          </a:xfrm>
          <a:prstGeom prst="rect">
            <a:avLst/>
          </a:prstGeom>
          <a:ln>
            <a:noFill/>
          </a:ln>
        </p:spPr>
      </p:pic>
      <p:sp>
        <p:nvSpPr>
          <p:cNvPr id="296" name="CustomShape 1"/>
          <p:cNvSpPr/>
          <p:nvPr/>
        </p:nvSpPr>
        <p:spPr>
          <a:xfrm>
            <a:off x="343080" y="214200"/>
            <a:ext cx="2228760" cy="64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r>
              <a:rPr lang="en-US" sz="35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Cả bài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97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>
            <a:noFill/>
          </a:ln>
        </p:spPr>
      </p:pic>
      <p:pic>
        <p:nvPicPr>
          <p:cNvPr id="298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>
            <a:noFill/>
          </a:ln>
        </p:spPr>
      </p:pic>
      <p:pic>
        <p:nvPicPr>
          <p:cNvPr id="299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>
            <a:noFill/>
          </a:ln>
        </p:spPr>
      </p:pic>
      <p:pic>
        <p:nvPicPr>
          <p:cNvPr id="300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>
            <a:noFill/>
          </a:ln>
        </p:spPr>
      </p:pic>
      <p:sp>
        <p:nvSpPr>
          <p:cNvPr id="322" name="CustomShape 1"/>
          <p:cNvSpPr/>
          <p:nvPr/>
        </p:nvSpPr>
        <p:spPr>
          <a:xfrm>
            <a:off x="819000" y="166680"/>
            <a:ext cx="361476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</a:pPr>
            <a:r>
              <a:rPr lang="en-US" sz="30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Vận dụng sáng tạo: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3" name="CustomShape 2"/>
          <p:cNvSpPr/>
          <p:nvPr/>
        </p:nvSpPr>
        <p:spPr>
          <a:xfrm>
            <a:off x="2700360" y="1071720"/>
            <a:ext cx="571500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</a:pPr>
            <a:r>
              <a:rPr lang="en-US" sz="3500" b="1" strike="noStrike" spc="-1">
                <a:solidFill>
                  <a:srgbClr val="FF0000"/>
                </a:solidFill>
                <a:latin typeface="Times New Roman"/>
              </a:rPr>
              <a:t>TO NHỎ, CAO – THẤP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24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>
            <a:noFill/>
          </a:ln>
        </p:spPr>
      </p:pic>
      <p:pic>
        <p:nvPicPr>
          <p:cNvPr id="325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>
            <a:noFill/>
          </a:ln>
        </p:spPr>
      </p:pic>
      <p:pic>
        <p:nvPicPr>
          <p:cNvPr id="326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>
            <a:noFill/>
          </a:ln>
        </p:spPr>
      </p:pic>
      <p:pic>
        <p:nvPicPr>
          <p:cNvPr id="327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>
            <a:noFill/>
          </a:ln>
        </p:spPr>
      </p:pic>
      <p:pic>
        <p:nvPicPr>
          <p:cNvPr id="328" name="Picture 13" descr="D:\GIÁO ÁN 1 2020-2021\HÌNH SOẠN GIÁO ÁN\Vận dụng sáng tạo\To nhỏ cao thấp.jpg"/>
          <p:cNvPicPr/>
          <p:nvPr/>
        </p:nvPicPr>
        <p:blipFill>
          <a:blip r:embed="rId4"/>
          <a:srcRect l="2921" t="9628" r="4378"/>
          <a:stretch/>
        </p:blipFill>
        <p:spPr>
          <a:xfrm>
            <a:off x="628560" y="2571840"/>
            <a:ext cx="9644040" cy="2439720"/>
          </a:xfrm>
          <a:prstGeom prst="rect">
            <a:avLst/>
          </a:prstGeom>
          <a:ln>
            <a:noFill/>
          </a:ln>
        </p:spPr>
      </p:pic>
      <p:sp>
        <p:nvSpPr>
          <p:cNvPr id="329" name="CustomShape 3"/>
          <p:cNvSpPr/>
          <p:nvPr/>
        </p:nvSpPr>
        <p:spPr>
          <a:xfrm>
            <a:off x="557280" y="1928880"/>
            <a:ext cx="621504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a) Đọc to – nhỏ, cao – thấp câu nhạc.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7347</TotalTime>
  <Words>188</Words>
  <Application>Microsoft Office PowerPoint</Application>
  <PresentationFormat>Custom</PresentationFormat>
  <Paragraphs>37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DejaVu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TAM</cp:lastModifiedBy>
  <cp:revision>614</cp:revision>
  <dcterms:created xsi:type="dcterms:W3CDTF">2010-04-30T21:19:48Z</dcterms:created>
  <dcterms:modified xsi:type="dcterms:W3CDTF">2025-11-11T07:11:40Z</dcterms:modified>
  <dc:language>en-US</dc:language>
</cp:coreProperties>
</file>