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3" r:id="rId1"/>
    <p:sldMasterId id="2147483695" r:id="rId2"/>
  </p:sldMasterIdLst>
  <p:notesMasterIdLst>
    <p:notesMasterId r:id="rId8"/>
  </p:notesMasterIdLst>
  <p:sldIdLst>
    <p:sldId id="591" r:id="rId3"/>
    <p:sldId id="592" r:id="rId4"/>
    <p:sldId id="587" r:id="rId5"/>
    <p:sldId id="364" r:id="rId6"/>
    <p:sldId id="590" r:id="rId7"/>
  </p:sldIdLst>
  <p:sldSz cx="18288000" cy="10287000"/>
  <p:notesSz cx="6858000" cy="9144000"/>
  <p:embeddedFontLst>
    <p:embeddedFont>
      <p:font typeface="Calibri" panose="020F0502020204030204" pitchFamily="34" charset="0"/>
      <p:regular r:id="rId9"/>
      <p:bold r:id="rId10"/>
      <p:italic r:id="rId11"/>
      <p:boldItalic r:id="rId12"/>
    </p:embeddedFont>
    <p:embeddedFont>
      <p:font typeface="宋体" panose="02010600030101010101" pitchFamily="2" charset="-122"/>
      <p:regular r:id="rId13"/>
    </p:embeddedFont>
    <p:embeddedFont>
      <p:font typeface="Calibri Light" panose="020F0302020204030204" pitchFamily="34" charset="0"/>
      <p:regular r:id="rId14"/>
      <p: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font" Target="fonts/font5.fntdata"/><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font" Target="fonts/font4.fntdata"/><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font" Target="fonts/font3.fntdata"/><Relationship Id="rId5" Type="http://schemas.openxmlformats.org/officeDocument/2006/relationships/slide" Target="slides/slide3.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font" Target="fonts/font1.fntdata"/><Relationship Id="rId14"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11805C-CEA8-413E-B4E9-BEB08E5D4153}" type="datetimeFigureOut">
              <a:rPr lang="vi-VN" smtClean="0"/>
              <a:t>29/11/2025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B6C029-5C92-44C8-9468-63823786F08E}" type="slidenum">
              <a:rPr lang="vi-VN" smtClean="0"/>
              <a:t>‹#›</a:t>
            </a:fld>
            <a:endParaRPr lang="vi-VN"/>
          </a:p>
        </p:txBody>
      </p:sp>
    </p:spTree>
    <p:extLst>
      <p:ext uri="{BB962C8B-B14F-4D97-AF65-F5344CB8AC3E}">
        <p14:creationId xmlns:p14="http://schemas.microsoft.com/office/powerpoint/2010/main" val="17058190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70877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158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13219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8246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1923326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539751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163431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30345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148369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6966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898027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5718497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0443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06854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444845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7237938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257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158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289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3221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0064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11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3028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45">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914445">
                <a:defRPr/>
              </a:pPr>
              <a:t>11/29/2025</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3124200" y="6356351"/>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45">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45">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914445">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621814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997B5FA-0921-464F-AAE1-844C04324D75}" type="datetimeFigureOut">
              <a:rPr lang="zh-CN" altLang="en-US" smtClean="0"/>
              <a:t>2025/11/29</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99669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0.sv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10.svg"/><Relationship Id="rId10" Type="http://schemas.openxmlformats.org/officeDocument/2006/relationships/image" Target="../media/image5.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svg"/><Relationship Id="rId18" Type="http://schemas.openxmlformats.org/officeDocument/2006/relationships/image" Target="../media/image13.gif"/><Relationship Id="rId3" Type="http://schemas.openxmlformats.org/officeDocument/2006/relationships/tags" Target="../tags/tag3.xml"/><Relationship Id="rId7" Type="http://schemas.openxmlformats.org/officeDocument/2006/relationships/image" Target="../media/image7.png"/><Relationship Id="rId17" Type="http://schemas.microsoft.com/office/2007/relationships/hdphoto" Target="../media/hdphoto2.wdp"/><Relationship Id="rId2" Type="http://schemas.openxmlformats.org/officeDocument/2006/relationships/tags" Target="../tags/tag2.xml"/><Relationship Id="rId16" Type="http://schemas.openxmlformats.org/officeDocument/2006/relationships/image" Target="../media/image12.png"/><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1.gif"/><Relationship Id="rId15" Type="http://schemas.openxmlformats.org/officeDocument/2006/relationships/image" Target="../media/image11.GIF"/><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8.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7"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A1CA2132-B427-45EA-9BCF-EB66F0A8C6FF}"/>
              </a:ext>
            </a:extLst>
          </p:cNvPr>
          <p:cNvPicPr>
            <a:picLocks noChangeAspect="1"/>
          </p:cNvPicPr>
          <p:nvPr/>
        </p:nvPicPr>
        <p:blipFill>
          <a:blip r:embed="rId2"/>
          <a:srcRect/>
          <a:stretch>
            <a:fillRect/>
          </a:stretch>
        </p:blipFill>
        <p:spPr>
          <a:xfrm>
            <a:off x="-29737" y="180858"/>
            <a:ext cx="3195696" cy="1198386"/>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80" y="9501188"/>
            <a:ext cx="9771581" cy="785813"/>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2195841" y="106673"/>
            <a:ext cx="1011046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Arial" panose="020B0604020202020204" pitchFamily="34" charset="0"/>
                <a:ea typeface="+mn-ea"/>
                <a:cs typeface="+mn-cs"/>
              </a:rPr>
              <a:t>Chủ đề 4: Chào mùa xuân đến</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Calibri"/>
              <a:ea typeface="+mn-ea"/>
              <a:cs typeface="+mn-cs"/>
            </a:endParaRPr>
          </a:p>
        </p:txBody>
      </p:sp>
      <p:sp>
        <p:nvSpPr>
          <p:cNvPr id="16" name="Rectangle 15">
            <a:extLst>
              <a:ext uri="{FF2B5EF4-FFF2-40B4-BE49-F238E27FC236}">
                <a16:creationId xmlns:a16="http://schemas.microsoft.com/office/drawing/2014/main" id="{B80794CB-69A7-4E4D-BD73-97B2BB9BC938}"/>
              </a:ext>
            </a:extLst>
          </p:cNvPr>
          <p:cNvSpPr/>
          <p:nvPr/>
        </p:nvSpPr>
        <p:spPr>
          <a:xfrm>
            <a:off x="7047691" y="1379244"/>
            <a:ext cx="2858309"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Arial" panose="020B0604020202020204" pitchFamily="34" charset="0"/>
                <a:ea typeface="+mn-ea"/>
                <a:cs typeface="+mn-cs"/>
              </a:rPr>
              <a:t>Tiết 13</a:t>
            </a:r>
            <a:endParaRPr kumimoji="0" lang="en-US" sz="3600" b="1" i="0" u="none" strike="noStrike" kern="1200" cap="none" spc="0" normalizeH="0" baseline="0" noProof="0">
              <a:ln w="12700">
                <a:solidFill>
                  <a:srgbClr val="4F81BD"/>
                </a:solidFill>
                <a:prstDash val="solid"/>
              </a:ln>
              <a:solidFill>
                <a:srgbClr val="0070C0"/>
              </a:solidFill>
              <a:effectLst>
                <a:outerShdw dist="38100" dir="2640000" algn="bl" rotWithShape="0">
                  <a:srgbClr val="4F81BD"/>
                </a:outerShdw>
              </a:effectLst>
              <a:uLnTx/>
              <a:uFillTx/>
              <a:latin typeface="Calibri"/>
              <a:ea typeface="+mn-ea"/>
              <a:cs typeface="+mn-cs"/>
            </a:endParaRPr>
          </a:p>
        </p:txBody>
      </p:sp>
      <p:sp>
        <p:nvSpPr>
          <p:cNvPr id="22" name="TextBox 21">
            <a:extLst>
              <a:ext uri="{FF2B5EF4-FFF2-40B4-BE49-F238E27FC236}">
                <a16:creationId xmlns:a16="http://schemas.microsoft.com/office/drawing/2014/main" id="{AC2292A1-AD24-4B12-B590-AAC6722EC291}"/>
              </a:ext>
            </a:extLst>
          </p:cNvPr>
          <p:cNvSpPr txBox="1"/>
          <p:nvPr/>
        </p:nvSpPr>
        <p:spPr>
          <a:xfrm>
            <a:off x="5118653" y="2095555"/>
            <a:ext cx="9574694" cy="646331"/>
          </a:xfrm>
          <a:prstGeom prst="rect">
            <a:avLst/>
          </a:prstGeom>
          <a:noFill/>
        </p:spPr>
        <p:txBody>
          <a:bodyPr wrap="square">
            <a:spAutoFit/>
          </a:bodyPr>
          <a:lstStyle/>
          <a:p>
            <a:r>
              <a:rPr lang="en-US" sz="3600">
                <a:effectLst/>
                <a:latin typeface="Times New Roman" panose="02020603050405020304" pitchFamily="18" charset="0"/>
                <a:ea typeface="Calibri" panose="020F0502020204030204" pitchFamily="34" charset="0"/>
              </a:rPr>
              <a:t>Học hát: Duyên dáng mùa xuân </a:t>
            </a:r>
            <a:endParaRPr lang="vi-VN" sz="3600"/>
          </a:p>
        </p:txBody>
      </p:sp>
      <p:sp>
        <p:nvSpPr>
          <p:cNvPr id="23" name="Rectangle 22">
            <a:extLst>
              <a:ext uri="{FF2B5EF4-FFF2-40B4-BE49-F238E27FC236}">
                <a16:creationId xmlns:a16="http://schemas.microsoft.com/office/drawing/2014/main" id="{3D7F456C-F211-47BE-B19F-44CB456511C6}"/>
              </a:ext>
            </a:extLst>
          </p:cNvPr>
          <p:cNvSpPr/>
          <p:nvPr/>
        </p:nvSpPr>
        <p:spPr>
          <a:xfrm>
            <a:off x="9105907" y="3115975"/>
            <a:ext cx="6167100" cy="430887"/>
          </a:xfrm>
          <a:prstGeom prst="rect">
            <a:avLst/>
          </a:prstGeom>
          <a:noFill/>
        </p:spPr>
        <p:txBody>
          <a:bodyPr wrap="square" lIns="91440" tIns="45720" rIns="91440" bIns="45720">
            <a:spAutoFit/>
          </a:bodyPr>
          <a:lstStyle/>
          <a:p>
            <a:pPr lvl="0" algn="ctr"/>
            <a:r>
              <a:rPr kumimoji="0" lang="vi-VN" sz="2200" b="1" i="1" strike="noStrike" kern="1200" cap="none" spc="0" normalizeH="0" baseline="0" noProof="0">
                <a:ln w="12700">
                  <a:solidFill>
                    <a:srgbClr val="4F81BD"/>
                  </a:solidFill>
                  <a:prstDash val="solid"/>
                </a:ln>
                <a:uLnTx/>
                <a:uFillTx/>
                <a:latin typeface="Times New Roman" panose="02020603050405020304" pitchFamily="18" charset="0"/>
                <a:ea typeface="+mn-ea"/>
                <a:cs typeface="+mn-cs"/>
              </a:rPr>
              <a:t>Nhạc và lời: Lê Vinh Phúc</a:t>
            </a:r>
            <a:endParaRPr kumimoji="0" lang="en-US" sz="2200" b="1" i="1" strike="noStrike" kern="1200" cap="none" spc="0" normalizeH="0" baseline="0" noProof="0">
              <a:ln w="12700">
                <a:solidFill>
                  <a:srgbClr val="4F81BD"/>
                </a:solidFill>
                <a:prstDash val="solid"/>
              </a:ln>
              <a:uLnTx/>
              <a:uFillTx/>
              <a:latin typeface="Calibri"/>
              <a:ea typeface="+mn-ea"/>
              <a:cs typeface="+mn-cs"/>
            </a:endParaRPr>
          </a:p>
        </p:txBody>
      </p:sp>
    </p:spTree>
    <p:extLst>
      <p:ext uri="{BB962C8B-B14F-4D97-AF65-F5344CB8AC3E}">
        <p14:creationId xmlns:p14="http://schemas.microsoft.com/office/powerpoint/2010/main" val="42048546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a:extLst>
              <a:ext uri="{FF2B5EF4-FFF2-40B4-BE49-F238E27FC236}">
                <a16:creationId xmlns:a16="http://schemas.microsoft.com/office/drawing/2014/main" id="{A1CA2132-B427-45EA-9BCF-EB66F0A8C6FF}"/>
              </a:ext>
            </a:extLst>
          </p:cNvPr>
          <p:cNvPicPr>
            <a:picLocks noChangeAspect="1"/>
          </p:cNvPicPr>
          <p:nvPr/>
        </p:nvPicPr>
        <p:blipFill>
          <a:blip r:embed="rId2"/>
          <a:srcRect/>
          <a:stretch>
            <a:fillRect/>
          </a:stretch>
        </p:blipFill>
        <p:spPr>
          <a:xfrm>
            <a:off x="-29737" y="180858"/>
            <a:ext cx="3195696" cy="1198386"/>
          </a:xfrm>
          <a:prstGeom prst="rect">
            <a:avLst/>
          </a:prstGeom>
        </p:spPr>
      </p:pic>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6580" y="9501188"/>
            <a:ext cx="9771581" cy="785813"/>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3434508" y="593536"/>
            <a:ext cx="744338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mj-lt"/>
                <a:ea typeface="+mn-ea"/>
                <a:cs typeface="+mn-cs"/>
              </a:rPr>
              <a:t>TÁC GIẢ - TÁC PHẨM</a:t>
            </a:r>
            <a:endParaRPr kumimoji="0" lang="en-US" sz="5400" b="1" i="0" u="none" strike="noStrike" kern="1200" cap="none" spc="0" normalizeH="0" baseline="0" noProof="0">
              <a:ln w="12700">
                <a:solidFill>
                  <a:srgbClr val="4F81BD"/>
                </a:solidFill>
                <a:prstDash val="solid"/>
              </a:ln>
              <a:solidFill>
                <a:srgbClr val="FF0000"/>
              </a:solidFill>
              <a:effectLst>
                <a:outerShdw dist="38100" dir="2640000" algn="bl" rotWithShape="0">
                  <a:srgbClr val="4F81BD"/>
                </a:outerShdw>
              </a:effectLst>
              <a:uLnTx/>
              <a:uFillTx/>
              <a:latin typeface="+mj-lt"/>
              <a:ea typeface="+mn-ea"/>
              <a:cs typeface="+mn-cs"/>
            </a:endParaRPr>
          </a:p>
        </p:txBody>
      </p:sp>
      <p:sp>
        <p:nvSpPr>
          <p:cNvPr id="23" name="Rectangle 22">
            <a:extLst>
              <a:ext uri="{FF2B5EF4-FFF2-40B4-BE49-F238E27FC236}">
                <a16:creationId xmlns:a16="http://schemas.microsoft.com/office/drawing/2014/main" id="{3D7F456C-F211-47BE-B19F-44CB456511C6}"/>
              </a:ext>
            </a:extLst>
          </p:cNvPr>
          <p:cNvSpPr/>
          <p:nvPr/>
        </p:nvSpPr>
        <p:spPr>
          <a:xfrm>
            <a:off x="-120307" y="5686115"/>
            <a:ext cx="6167100" cy="43088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1" u="none" strike="noStrike" kern="1200" cap="none" spc="0" normalizeH="0" baseline="0" noProof="0">
                <a:ln w="12700">
                  <a:solidFill>
                    <a:srgbClr val="4F81BD"/>
                  </a:solidFill>
                  <a:prstDash val="solid"/>
                </a:ln>
                <a:solidFill>
                  <a:prstClr val="black"/>
                </a:solidFill>
                <a:effectLst/>
                <a:uLnTx/>
                <a:uFillTx/>
                <a:latin typeface="Times New Roman" panose="02020603050405020304" pitchFamily="18" charset="0"/>
                <a:ea typeface="+mn-ea"/>
                <a:cs typeface="+mn-cs"/>
              </a:rPr>
              <a:t>Nhạc và lời: Lê Vinh Phúc</a:t>
            </a:r>
            <a:endParaRPr kumimoji="0" lang="en-US" sz="2200" b="1" i="1" u="none" strike="noStrike" kern="1200" cap="none" spc="0" normalizeH="0" baseline="0" noProof="0">
              <a:ln w="12700">
                <a:solidFill>
                  <a:srgbClr val="4F81BD"/>
                </a:solidFill>
                <a:prstDash val="solid"/>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DB7BECB9-18C9-4C4B-9F8B-BAE2682A7857}"/>
              </a:ext>
            </a:extLst>
          </p:cNvPr>
          <p:cNvPicPr>
            <a:picLocks noChangeAspect="1"/>
          </p:cNvPicPr>
          <p:nvPr/>
        </p:nvPicPr>
        <p:blipFill>
          <a:blip r:embed="rId10"/>
          <a:stretch>
            <a:fillRect/>
          </a:stretch>
        </p:blipFill>
        <p:spPr>
          <a:xfrm flipH="1">
            <a:off x="1066800" y="2047946"/>
            <a:ext cx="3905524" cy="3400354"/>
          </a:xfrm>
          <a:prstGeom prst="rect">
            <a:avLst/>
          </a:prstGeom>
        </p:spPr>
      </p:pic>
      <p:sp>
        <p:nvSpPr>
          <p:cNvPr id="20" name="TextBox 19">
            <a:extLst>
              <a:ext uri="{FF2B5EF4-FFF2-40B4-BE49-F238E27FC236}">
                <a16:creationId xmlns:a16="http://schemas.microsoft.com/office/drawing/2014/main" id="{7EC41423-4961-4911-9138-0A7348577BA9}"/>
              </a:ext>
            </a:extLst>
          </p:cNvPr>
          <p:cNvSpPr txBox="1"/>
          <p:nvPr/>
        </p:nvSpPr>
        <p:spPr>
          <a:xfrm>
            <a:off x="5909764" y="2102176"/>
            <a:ext cx="8468995" cy="5693866"/>
          </a:xfrm>
          <a:prstGeom prst="rect">
            <a:avLst/>
          </a:prstGeom>
          <a:noFill/>
        </p:spPr>
        <p:txBody>
          <a:bodyPr wrap="square">
            <a:spAutoFit/>
          </a:bodyPr>
          <a:lstStyle/>
          <a:p>
            <a:r>
              <a:rPr lang="vi-VN" sz="2800">
                <a:latin typeface="+mj-lt"/>
              </a:rPr>
              <a:t>Nhạc sĩ Lê Vinh Phúc sinh ngày 2/5/1962</a:t>
            </a:r>
          </a:p>
          <a:p>
            <a:r>
              <a:rPr lang="vi-VN" sz="2800">
                <a:latin typeface="+mj-lt"/>
              </a:rPr>
              <a:t>Quê quán: Quảng Ngãi</a:t>
            </a:r>
          </a:p>
          <a:p>
            <a:r>
              <a:rPr lang="vi-VN" sz="2800">
                <a:latin typeface="+mj-lt"/>
              </a:rPr>
              <a:t>Tốt nghiệp Trung cấp Văn hóa - Nghệ thuật (1985), tốt nghiệp Đại học Sáng tác Nhạc viện Thành phố Hồ Chí Minh (1986). Trong suốt quá trình hoạt động, ông đã tham gia phụ trách dạy nhạc và hòa âm, phối khí, dàn dựng các chương trình văn nghệ tham gia Hội diễn toàn thành phố, toàn quốc...</a:t>
            </a:r>
          </a:p>
          <a:p>
            <a:r>
              <a:rPr lang="vi-VN" sz="2800">
                <a:latin typeface="+mj-lt"/>
              </a:rPr>
              <a:t>Các tác phẩm tiêu biểu: Lời ru mùa xuân, Hè về mưa rơi, chủ nhật của bé…</a:t>
            </a:r>
          </a:p>
          <a:p>
            <a:r>
              <a:rPr lang="vi-VN" sz="2800">
                <a:latin typeface="+mj-lt"/>
              </a:rPr>
              <a:t>Bài hát với giai điệu vui tươi, hồn nhiên, khung cảnh mùa xuân hòa vào tiếng cười em nhỏ. Không khí náo nức đón xuân.</a:t>
            </a:r>
          </a:p>
        </p:txBody>
      </p:sp>
    </p:spTree>
    <p:extLst>
      <p:ext uri="{BB962C8B-B14F-4D97-AF65-F5344CB8AC3E}">
        <p14:creationId xmlns:p14="http://schemas.microsoft.com/office/powerpoint/2010/main" val="16407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6">
            <a:extLst>
              <a:ext uri="{FF2B5EF4-FFF2-40B4-BE49-F238E27FC236}">
                <a16:creationId xmlns:a16="http://schemas.microsoft.com/office/drawing/2014/main" id="{9374DE36-3127-4CC2-8797-820ACAC0E74E}"/>
              </a:ext>
            </a:extLst>
          </p:cNvPr>
          <p:cNvPicPr>
            <a:picLocks noChangeAspect="1"/>
          </p:cNvPicPr>
          <p:nvPr/>
        </p:nvPicPr>
        <p:blipFill>
          <a:blip r:embed="rId5"/>
          <a:srcRect/>
          <a:stretch>
            <a:fillRect/>
          </a:stretch>
        </p:blipFill>
        <p:spPr>
          <a:xfrm>
            <a:off x="13986" y="130632"/>
            <a:ext cx="3195696" cy="1198386"/>
          </a:xfrm>
          <a:prstGeom prst="rect">
            <a:avLst/>
          </a:prstGeom>
        </p:spPr>
      </p:pic>
      <p:pic>
        <p:nvPicPr>
          <p:cNvPr id="12" name="PA_图片 5">
            <a:extLst>
              <a:ext uri="{FF2B5EF4-FFF2-40B4-BE49-F238E27FC236}">
                <a16:creationId xmlns:a16="http://schemas.microsoft.com/office/drawing/2014/main" id="{0E0CB183-A229-4831-A0AC-9DA1720868F2}"/>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863596" y="-170318"/>
            <a:ext cx="2543841" cy="10287000"/>
          </a:xfrm>
          <a:prstGeom prst="rect">
            <a:avLst/>
          </a:prstGeom>
        </p:spPr>
      </p:pic>
      <p:pic>
        <p:nvPicPr>
          <p:cNvPr id="10" name="Picture 9">
            <a:extLst>
              <a:ext uri="{FF2B5EF4-FFF2-40B4-BE49-F238E27FC236}">
                <a16:creationId xmlns:a16="http://schemas.microsoft.com/office/drawing/2014/main" id="{C54B17AC-9AFB-41DB-8F07-3D4BC30C6D3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45" b="97255" l="9705" r="89241">
                        <a14:foregroundMark x1="15190" y1="83529" x2="10127" y2="51765"/>
                        <a14:foregroundMark x1="10127" y1="51765" x2="19409" y2="23137"/>
                        <a14:foregroundMark x1="19409" y1="23137" x2="27004" y2="41961"/>
                        <a14:foregroundMark x1="27004" y1="41961" x2="29536" y2="21176"/>
                        <a14:foregroundMark x1="29536" y1="21176" x2="43671" y2="20784"/>
                        <a14:foregroundMark x1="43671" y1="20784" x2="52110" y2="8235"/>
                        <a14:foregroundMark x1="52110" y1="8235" x2="63502" y2="20000"/>
                        <a14:foregroundMark x1="63502" y1="20000" x2="72785" y2="5882"/>
                        <a14:foregroundMark x1="72785" y1="5882" x2="78481" y2="23922"/>
                        <a14:foregroundMark x1="78481" y1="23922" x2="94515" y2="32941"/>
                        <a14:foregroundMark x1="94515" y1="32941" x2="97468" y2="57647"/>
                        <a14:foregroundMark x1="97468" y1="57647" x2="93038" y2="79608"/>
                        <a14:foregroundMark x1="93038" y1="79608" x2="77004" y2="94118"/>
                        <a14:foregroundMark x1="77004" y1="94118" x2="17300" y2="98431"/>
                        <a14:foregroundMark x1="40295" y1="23137" x2="40295" y2="23137"/>
                        <a14:foregroundMark x1="40295" y1="23137" x2="40295" y2="23137"/>
                        <a14:foregroundMark x1="39662" y1="22353" x2="42194" y2="6275"/>
                        <a14:foregroundMark x1="44093" y1="6275" x2="45359" y2="6275"/>
                        <a14:foregroundMark x1="46835" y1="7059" x2="54852" y2="3137"/>
                        <a14:foregroundMark x1="12447" y1="43529" x2="9705" y2="45882"/>
                        <a14:foregroundMark x1="9705" y1="46275" x2="13713" y2="70980"/>
                      </a14:backgroundRemoval>
                    </a14:imgEffect>
                  </a14:imgLayer>
                </a14:imgProps>
              </a:ext>
            </a:extLst>
          </a:blip>
          <a:stretch>
            <a:fillRect/>
          </a:stretch>
        </p:blipFill>
        <p:spPr>
          <a:xfrm>
            <a:off x="15258635" y="9258300"/>
            <a:ext cx="2858329" cy="814427"/>
          </a:xfrm>
          <a:prstGeom prst="rect">
            <a:avLst/>
          </a:prstGeom>
        </p:spPr>
      </p:pic>
      <p:pic>
        <p:nvPicPr>
          <p:cNvPr id="9" name="Picture 8">
            <a:extLst>
              <a:ext uri="{FF2B5EF4-FFF2-40B4-BE49-F238E27FC236}">
                <a16:creationId xmlns:a16="http://schemas.microsoft.com/office/drawing/2014/main" id="{BDA23B24-1C27-4C8E-89CB-686CAD7AA8A8}"/>
              </a:ext>
            </a:extLst>
          </p:cNvPr>
          <p:cNvPicPr>
            <a:picLocks noChangeAspect="1"/>
          </p:cNvPicPr>
          <p:nvPr/>
        </p:nvPicPr>
        <p:blipFill>
          <a:blip r:embed="rId9"/>
          <a:stretch>
            <a:fillRect/>
          </a:stretch>
        </p:blipFill>
        <p:spPr>
          <a:xfrm>
            <a:off x="1603556" y="662610"/>
            <a:ext cx="14935200" cy="8794622"/>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296402" y="9870805"/>
            <a:ext cx="9601198" cy="416195"/>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46580" y="9870806"/>
            <a:ext cx="9771581" cy="416195"/>
          </a:xfrm>
          <a:prstGeom prst="rect">
            <a:avLst/>
          </a:prstGeom>
        </p:spPr>
      </p:pic>
      <p:pic>
        <p:nvPicPr>
          <p:cNvPr id="14" name="PA_图片 34">
            <a:extLst>
              <a:ext uri="{FF2B5EF4-FFF2-40B4-BE49-F238E27FC236}">
                <a16:creationId xmlns:a16="http://schemas.microsoft.com/office/drawing/2014/main" id="{4732D2EA-3FB8-406E-9CB1-051968AC4802}"/>
              </a:ext>
            </a:extLst>
          </p:cNvPr>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rot="2776435" flipH="1">
            <a:off x="15832015" y="465139"/>
            <a:ext cx="1091318" cy="968544"/>
          </a:xfrm>
          <a:prstGeom prst="rect">
            <a:avLst/>
          </a:prstGeom>
        </p:spPr>
      </p:pic>
      <p:sp>
        <p:nvSpPr>
          <p:cNvPr id="18" name="TextBox 17">
            <a:extLst>
              <a:ext uri="{FF2B5EF4-FFF2-40B4-BE49-F238E27FC236}">
                <a16:creationId xmlns:a16="http://schemas.microsoft.com/office/drawing/2014/main" id="{72F4B4DB-7BDE-4AE7-AB85-5755D1AE0A3B}"/>
              </a:ext>
            </a:extLst>
          </p:cNvPr>
          <p:cNvSpPr txBox="1"/>
          <p:nvPr/>
        </p:nvSpPr>
        <p:spPr>
          <a:xfrm>
            <a:off x="2435666" y="6461749"/>
            <a:ext cx="1585233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Ô! chim      én       trên       trời              cao      liệng     bay trong     nắng vàng     mê       say. </a:t>
            </a:r>
          </a:p>
        </p:txBody>
      </p:sp>
      <p:sp>
        <p:nvSpPr>
          <p:cNvPr id="19" name="TextBox 18">
            <a:extLst>
              <a:ext uri="{FF2B5EF4-FFF2-40B4-BE49-F238E27FC236}">
                <a16:creationId xmlns:a16="http://schemas.microsoft.com/office/drawing/2014/main" id="{36DC7C37-FFF6-4C3C-B0FB-237CA59B3EC9}"/>
              </a:ext>
            </a:extLst>
          </p:cNvPr>
          <p:cNvSpPr txBox="1"/>
          <p:nvPr/>
        </p:nvSpPr>
        <p:spPr>
          <a:xfrm>
            <a:off x="2365971" y="7729237"/>
            <a:ext cx="154473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Xuân   xuân       đến     mang   niềm            vui,          nồng            ấm       chan           hòa,      xuân      </a:t>
            </a:r>
          </a:p>
        </p:txBody>
      </p:sp>
      <p:sp>
        <p:nvSpPr>
          <p:cNvPr id="20" name="TextBox 19">
            <a:extLst>
              <a:ext uri="{FF2B5EF4-FFF2-40B4-BE49-F238E27FC236}">
                <a16:creationId xmlns:a16="http://schemas.microsoft.com/office/drawing/2014/main" id="{8E06754F-535E-4B2A-ABA2-9F28061AAF8B}"/>
              </a:ext>
            </a:extLst>
          </p:cNvPr>
          <p:cNvSpPr txBox="1"/>
          <p:nvPr/>
        </p:nvSpPr>
        <p:spPr>
          <a:xfrm>
            <a:off x="2924331" y="9086504"/>
            <a:ext cx="12228678"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Về               khắp             muôn                      nhà. </a:t>
            </a:r>
          </a:p>
        </p:txBody>
      </p:sp>
      <p:sp>
        <p:nvSpPr>
          <p:cNvPr id="21" name="Rectangle 20">
            <a:extLst>
              <a:ext uri="{FF2B5EF4-FFF2-40B4-BE49-F238E27FC236}">
                <a16:creationId xmlns:a16="http://schemas.microsoft.com/office/drawing/2014/main" id="{B87E5A54-AE33-4411-9487-AD3CBA969D29}"/>
              </a:ext>
            </a:extLst>
          </p:cNvPr>
          <p:cNvSpPr/>
          <p:nvPr/>
        </p:nvSpPr>
        <p:spPr>
          <a:xfrm>
            <a:off x="-990636" y="44856"/>
            <a:ext cx="6167100"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sng" strike="noStrike" kern="1200" cap="none" spc="0" normalizeH="0" baseline="0" noProof="0">
                <a:ln w="12700">
                  <a:solidFill>
                    <a:srgbClr val="4F81BD"/>
                  </a:solidFill>
                  <a:prstDash val="solid"/>
                </a:ln>
                <a:effectLst>
                  <a:outerShdw dist="38100" dir="2640000" algn="bl" rotWithShape="0">
                    <a:srgbClr val="4F81BD"/>
                  </a:outerShdw>
                </a:effectLst>
                <a:uLnTx/>
                <a:uFillTx/>
                <a:latin typeface="Times New Roman" panose="02020603050405020304" pitchFamily="18" charset="0"/>
                <a:ea typeface="+mn-ea"/>
                <a:cs typeface="+mn-cs"/>
              </a:rPr>
              <a:t>Hát mẫu:</a:t>
            </a:r>
            <a:endParaRPr kumimoji="0" lang="en-US" sz="4400" b="1" i="0" u="sng" strike="noStrike" kern="1200" cap="none" spc="0" normalizeH="0" baseline="0" noProof="0">
              <a:ln w="12700">
                <a:solidFill>
                  <a:srgbClr val="4F81BD"/>
                </a:solidFill>
                <a:prstDash val="solid"/>
              </a:ln>
              <a:effectLst>
                <a:outerShdw dist="38100" dir="2640000" algn="bl" rotWithShape="0">
                  <a:srgbClr val="4F81BD"/>
                </a:outerShdw>
              </a:effectLst>
              <a:uLnTx/>
              <a:uFillTx/>
              <a:latin typeface="Calibri"/>
              <a:ea typeface="+mn-ea"/>
              <a:cs typeface="+mn-cs"/>
            </a:endParaRPr>
          </a:p>
        </p:txBody>
      </p:sp>
      <p:sp>
        <p:nvSpPr>
          <p:cNvPr id="22" name="TextBox 21">
            <a:extLst>
              <a:ext uri="{FF2B5EF4-FFF2-40B4-BE49-F238E27FC236}">
                <a16:creationId xmlns:a16="http://schemas.microsoft.com/office/drawing/2014/main" id="{8D8E1C30-CF47-4875-B071-46E8274D9333}"/>
              </a:ext>
            </a:extLst>
          </p:cNvPr>
          <p:cNvSpPr txBox="1"/>
          <p:nvPr/>
        </p:nvSpPr>
        <p:spPr>
          <a:xfrm>
            <a:off x="3375337" y="1735424"/>
            <a:ext cx="1242060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thắm      tươi,                               cỏ       cây      lá           hoa. </a:t>
            </a:r>
          </a:p>
        </p:txBody>
      </p:sp>
      <p:sp>
        <p:nvSpPr>
          <p:cNvPr id="23" name="TextBox 22">
            <a:extLst>
              <a:ext uri="{FF2B5EF4-FFF2-40B4-BE49-F238E27FC236}">
                <a16:creationId xmlns:a16="http://schemas.microsoft.com/office/drawing/2014/main" id="{91CD28B1-4EA7-48E7-943D-B74D377E93E2}"/>
              </a:ext>
            </a:extLst>
          </p:cNvPr>
          <p:cNvSpPr txBox="1"/>
          <p:nvPr/>
        </p:nvSpPr>
        <p:spPr>
          <a:xfrm>
            <a:off x="2456339" y="3011484"/>
            <a:ext cx="12802296"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Đàn     em       hát           ca               bao            ngày      tháng   êm           đềm.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4" name="TextBox 23">
            <a:extLst>
              <a:ext uri="{FF2B5EF4-FFF2-40B4-BE49-F238E27FC236}">
                <a16:creationId xmlns:a16="http://schemas.microsoft.com/office/drawing/2014/main" id="{E0F6ADB6-44B4-49EE-AE70-5EF523BC5E76}"/>
              </a:ext>
            </a:extLst>
          </p:cNvPr>
          <p:cNvSpPr txBox="1"/>
          <p:nvPr/>
        </p:nvSpPr>
        <p:spPr>
          <a:xfrm>
            <a:off x="2822473" y="4214080"/>
            <a:ext cx="1243239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Đẹp      xinh       áo             hoa                             cùng   nhau  nắm               tay. </a:t>
            </a:r>
          </a:p>
        </p:txBody>
      </p:sp>
      <p:sp>
        <p:nvSpPr>
          <p:cNvPr id="25" name="TextBox 24">
            <a:extLst>
              <a:ext uri="{FF2B5EF4-FFF2-40B4-BE49-F238E27FC236}">
                <a16:creationId xmlns:a16="http://schemas.microsoft.com/office/drawing/2014/main" id="{E67BA001-031C-47C7-B7B1-E47E041AC2C0}"/>
              </a:ext>
            </a:extLst>
          </p:cNvPr>
          <p:cNvSpPr txBox="1"/>
          <p:nvPr/>
        </p:nvSpPr>
        <p:spPr>
          <a:xfrm>
            <a:off x="2461569" y="5481568"/>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Hòa     vang tiếng           ca              cho                lộc     đến    muôn            nhà. </a:t>
            </a:r>
          </a:p>
        </p:txBody>
      </p:sp>
      <p:pic>
        <p:nvPicPr>
          <p:cNvPr id="26" name="Picture 25">
            <a:extLst>
              <a:ext uri="{FF2B5EF4-FFF2-40B4-BE49-F238E27FC236}">
                <a16:creationId xmlns:a16="http://schemas.microsoft.com/office/drawing/2014/main" id="{EBDC7E37-6648-4359-88A6-1FA163C7C75A}"/>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2840969" y="5955863"/>
            <a:ext cx="400450" cy="311855"/>
          </a:xfrm>
          <a:prstGeom prst="rect">
            <a:avLst/>
          </a:prstGeom>
        </p:spPr>
      </p:pic>
      <p:sp>
        <p:nvSpPr>
          <p:cNvPr id="27" name="TextBox 26">
            <a:extLst>
              <a:ext uri="{FF2B5EF4-FFF2-40B4-BE49-F238E27FC236}">
                <a16:creationId xmlns:a16="http://schemas.microsoft.com/office/drawing/2014/main" id="{0B52E514-BB46-46FE-9B19-269D85FE3AB7}"/>
              </a:ext>
            </a:extLst>
          </p:cNvPr>
          <p:cNvSpPr txBox="1"/>
          <p:nvPr/>
        </p:nvSpPr>
        <p:spPr>
          <a:xfrm>
            <a:off x="2356192" y="2688804"/>
            <a:ext cx="1252864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Nụ       hoa    thắm         trên            môi            người   tiếng     em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 </a:t>
            </a:r>
          </a:p>
        </p:txBody>
      </p:sp>
      <p:sp>
        <p:nvSpPr>
          <p:cNvPr id="28" name="TextBox 27">
            <a:extLst>
              <a:ext uri="{FF2B5EF4-FFF2-40B4-BE49-F238E27FC236}">
                <a16:creationId xmlns:a16="http://schemas.microsoft.com/office/drawing/2014/main" id="{1AD43AD1-9F74-4EDB-A9CB-2B28EE4A8A45}"/>
              </a:ext>
            </a:extLst>
          </p:cNvPr>
          <p:cNvSpPr txBox="1"/>
          <p:nvPr/>
        </p:nvSpPr>
        <p:spPr>
          <a:xfrm>
            <a:off x="3394169" y="1457340"/>
            <a:ext cx="1252864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Mùa   xuân    hát         ca,                               thềm   xuân    bước      qua. </a:t>
            </a:r>
          </a:p>
        </p:txBody>
      </p:sp>
      <p:sp>
        <p:nvSpPr>
          <p:cNvPr id="29" name="TextBox 28">
            <a:extLst>
              <a:ext uri="{FF2B5EF4-FFF2-40B4-BE49-F238E27FC236}">
                <a16:creationId xmlns:a16="http://schemas.microsoft.com/office/drawing/2014/main" id="{95EC0600-B8A5-4237-A59C-6E4E7A98EEF5}"/>
              </a:ext>
            </a:extLst>
          </p:cNvPr>
          <p:cNvSpPr txBox="1"/>
          <p:nvPr/>
        </p:nvSpPr>
        <p:spPr>
          <a:xfrm>
            <a:off x="2743202" y="3898012"/>
            <a:ext cx="13106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Vườn    xuân     hát               ca                               ngàn   hoa   sắc               hương. </a:t>
            </a:r>
          </a:p>
        </p:txBody>
      </p:sp>
      <p:sp>
        <p:nvSpPr>
          <p:cNvPr id="30" name="TextBox 29">
            <a:extLst>
              <a:ext uri="{FF2B5EF4-FFF2-40B4-BE49-F238E27FC236}">
                <a16:creationId xmlns:a16="http://schemas.microsoft.com/office/drawing/2014/main" id="{29BDEE3D-37D6-4992-80FA-20E360D63CEB}"/>
              </a:ext>
            </a:extLst>
          </p:cNvPr>
          <p:cNvSpPr txBox="1"/>
          <p:nvPr/>
        </p:nvSpPr>
        <p:spPr>
          <a:xfrm>
            <a:off x="2356192" y="5176585"/>
            <a:ext cx="1231789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a:ln>
                  <a:noFill/>
                </a:ln>
                <a:solidFill>
                  <a:srgbClr val="0070C0"/>
                </a:solidFill>
                <a:effectLst/>
                <a:uLnTx/>
                <a:uFillTx/>
                <a:latin typeface="Times New Roman" panose="02020603050405020304" pitchFamily="18" charset="0"/>
                <a:ea typeface="+mn-ea"/>
                <a:cs typeface="+mn-cs"/>
              </a:rPr>
              <a:t>Đào,   lan,    cúc,          mai            xinh               đẹp     đón     xuân              về. </a:t>
            </a:r>
          </a:p>
        </p:txBody>
      </p:sp>
      <p:sp>
        <p:nvSpPr>
          <p:cNvPr id="31" name="Rectangle 30">
            <a:extLst>
              <a:ext uri="{FF2B5EF4-FFF2-40B4-BE49-F238E27FC236}">
                <a16:creationId xmlns:a16="http://schemas.microsoft.com/office/drawing/2014/main" id="{42B2F347-6FF5-4D0C-91D4-DE25958F5EE8}"/>
              </a:ext>
            </a:extLst>
          </p:cNvPr>
          <p:cNvSpPr/>
          <p:nvPr/>
        </p:nvSpPr>
        <p:spPr>
          <a:xfrm>
            <a:off x="5928006" y="-9838"/>
            <a:ext cx="5652508" cy="707886"/>
          </a:xfrm>
          <a:prstGeom prst="rect">
            <a:avLst/>
          </a:prstGeom>
          <a:noFill/>
        </p:spPr>
        <p:txBody>
          <a:bodyPr wrap="none" lIns="91440" tIns="45720" rIns="91440" bIns="45720">
            <a:spAutoFit/>
          </a:bodyPr>
          <a:lstStyle/>
          <a:p>
            <a:pPr algn="ctr"/>
            <a:r>
              <a:rPr lang="vi-VN" sz="4000" b="1" cap="none" spc="0">
                <a:ln w="12700">
                  <a:solidFill>
                    <a:schemeClr val="accent1"/>
                  </a:solidFill>
                  <a:prstDash val="solid"/>
                </a:ln>
                <a:solidFill>
                  <a:srgbClr val="FF0000"/>
                </a:solidFill>
                <a:effectLst>
                  <a:outerShdw dist="38100" dir="2640000" algn="bl" rotWithShape="0">
                    <a:schemeClr val="accent1"/>
                  </a:outerShdw>
                </a:effectLst>
              </a:rPr>
              <a:t>Duyên dáng mùa xuân</a:t>
            </a:r>
            <a:endParaRPr lang="en-US" sz="4000" b="1" cap="none" spc="0">
              <a:ln w="12700">
                <a:solidFill>
                  <a:schemeClr val="accent1"/>
                </a:solidFill>
                <a:prstDash val="solid"/>
              </a:ln>
              <a:solidFill>
                <a:srgbClr val="FF0000"/>
              </a:solidFill>
              <a:effectLst>
                <a:outerShdw dist="38100" dir="2640000" algn="bl" rotWithShape="0">
                  <a:schemeClr val="accent1"/>
                </a:outerShdw>
              </a:effectLst>
            </a:endParaRPr>
          </a:p>
        </p:txBody>
      </p:sp>
      <p:sp>
        <p:nvSpPr>
          <p:cNvPr id="32" name="Rectangle 31">
            <a:extLst>
              <a:ext uri="{FF2B5EF4-FFF2-40B4-BE49-F238E27FC236}">
                <a16:creationId xmlns:a16="http://schemas.microsoft.com/office/drawing/2014/main" id="{50B34C39-C965-4FA8-A6D2-383B106F8FCB}"/>
              </a:ext>
            </a:extLst>
          </p:cNvPr>
          <p:cNvSpPr/>
          <p:nvPr/>
        </p:nvSpPr>
        <p:spPr>
          <a:xfrm>
            <a:off x="10643942" y="446634"/>
            <a:ext cx="6167100" cy="430887"/>
          </a:xfrm>
          <a:prstGeom prst="rect">
            <a:avLst/>
          </a:prstGeom>
          <a:noFill/>
        </p:spPr>
        <p:txBody>
          <a:bodyPr wrap="square" lIns="91440" tIns="45720" rIns="91440" bIns="45720">
            <a:spAutoFit/>
          </a:bodyPr>
          <a:lstStyle/>
          <a:p>
            <a:pPr lvl="0" algn="ctr"/>
            <a:r>
              <a:rPr kumimoji="0" lang="vi-VN" sz="2200" b="1" i="1" strike="noStrike" kern="1200" cap="none" spc="0" normalizeH="0" baseline="0" noProof="0">
                <a:ln w="12700">
                  <a:solidFill>
                    <a:srgbClr val="4F81BD"/>
                  </a:solidFill>
                  <a:prstDash val="solid"/>
                </a:ln>
                <a:uLnTx/>
                <a:uFillTx/>
                <a:latin typeface="Times New Roman" panose="02020603050405020304" pitchFamily="18" charset="0"/>
                <a:ea typeface="+mn-ea"/>
                <a:cs typeface="+mn-cs"/>
              </a:rPr>
              <a:t>Nhạc và lời: Lê Vinh Phúc</a:t>
            </a:r>
            <a:endParaRPr kumimoji="0" lang="en-US" sz="2200" b="1" i="1" strike="noStrike" kern="1200" cap="none" spc="0" normalizeH="0" baseline="0" noProof="0">
              <a:ln w="12700">
                <a:solidFill>
                  <a:srgbClr val="4F81BD"/>
                </a:solidFill>
                <a:prstDash val="solid"/>
              </a:ln>
              <a:uLnTx/>
              <a:uFillTx/>
              <a:latin typeface="Calibri"/>
              <a:ea typeface="+mn-ea"/>
              <a:cs typeface="+mn-cs"/>
            </a:endParaRPr>
          </a:p>
        </p:txBody>
      </p:sp>
      <p:pic>
        <p:nvPicPr>
          <p:cNvPr id="33" name="PA_图片 34">
            <a:extLst>
              <a:ext uri="{FF2B5EF4-FFF2-40B4-BE49-F238E27FC236}">
                <a16:creationId xmlns:a16="http://schemas.microsoft.com/office/drawing/2014/main" id="{3E0B604F-28F9-41E5-9E61-276DD2110B87}"/>
              </a:ext>
            </a:extLst>
          </p:cNvPr>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rot="2776435" flipH="1">
            <a:off x="16496152" y="586921"/>
            <a:ext cx="545545" cy="492756"/>
          </a:xfrm>
          <a:prstGeom prst="rect">
            <a:avLst/>
          </a:prstGeom>
        </p:spPr>
      </p:pic>
      <p:pic>
        <p:nvPicPr>
          <p:cNvPr id="34" name="Picture 7">
            <a:extLst>
              <a:ext uri="{FF2B5EF4-FFF2-40B4-BE49-F238E27FC236}">
                <a16:creationId xmlns:a16="http://schemas.microsoft.com/office/drawing/2014/main" id="{465A0706-D199-40B3-922A-EF458AAB1C1C}"/>
              </a:ext>
            </a:extLst>
          </p:cNvPr>
          <p:cNvPicPr>
            <a:picLocks noChangeAspect="1"/>
          </p:cNvPicPr>
          <p:nvPr/>
        </p:nvPicPr>
        <p:blipFill>
          <a:blip r:embed="rId18"/>
          <a:srcRect/>
          <a:stretch>
            <a:fillRect/>
          </a:stretch>
        </p:blipFill>
        <p:spPr>
          <a:xfrm>
            <a:off x="15229814" y="2366963"/>
            <a:ext cx="1701206" cy="2319337"/>
          </a:xfrm>
          <a:prstGeom prst="rect">
            <a:avLst/>
          </a:prstGeom>
        </p:spPr>
      </p:pic>
      <p:pic>
        <p:nvPicPr>
          <p:cNvPr id="35" name="Picture 7">
            <a:extLst>
              <a:ext uri="{FF2B5EF4-FFF2-40B4-BE49-F238E27FC236}">
                <a16:creationId xmlns:a16="http://schemas.microsoft.com/office/drawing/2014/main" id="{6A062701-DDFC-4393-B651-0CFCC954E480}"/>
              </a:ext>
            </a:extLst>
          </p:cNvPr>
          <p:cNvPicPr>
            <a:picLocks noChangeAspect="1"/>
          </p:cNvPicPr>
          <p:nvPr/>
        </p:nvPicPr>
        <p:blipFill>
          <a:blip r:embed="rId18"/>
          <a:srcRect/>
          <a:stretch>
            <a:fillRect/>
          </a:stretch>
        </p:blipFill>
        <p:spPr>
          <a:xfrm>
            <a:off x="16200481" y="3044439"/>
            <a:ext cx="1701206" cy="3866378"/>
          </a:xfrm>
          <a:prstGeom prst="rect">
            <a:avLst/>
          </a:prstGeom>
        </p:spPr>
      </p:pic>
    </p:spTree>
    <p:extLst>
      <p:ext uri="{BB962C8B-B14F-4D97-AF65-F5344CB8AC3E}">
        <p14:creationId xmlns:p14="http://schemas.microsoft.com/office/powerpoint/2010/main" val="28245679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anim calcmode="lin" valueType="num">
                                      <p:cBhvr>
                                        <p:cTn id="8" dur="1500" fill="hold"/>
                                        <p:tgtEl>
                                          <p:spTgt spid="12"/>
                                        </p:tgtEl>
                                        <p:attrNameLst>
                                          <p:attrName>ppt_x</p:attrName>
                                        </p:attrNameLst>
                                      </p:cBhvr>
                                      <p:tavLst>
                                        <p:tav tm="0">
                                          <p:val>
                                            <p:strVal val="#ppt_x"/>
                                          </p:val>
                                        </p:tav>
                                        <p:tav tm="100000">
                                          <p:val>
                                            <p:strVal val="#ppt_x"/>
                                          </p:val>
                                        </p:tav>
                                      </p:tavLst>
                                    </p:anim>
                                    <p:anim calcmode="lin" valueType="num">
                                      <p:cBhvr>
                                        <p:cTn id="9" dur="15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5B90109-D030-491C-AB83-EDF3159B0B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9737" y="9108041"/>
            <a:ext cx="18927337" cy="1253144"/>
          </a:xfrm>
          <a:prstGeom prst="rect">
            <a:avLst/>
          </a:prstGeom>
        </p:spPr>
      </p:pic>
      <p:pic>
        <p:nvPicPr>
          <p:cNvPr id="4" name="Picture 2">
            <a:extLst>
              <a:ext uri="{FF2B5EF4-FFF2-40B4-BE49-F238E27FC236}">
                <a16:creationId xmlns:a16="http://schemas.microsoft.com/office/drawing/2014/main" id="{4B6CACE2-D396-48AD-9F95-0553023AB22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296402" y="9501187"/>
            <a:ext cx="9601198" cy="785813"/>
          </a:xfrm>
          <a:prstGeom prst="rect">
            <a:avLst/>
          </a:prstGeom>
        </p:spPr>
      </p:pic>
      <p:pic>
        <p:nvPicPr>
          <p:cNvPr id="5" name="Picture 2">
            <a:extLst>
              <a:ext uri="{FF2B5EF4-FFF2-40B4-BE49-F238E27FC236}">
                <a16:creationId xmlns:a16="http://schemas.microsoft.com/office/drawing/2014/main" id="{52167FF1-43A9-4BE7-9D2E-61D2AFA60A6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46580" y="9501188"/>
            <a:ext cx="9771581" cy="785813"/>
          </a:xfrm>
          <a:prstGeom prst="rect">
            <a:avLst/>
          </a:prstGeom>
        </p:spPr>
      </p:pic>
      <p:sp>
        <p:nvSpPr>
          <p:cNvPr id="11" name="Rectangle 10">
            <a:extLst>
              <a:ext uri="{FF2B5EF4-FFF2-40B4-BE49-F238E27FC236}">
                <a16:creationId xmlns:a16="http://schemas.microsoft.com/office/drawing/2014/main" id="{B73D5FA4-7508-4F07-8758-385C7F0589AF}"/>
              </a:ext>
            </a:extLst>
          </p:cNvPr>
          <p:cNvSpPr/>
          <p:nvPr/>
        </p:nvSpPr>
        <p:spPr>
          <a:xfrm>
            <a:off x="1373974" y="1104900"/>
            <a:ext cx="3523722" cy="923330"/>
          </a:xfrm>
          <a:prstGeom prst="rect">
            <a:avLst/>
          </a:prstGeom>
          <a:noFill/>
        </p:spPr>
        <p:txBody>
          <a:bodyPr wrap="none" lIns="91440" tIns="45720" rIns="91440" bIns="45720">
            <a:spAutoFit/>
          </a:bodyPr>
          <a:lstStyle/>
          <a:p>
            <a:pPr algn="ctr"/>
            <a:r>
              <a:rPr lang="vi-VN" sz="5400" b="1" cap="none" spc="0">
                <a:ln w="12700">
                  <a:solidFill>
                    <a:schemeClr val="accent1"/>
                  </a:solidFill>
                  <a:prstDash val="solid"/>
                </a:ln>
                <a:solidFill>
                  <a:srgbClr val="FF0000"/>
                </a:solidFill>
                <a:effectLst>
                  <a:outerShdw dist="38100" dir="2640000" algn="bl" rotWithShape="0">
                    <a:schemeClr val="accent1"/>
                  </a:outerShdw>
                </a:effectLst>
              </a:rPr>
              <a:t>Đọc lời ca</a:t>
            </a:r>
            <a:endParaRPr lang="en-US" sz="5400" b="1" cap="none" spc="0">
              <a:ln w="12700">
                <a:solidFill>
                  <a:schemeClr val="accent1"/>
                </a:solidFill>
                <a:prstDash val="solid"/>
              </a:ln>
              <a:solidFill>
                <a:srgbClr val="FF0000"/>
              </a:solidFill>
              <a:effectLst>
                <a:outerShdw dist="38100" dir="2640000" algn="bl" rotWithShape="0">
                  <a:schemeClr val="accent1"/>
                </a:outerShdw>
              </a:effectLst>
            </a:endParaRPr>
          </a:p>
        </p:txBody>
      </p:sp>
      <p:sp>
        <p:nvSpPr>
          <p:cNvPr id="15" name="TextBox 14">
            <a:extLst>
              <a:ext uri="{FF2B5EF4-FFF2-40B4-BE49-F238E27FC236}">
                <a16:creationId xmlns:a16="http://schemas.microsoft.com/office/drawing/2014/main" id="{2658AA87-4E56-4E9D-AF19-7D483E833D07}"/>
              </a:ext>
            </a:extLst>
          </p:cNvPr>
          <p:cNvSpPr txBox="1"/>
          <p:nvPr/>
        </p:nvSpPr>
        <p:spPr>
          <a:xfrm>
            <a:off x="3907660" y="2306584"/>
            <a:ext cx="12317893" cy="2677656"/>
          </a:xfrm>
          <a:prstGeom prst="rect">
            <a:avLst/>
          </a:prstGeom>
          <a:noFill/>
        </p:spPr>
        <p:txBody>
          <a:bodyPr wrap="square">
            <a:spAutoFit/>
          </a:bodyPr>
          <a:lstStyle/>
          <a:p>
            <a:r>
              <a:rPr lang="vi-VN" sz="2800">
                <a:latin typeface="+mj-lt"/>
              </a:rPr>
              <a:t>Câu 1: Mùa xuân hát ca, thềm xuân bước qua. </a:t>
            </a:r>
          </a:p>
          <a:p>
            <a:r>
              <a:rPr lang="vi-VN" sz="2800">
                <a:latin typeface="+mj-lt"/>
              </a:rPr>
              <a:t>Câu 2: Nụ hoa thắm trên môi người tiếng em cười.</a:t>
            </a:r>
          </a:p>
          <a:p>
            <a:r>
              <a:rPr lang="vi-VN" sz="2800">
                <a:latin typeface="+mj-lt"/>
              </a:rPr>
              <a:t> Câu 3: Vườn xuân hát ca, ngàn hoa sắc hương. </a:t>
            </a:r>
          </a:p>
          <a:p>
            <a:r>
              <a:rPr lang="vi-VN" sz="2800">
                <a:latin typeface="+mj-lt"/>
              </a:rPr>
              <a:t>Câu 4: Đào, lan, cúc, mai xinh đẹp đón xuân về. </a:t>
            </a:r>
          </a:p>
          <a:p>
            <a:r>
              <a:rPr lang="vi-VN" sz="2800">
                <a:latin typeface="+mj-lt"/>
              </a:rPr>
              <a:t>Câu 5: Ô! chim én trên trời cao liệng bay trong nắng vàng mê say. </a:t>
            </a:r>
          </a:p>
          <a:p>
            <a:r>
              <a:rPr lang="vi-VN" sz="2800">
                <a:latin typeface="+mj-lt"/>
              </a:rPr>
              <a:t>Câu 6: Xuân đến mang niềm vui, nồng ấm chan hòa, xuân về khắp muôn nhà. </a:t>
            </a:r>
          </a:p>
        </p:txBody>
      </p:sp>
      <p:sp>
        <p:nvSpPr>
          <p:cNvPr id="16" name="Rectangle 15">
            <a:extLst>
              <a:ext uri="{FF2B5EF4-FFF2-40B4-BE49-F238E27FC236}">
                <a16:creationId xmlns:a16="http://schemas.microsoft.com/office/drawing/2014/main" id="{B80794CB-69A7-4E4D-BD73-97B2BB9BC938}"/>
              </a:ext>
            </a:extLst>
          </p:cNvPr>
          <p:cNvSpPr/>
          <p:nvPr/>
        </p:nvSpPr>
        <p:spPr>
          <a:xfrm>
            <a:off x="2029317" y="2306584"/>
            <a:ext cx="1462259"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Lời 1:</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7" name="Rectangle 16">
            <a:extLst>
              <a:ext uri="{FF2B5EF4-FFF2-40B4-BE49-F238E27FC236}">
                <a16:creationId xmlns:a16="http://schemas.microsoft.com/office/drawing/2014/main" id="{76131334-906E-47C5-AC34-3006F4BCF041}"/>
              </a:ext>
            </a:extLst>
          </p:cNvPr>
          <p:cNvSpPr/>
          <p:nvPr/>
        </p:nvSpPr>
        <p:spPr>
          <a:xfrm>
            <a:off x="1905000" y="5010744"/>
            <a:ext cx="1462260" cy="646331"/>
          </a:xfrm>
          <a:prstGeom prst="rect">
            <a:avLst/>
          </a:prstGeom>
          <a:noFill/>
        </p:spPr>
        <p:txBody>
          <a:bodyPr wrap="none" lIns="91440" tIns="45720" rIns="91440" bIns="45720">
            <a:spAutoFit/>
          </a:bodyPr>
          <a:lstStyle/>
          <a:p>
            <a:pPr algn="ctr"/>
            <a:r>
              <a:rPr lang="vi-VN" sz="3600" b="1" cap="none" spc="0">
                <a:ln w="12700">
                  <a:solidFill>
                    <a:schemeClr val="accent1"/>
                  </a:solidFill>
                  <a:prstDash val="solid"/>
                </a:ln>
                <a:solidFill>
                  <a:srgbClr val="0070C0"/>
                </a:solidFill>
                <a:effectLst>
                  <a:outerShdw dist="38100" dir="2640000" algn="bl" rotWithShape="0">
                    <a:schemeClr val="accent1"/>
                  </a:outerShdw>
                </a:effectLst>
              </a:rPr>
              <a:t>Lời 2:</a:t>
            </a:r>
            <a:endParaRPr lang="en-US" sz="3600" b="1" cap="none" spc="0">
              <a:ln w="12700">
                <a:solidFill>
                  <a:schemeClr val="accent1"/>
                </a:solidFill>
                <a:prstDash val="solid"/>
              </a:ln>
              <a:solidFill>
                <a:srgbClr val="0070C0"/>
              </a:solidFill>
              <a:effectLst>
                <a:outerShdw dist="38100" dir="2640000" algn="bl" rotWithShape="0">
                  <a:schemeClr val="accent1"/>
                </a:outerShdw>
              </a:effectLst>
            </a:endParaRPr>
          </a:p>
        </p:txBody>
      </p:sp>
      <p:sp>
        <p:nvSpPr>
          <p:cNvPr id="18" name="TextBox 17">
            <a:extLst>
              <a:ext uri="{FF2B5EF4-FFF2-40B4-BE49-F238E27FC236}">
                <a16:creationId xmlns:a16="http://schemas.microsoft.com/office/drawing/2014/main" id="{8B93918A-8D69-44CA-995A-D14063925F41}"/>
              </a:ext>
            </a:extLst>
          </p:cNvPr>
          <p:cNvSpPr txBox="1"/>
          <p:nvPr/>
        </p:nvSpPr>
        <p:spPr>
          <a:xfrm>
            <a:off x="3948002" y="5152666"/>
            <a:ext cx="12317893" cy="2677656"/>
          </a:xfrm>
          <a:prstGeom prst="rect">
            <a:avLst/>
          </a:prstGeom>
          <a:noFill/>
        </p:spPr>
        <p:txBody>
          <a:bodyPr wrap="square">
            <a:spAutoFit/>
          </a:bodyPr>
          <a:lstStyle/>
          <a:p>
            <a:r>
              <a:rPr lang="vi-VN" sz="2800">
                <a:latin typeface="+mj-lt"/>
              </a:rPr>
              <a:t>Câu 1: Mùa xuân thắm tươi, cỏ cây lá hoa. </a:t>
            </a:r>
          </a:p>
          <a:p>
            <a:r>
              <a:rPr lang="vi-VN" sz="2800">
                <a:latin typeface="+mj-lt"/>
              </a:rPr>
              <a:t>Câu 2: Đàn em hát ca bao ngày tháng êm đềm.</a:t>
            </a:r>
          </a:p>
          <a:p>
            <a:r>
              <a:rPr lang="vi-VN" sz="2800">
                <a:latin typeface="+mj-lt"/>
              </a:rPr>
              <a:t>Câu 3: Đẹp xinh áo hoa cùng nhau nắm tay. </a:t>
            </a:r>
          </a:p>
          <a:p>
            <a:r>
              <a:rPr lang="vi-VN" sz="2800">
                <a:latin typeface="+mj-lt"/>
              </a:rPr>
              <a:t>Câu 4: Hòa vang tiếng ca cho lộc đến muôn nhà. </a:t>
            </a:r>
          </a:p>
          <a:p>
            <a:r>
              <a:rPr lang="vi-VN" sz="2800">
                <a:latin typeface="+mj-lt"/>
              </a:rPr>
              <a:t>Câu 5: Ô! chim én trên trời cao liệng bay trong nắng vàng mê say. </a:t>
            </a:r>
          </a:p>
          <a:p>
            <a:r>
              <a:rPr lang="vi-VN" sz="2800">
                <a:latin typeface="+mj-lt"/>
              </a:rPr>
              <a:t>Câu 6: Xuân đến mang niềm vui, nồng ấm chan hòa, xuân về khắp muôn nhà. </a:t>
            </a:r>
          </a:p>
        </p:txBody>
      </p:sp>
    </p:spTree>
    <p:extLst>
      <p:ext uri="{BB962C8B-B14F-4D97-AF65-F5344CB8AC3E}">
        <p14:creationId xmlns:p14="http://schemas.microsoft.com/office/powerpoint/2010/main" val="238751120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8288000" cy="10287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805364" y="205041"/>
            <a:ext cx="16385466" cy="37719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14635742" y="640695"/>
            <a:ext cx="2185173" cy="197772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14377526" y="4689781"/>
            <a:ext cx="1713698" cy="1736366"/>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1981200" y="-419100"/>
            <a:ext cx="12284627" cy="98277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6693012" y="5704118"/>
            <a:ext cx="2705199" cy="2601684"/>
          </a:xfrm>
          <a:prstGeom prst="rect">
            <a:avLst/>
          </a:prstGeom>
        </p:spPr>
      </p:pic>
      <p:sp>
        <p:nvSpPr>
          <p:cNvPr id="11" name="Rectangle 26">
            <a:extLst>
              <a:ext uri="{FF2B5EF4-FFF2-40B4-BE49-F238E27FC236}">
                <a16:creationId xmlns:a16="http://schemas.microsoft.com/office/drawing/2014/main" id="{7AF94FC9-0286-4AD5-AEB5-18077A05F821}"/>
              </a:ext>
            </a:extLst>
          </p:cNvPr>
          <p:cNvSpPr/>
          <p:nvPr/>
        </p:nvSpPr>
        <p:spPr>
          <a:xfrm>
            <a:off x="1486963" y="2390294"/>
            <a:ext cx="13411200" cy="131144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1" i="0" u="none" strike="noStrike" kern="1200" cap="none" spc="0" normalizeH="0" baseline="0" noProof="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rPr>
              <a:t>HỌC HÁT TỪNG CÂU</a:t>
            </a:r>
            <a:endParaRPr kumimoji="0" lang="en-US" sz="6000" b="1" i="0" u="none" strike="noStrike" kern="1200" cap="none" spc="0" normalizeH="0" baseline="0" noProof="0" dirty="0">
              <a:ln w="12700" cmpd="sng">
                <a:solidFill>
                  <a:srgbClr val="00B050"/>
                </a:solidFill>
                <a:prstDash val="solid"/>
              </a:ln>
              <a:solidFill>
                <a:srgbClr val="FFFF00"/>
              </a:solidFill>
              <a:effectLst>
                <a:innerShdw blurRad="63500" dist="50800" dir="18900000">
                  <a:prstClr val="black">
                    <a:alpha val="50000"/>
                  </a:prstClr>
                </a:inn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48112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7200000" s="0" l="0"/>
                                      </p:by>
                                    </p:animClr>
                                    <p:animClr clrSpc="hsl" dir="cw">
                                      <p:cBhvr>
                                        <p:cTn id="7" dur="500" fill="hold"/>
                                        <p:tgtEl>
                                          <p:spTgt spid="11"/>
                                        </p:tgtEl>
                                        <p:attrNameLst>
                                          <p:attrName>fillcolor</p:attrName>
                                        </p:attrNameLst>
                                      </p:cBhvr>
                                      <p:by>
                                        <p:hsl h="-7200000" s="0" l="0"/>
                                      </p:by>
                                    </p:animClr>
                                    <p:animClr clrSpc="hsl" dir="cw">
                                      <p:cBhvr>
                                        <p:cTn id="8" dur="500" fill="hold"/>
                                        <p:tgtEl>
                                          <p:spTgt spid="11"/>
                                        </p:tgtEl>
                                        <p:attrNameLst>
                                          <p:attrName>stroke.color</p:attrName>
                                        </p:attrNameLst>
                                      </p:cBhvr>
                                      <p:by>
                                        <p:hsl h="-7200000" s="0" l="0"/>
                                      </p:by>
                                    </p:animClr>
                                    <p:set>
                                      <p:cBhvr>
                                        <p:cTn id="9" dur="5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426</TotalTime>
  <Words>496</Words>
  <Application>Microsoft Office PowerPoint</Application>
  <PresentationFormat>Custom</PresentationFormat>
  <Paragraphs>44</Paragraphs>
  <Slides>5</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vt:i4>
      </vt:variant>
    </vt:vector>
  </HeadingPairs>
  <TitlesOfParts>
    <vt:vector size="14" baseType="lpstr">
      <vt:lpstr>Calibri</vt:lpstr>
      <vt:lpstr>等线</vt:lpstr>
      <vt:lpstr>Arial</vt:lpstr>
      <vt:lpstr>Times New Roman</vt:lpstr>
      <vt:lpstr>宋体</vt:lpstr>
      <vt:lpstr>Aptos</vt:lpstr>
      <vt:lpstr>Calibri Light</vt:lpstr>
      <vt:lpstr>3_Office Theme</vt:lpstr>
      <vt:lpstr>Office 主题</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TAM</cp:lastModifiedBy>
  <cp:revision>47</cp:revision>
  <dcterms:created xsi:type="dcterms:W3CDTF">2006-08-16T00:00:00Z</dcterms:created>
  <dcterms:modified xsi:type="dcterms:W3CDTF">2025-11-29T01:08:48Z</dcterms:modified>
  <dc:identifier>DAFfTpxULbY</dc:identifier>
</cp:coreProperties>
</file>