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 id="2147483688" r:id="rId4"/>
  </p:sldMasterIdLst>
  <p:notesMasterIdLst>
    <p:notesMasterId r:id="rId19"/>
  </p:notesMasterIdLst>
  <p:sldIdLst>
    <p:sldId id="264" r:id="rId5"/>
    <p:sldId id="265" r:id="rId6"/>
    <p:sldId id="266" r:id="rId7"/>
    <p:sldId id="270" r:id="rId8"/>
    <p:sldId id="271" r:id="rId9"/>
    <p:sldId id="279" r:id="rId10"/>
    <p:sldId id="278" r:id="rId11"/>
    <p:sldId id="273" r:id="rId12"/>
    <p:sldId id="274" r:id="rId13"/>
    <p:sldId id="275" r:id="rId14"/>
    <p:sldId id="276" r:id="rId15"/>
    <p:sldId id="280" r:id="rId16"/>
    <p:sldId id="281" r:id="rId17"/>
    <p:sldId id="282"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660"/>
  </p:normalViewPr>
  <p:slideViewPr>
    <p:cSldViewPr snapToGrid="0">
      <p:cViewPr varScale="1">
        <p:scale>
          <a:sx n="92" d="100"/>
          <a:sy n="92" d="100"/>
        </p:scale>
        <p:origin x="288"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pPr/>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pPr/>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pPr/>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pPr/>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2025/11/30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2025/11/30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2025/11/30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2025/11/30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pPr/>
              <a:t>2025/11/30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pPr/>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pPr/>
              <a:t>2025/11/30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pPr/>
              <a:t>2025/11/30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2025/11/30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2025/11/30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2025/11/30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2025/11/30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pPr/>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pPr/>
              <a:t>11/30/2025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pPr/>
              <a:t>11/30/2025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pPr/>
              <a:t>11/30/2025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pPr/>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pPr/>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pPr/>
              <a:t>11/30/2025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11/30/2025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pPr/>
              <a:t>2025/11/30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pPr/>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7.gif"/><Relationship Id="rId5" Type="http://schemas.openxmlformats.org/officeDocument/2006/relationships/image" Target="../media/image16.gif"/><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ags" Target="../tags/tag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7"/>
          <p:cNvSpPr/>
          <p:nvPr/>
        </p:nvSpPr>
        <p:spPr>
          <a:xfrm>
            <a:off x="-20782" y="0"/>
            <a:ext cx="12268201" cy="22074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3" name="Flowchart: Document 17"/>
          <p:cNvSpPr/>
          <p:nvPr/>
        </p:nvSpPr>
        <p:spPr>
          <a:xfrm>
            <a:off x="-76199" y="-14642"/>
            <a:ext cx="12268199" cy="186169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9" name="TextBox 8"/>
          <p:cNvSpPr txBox="1"/>
          <p:nvPr/>
        </p:nvSpPr>
        <p:spPr>
          <a:xfrm>
            <a:off x="1800225" y="275590"/>
            <a:ext cx="9233535" cy="646282"/>
          </a:xfrm>
          <a:prstGeom prst="rect">
            <a:avLst/>
          </a:prstGeom>
          <a:noFill/>
        </p:spPr>
        <p:txBody>
          <a:bodyPr wrap="square" lIns="91391" tIns="45696" rIns="91391" bIns="45696" rtlCol="0">
            <a:spAutoFit/>
          </a:bodyPr>
          <a:lstStyle/>
          <a:p>
            <a:pPr algn="ctr"/>
            <a:r>
              <a:rPr lang="en-US" sz="3600" b="1" dirty="0" err="1">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Thứ</a:t>
            </a:r>
            <a:r>
              <a:rPr lang="en-US" sz="3600" b="1" dirty="0">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Hai</a:t>
            </a:r>
            <a:r>
              <a:rPr lang="en-US" sz="3600" b="1" dirty="0">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ngày</a:t>
            </a:r>
            <a:r>
              <a:rPr lang="en-US" sz="3600" b="1" dirty="0">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24</a:t>
            </a:r>
            <a:r>
              <a:rPr lang="en-US" sz="3600" b="1" dirty="0">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tháng</a:t>
            </a:r>
            <a:r>
              <a:rPr lang="en-US" sz="3600" b="1" dirty="0">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11</a:t>
            </a:r>
            <a:r>
              <a:rPr lang="en-US" sz="3600" b="1" dirty="0">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năm</a:t>
            </a:r>
            <a:r>
              <a:rPr lang="en-US" sz="3600" b="1" dirty="0">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2025</a:t>
            </a:r>
            <a:endParaRPr lang="en-US" sz="3600" b="1" dirty="0">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p:cNvGrpSpPr/>
          <p:nvPr/>
        </p:nvGrpSpPr>
        <p:grpSpPr>
          <a:xfrm>
            <a:off x="1938020" y="3429000"/>
            <a:ext cx="9443085" cy="1383665"/>
            <a:chOff x="2052684" y="2617912"/>
            <a:chExt cx="5768788" cy="1092595"/>
          </a:xfrm>
        </p:grpSpPr>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84" y="2617912"/>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057479" y="2772823"/>
              <a:ext cx="5121462" cy="653351"/>
            </a:xfrm>
            <a:prstGeom prst="rect">
              <a:avLst/>
            </a:prstGeom>
            <a:noFill/>
          </p:spPr>
          <p:txBody>
            <a:bodyPr wrap="square" lIns="89301" tIns="44651" rIns="89301" bIns="44651" rtlCol="0">
              <a:spAutoFit/>
            </a:bodyPr>
            <a:lstStyle/>
            <a:p>
              <a:pPr algn="ctr"/>
              <a:r>
                <a:rPr lang="en-US" sz="4800" b="1" dirty="0">
                  <a:solidFill>
                    <a:srgbClr val="00863D"/>
                  </a:solidFill>
                  <a:latin typeface="Arial-Rounded" panose="020B0500000000000000" pitchFamily="34" charset="0"/>
                  <a:ea typeface="Arial-Rounded" panose="020B0500000000000000" pitchFamily="34" charset="0"/>
                  <a:cs typeface="Arial-Rounded" panose="020B0500000000000000" pitchFamily="34" charset="0"/>
                </a:rPr>
                <a:t>Thả Diều</a:t>
              </a:r>
            </a:p>
          </p:txBody>
        </p:sp>
      </p:grpSp>
      <p:sp>
        <p:nvSpPr>
          <p:cNvPr id="13" name="Rectangle 16"/>
          <p:cNvSpPr/>
          <p:nvPr/>
        </p:nvSpPr>
        <p:spPr>
          <a:xfrm rot="269291">
            <a:off x="985163" y="3614125"/>
            <a:ext cx="1448268" cy="1127520"/>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78B832"/>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6"/>
          <p:cNvSpPr/>
          <p:nvPr/>
        </p:nvSpPr>
        <p:spPr>
          <a:xfrm rot="489815">
            <a:off x="1159679" y="3735310"/>
            <a:ext cx="1135945" cy="905568"/>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92D050"/>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2641" y="3271097"/>
            <a:ext cx="1416718" cy="136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944727" y="3338628"/>
            <a:ext cx="967557" cy="1231900"/>
          </a:xfrm>
          <a:prstGeom prst="rect">
            <a:avLst/>
          </a:prstGeom>
          <a:noFill/>
        </p:spPr>
        <p:txBody>
          <a:bodyPr wrap="square" lIns="89301" tIns="44651" rIns="89301" bIns="44651" rtlCol="0">
            <a:spAutoFit/>
          </a:bodyPr>
          <a:lstStyle/>
          <a:p>
            <a:pPr algn="ctr"/>
            <a:r>
              <a:rPr lang="en-US" sz="3125"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3125"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4295" b="1" dirty="0">
                <a:solidFill>
                  <a:schemeClr val="bg1"/>
                </a:solidFill>
                <a:latin typeface="Arial Rounded MT Bold" panose="020F0704030504030204" pitchFamily="34" charset="0"/>
                <a:ea typeface="Arial-Rounded" panose="020B0500000000000000" pitchFamily="34" charset="0"/>
                <a:cs typeface="Times New Roman" panose="02020603050405020304" pitchFamily="18" charset="0"/>
              </a:rPr>
              <a:t>21</a:t>
            </a:r>
          </a:p>
        </p:txBody>
      </p:sp>
      <p:sp>
        <p:nvSpPr>
          <p:cNvPr id="17" name="Rectangle 16"/>
          <p:cNvSpPr/>
          <p:nvPr/>
        </p:nvSpPr>
        <p:spPr>
          <a:xfrm>
            <a:off x="1" y="6629400"/>
            <a:ext cx="12192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90" y="953770"/>
            <a:ext cx="10515600" cy="1325563"/>
          </a:xfrm>
        </p:spPr>
        <p:txBody>
          <a:bodyPr>
            <a:normAutofit/>
          </a:bodyPr>
          <a:lstStyle/>
          <a:p>
            <a:r>
              <a:rPr lang="en-US" sz="3555" dirty="0">
                <a:latin typeface="Times New Roman" panose="02020603050405020304" pitchFamily="18" charset="0"/>
                <a:cs typeface="Times New Roman" panose="02020603050405020304" pitchFamily="18" charset="0"/>
              </a:rPr>
              <a:t>3. </a:t>
            </a:r>
            <a:r>
              <a:rPr lang="en-US" sz="3555" dirty="0" err="1">
                <a:latin typeface="Times New Roman" panose="02020603050405020304" pitchFamily="18" charset="0"/>
                <a:cs typeface="Times New Roman" panose="02020603050405020304" pitchFamily="18" charset="0"/>
              </a:rPr>
              <a:t>Khổ</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thơ</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cuối</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muốn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nói</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điều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gì</a:t>
            </a:r>
            <a:r>
              <a:rPr lang="en-US" sz="3555"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698679" y="2130266"/>
            <a:ext cx="10515600" cy="4351338"/>
          </a:xfrm>
        </p:spPr>
        <p:txBody>
          <a:bodyPr/>
          <a:lstStyle/>
          <a:p>
            <a:pPr marL="0" indent="0">
              <a:buNone/>
            </a:pP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c.</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p:txBody>
      </p:sp>
      <p:sp>
        <p:nvSpPr>
          <p:cNvPr id="4" name="Oval 3"/>
          <p:cNvSpPr/>
          <p:nvPr/>
        </p:nvSpPr>
        <p:spPr>
          <a:xfrm>
            <a:off x="679807" y="3455829"/>
            <a:ext cx="542554" cy="476250"/>
          </a:xfrm>
          <a:prstGeom prst="ellipse">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55">
                <a:latin typeface="Arial-Rounded" panose="020B0500000000000000" pitchFamily="34" charset="0"/>
                <a:cs typeface="Arial-Rounded" panose="020B0500000000000000" pitchFamily="34" charset="0"/>
              </a:rPr>
              <a:t>3. Em thích nhất khổ thơ nào trong bài? Vì sao?</a:t>
            </a:r>
          </a:p>
        </p:txBody>
      </p:sp>
      <p:sp>
        <p:nvSpPr>
          <p:cNvPr id="3" name="Content Placeholder 2"/>
          <p:cNvSpPr>
            <a:spLocks noGrp="1"/>
          </p:cNvSpPr>
          <p:nvPr>
            <p:ph idx="1"/>
          </p:nvPr>
        </p:nvSpPr>
        <p:spPr/>
        <p:txBody>
          <a:bodyPr/>
          <a:lstStyle/>
          <a:p>
            <a:endParaRPr lang="en-US" sz="3555">
              <a:latin typeface="Arial-Rounded" panose="020B0500000000000000" pitchFamily="34" charset="0"/>
              <a:cs typeface="Arial-Rounded" panose="020B0500000000000000" pitchFamily="34" charset="0"/>
            </a:endParaRPr>
          </a:p>
        </p:txBody>
      </p:sp>
      <p:sp>
        <p:nvSpPr>
          <p:cNvPr id="4" name="Cloud 3"/>
          <p:cNvSpPr/>
          <p:nvPr/>
        </p:nvSpPr>
        <p:spPr>
          <a:xfrm>
            <a:off x="466725" y="1691005"/>
            <a:ext cx="10963910" cy="43002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a:latin typeface="Arial-Rounded" panose="020B0500000000000000" pitchFamily="34" charset="0"/>
                <a:cs typeface="Arial-Rounded" panose="020B0500000000000000" pitchFamily="34" charset="0"/>
              </a:rPr>
              <a:t>VD: Em thích nhất khổ thơ cuối, vì hình ảnh cánh diều hiện lên gắn với làng quê thân thuộc, yên bình. Bức tranh thôn quê hiện lên gần gũi, tươi đẹp với sự góp mặt của cánh diều</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5" y="13855"/>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7" name="TextBox 6"/>
          <p:cNvSpPr txBox="1"/>
          <p:nvPr/>
        </p:nvSpPr>
        <p:spPr>
          <a:xfrm>
            <a:off x="1066800" y="386241"/>
            <a:ext cx="6172200" cy="582295"/>
          </a:xfrm>
          <a:prstGeom prst="rect">
            <a:avLst/>
          </a:prstGeom>
          <a:noFill/>
        </p:spPr>
        <p:txBody>
          <a:bodyPr wrap="square" lIns="91391" tIns="45696" rIns="91391" bIns="45696" rtlCol="0">
            <a:spAutoFit/>
          </a:bodyPr>
          <a:lstStyle/>
          <a:p>
            <a:pPr algn="just"/>
            <a:r>
              <a:rPr lang="en-US" sz="3200" b="1" dirty="0">
                <a:latin typeface="Times New Roman" panose="02020603050405020304" pitchFamily="18" charset="0"/>
                <a:ea typeface="Arial-Rounded" panose="020B0500000000000000" pitchFamily="34" charset="0"/>
                <a:cs typeface="Times New Roman" panose="02020603050405020304" pitchFamily="18" charset="0"/>
              </a:rPr>
              <a:t>Học thuộc khổ thơ em thích</a:t>
            </a:r>
          </a:p>
        </p:txBody>
      </p:sp>
      <p:sp>
        <p:nvSpPr>
          <p:cNvPr id="8" name="Rectangle 7"/>
          <p:cNvSpPr/>
          <p:nvPr/>
        </p:nvSpPr>
        <p:spPr>
          <a:xfrm>
            <a:off x="228600" y="1160820"/>
            <a:ext cx="5174672" cy="1938020"/>
          </a:xfrm>
          <a:prstGeom prst="rect">
            <a:avLst/>
          </a:prstGeom>
        </p:spPr>
        <p:txBody>
          <a:bodyPr wrap="square">
            <a:spAutoFit/>
          </a:bodyPr>
          <a:lstStyle/>
          <a:p>
            <a:pPr>
              <a:defRPr/>
            </a:pPr>
            <a:r>
              <a:rPr lang="en-US" sz="3000">
                <a:latin typeface="Arial-Rounded" panose="020B0500000000000000" pitchFamily="34" charset="0"/>
                <a:cs typeface="Arial-Rounded" panose="020B0500000000000000" pitchFamily="34" charset="0"/>
                <a:sym typeface="+mn-ea"/>
              </a:rPr>
              <a:t>Cánh diều no gió</a:t>
            </a:r>
            <a:endParaRPr lang="en-US" sz="3000">
              <a:latin typeface="Arial-Rounded" panose="020B0500000000000000" pitchFamily="34" charset="0"/>
              <a:cs typeface="Arial-Rounded" panose="020B0500000000000000" pitchFamily="34" charset="0"/>
            </a:endParaRPr>
          </a:p>
          <a:p>
            <a:pPr>
              <a:defRPr/>
            </a:pPr>
            <a:r>
              <a:rPr lang="en-US" sz="3000">
                <a:latin typeface="Arial-Rounded" panose="020B0500000000000000" pitchFamily="34" charset="0"/>
                <a:cs typeface="Arial-Rounded" panose="020B0500000000000000" pitchFamily="34" charset="0"/>
                <a:sym typeface="+mn-ea"/>
              </a:rPr>
              <a:t>Nhạc trời réo vang</a:t>
            </a:r>
            <a:endParaRPr lang="en-US" sz="3000">
              <a:latin typeface="Arial-Rounded" panose="020B0500000000000000" pitchFamily="34" charset="0"/>
              <a:cs typeface="Arial-Rounded" panose="020B0500000000000000" pitchFamily="34" charset="0"/>
            </a:endParaRPr>
          </a:p>
          <a:p>
            <a:pPr>
              <a:defRPr/>
            </a:pPr>
            <a:r>
              <a:rPr lang="en-US" sz="3000">
                <a:latin typeface="Arial-Rounded" panose="020B0500000000000000" pitchFamily="34" charset="0"/>
                <a:cs typeface="Arial-Rounded" panose="020B0500000000000000" pitchFamily="34" charset="0"/>
                <a:sym typeface="+mn-ea"/>
              </a:rPr>
              <a:t>Tiếng diều xanh lúa</a:t>
            </a:r>
            <a:endParaRPr lang="en-US" sz="3000">
              <a:latin typeface="Arial-Rounded" panose="020B0500000000000000" pitchFamily="34" charset="0"/>
              <a:cs typeface="Arial-Rounded" panose="020B0500000000000000" pitchFamily="34" charset="0"/>
            </a:endParaRPr>
          </a:p>
          <a:p>
            <a:pPr>
              <a:defRPr/>
            </a:pPr>
            <a:r>
              <a:rPr lang="en-US" sz="3000">
                <a:latin typeface="Arial-Rounded" panose="020B0500000000000000" pitchFamily="34" charset="0"/>
                <a:cs typeface="Arial-Rounded" panose="020B0500000000000000" pitchFamily="34" charset="0"/>
                <a:sym typeface="+mn-ea"/>
              </a:rPr>
              <a:t>Uốn cong tre làng</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100000" l="0" r="100000">
                        <a14:foregroundMark x1="12889" y1="71778" x2="12222" y2="96000"/>
                        <a14:foregroundMark x1="27778" y1="77333" x2="19333" y2="81778"/>
                        <a14:foregroundMark x1="23111" y1="83111" x2="24667" y2="86444"/>
                        <a14:foregroundMark x1="19778" y1="80889" x2="15333" y2="88222"/>
                        <a14:foregroundMark x1="52444" y1="73111" x2="52667" y2="93333"/>
                        <a14:foregroundMark x1="58667" y1="82444" x2="57111" y2="95333"/>
                        <a14:foregroundMark x1="64222" y1="83778" x2="59778" y2="94667"/>
                        <a14:foregroundMark x1="38444" y1="90667" x2="46000" y2="95333"/>
                        <a14:foregroundMark x1="91778" y1="75333" x2="71778" y2="96000"/>
                        <a14:foregroundMark x1="40000" y1="71778" x2="49333" y2="82444"/>
                        <a14:foregroundMark x1="40222" y1="55556" x2="47556" y2="65333"/>
                        <a14:foregroundMark x1="56667" y1="48444" x2="54667" y2="64667"/>
                      </a14:backgroundRemoval>
                    </a14:imgEffect>
                  </a14:imgLayer>
                </a14:imgProps>
              </a:ext>
              <a:ext uri="{28A0092B-C50C-407E-A947-70E740481C1C}">
                <a14:useLocalDpi xmlns:a14="http://schemas.microsoft.com/office/drawing/2010/main" val="0"/>
              </a:ext>
            </a:extLst>
          </a:blip>
          <a:srcRect t="33594"/>
          <a:stretch>
            <a:fillRect/>
          </a:stretch>
        </p:blipFill>
        <p:spPr>
          <a:xfrm>
            <a:off x="5728855" y="4876800"/>
            <a:ext cx="4114800" cy="1712866"/>
          </a:xfrm>
          <a:prstGeom prst="rect">
            <a:avLst/>
          </a:prstGeom>
        </p:spPr>
      </p:pic>
      <p:pic>
        <p:nvPicPr>
          <p:cNvPr id="12" name="Picture 11"/>
          <p:cNvPicPr>
            <a:picLocks noChangeAspect="1"/>
          </p:cNvPicPr>
          <p:nvPr/>
        </p:nvPicPr>
        <p:blipFill>
          <a:blip r:embed="rId5"/>
          <a:stretch>
            <a:fillRect/>
          </a:stretch>
        </p:blipFill>
        <p:spPr>
          <a:xfrm>
            <a:off x="9063175" y="107677"/>
            <a:ext cx="2057400" cy="1035323"/>
          </a:xfrm>
          <a:prstGeom prst="ellipse">
            <a:avLst/>
          </a:prstGeom>
          <a:ln>
            <a:noFill/>
          </a:ln>
          <a:effectLst>
            <a:softEdge rad="112500"/>
          </a:effectLst>
        </p:spPr>
      </p:pic>
      <p:pic>
        <p:nvPicPr>
          <p:cNvPr id="13" name="Picture 12"/>
          <p:cNvPicPr>
            <a:picLocks noChangeAspect="1"/>
          </p:cNvPicPr>
          <p:nvPr/>
        </p:nvPicPr>
        <p:blipFill>
          <a:blip r:embed="rId6" cstate="print"/>
          <a:stretch>
            <a:fillRect/>
          </a:stretch>
        </p:blipFill>
        <p:spPr>
          <a:xfrm>
            <a:off x="10353961" y="751512"/>
            <a:ext cx="1824184" cy="1240175"/>
          </a:xfrm>
          <a:prstGeom prst="rect">
            <a:avLst/>
          </a:prstGeom>
        </p:spPr>
      </p:pic>
      <p:sp>
        <p:nvSpPr>
          <p:cNvPr id="15" name="Rectangle 14"/>
          <p:cNvSpPr/>
          <p:nvPr/>
        </p:nvSpPr>
        <p:spPr>
          <a:xfrm>
            <a:off x="1" y="6684209"/>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2" name="Rectangle 13"/>
          <p:cNvSpPr/>
          <p:nvPr/>
        </p:nvSpPr>
        <p:spPr>
          <a:xfrm>
            <a:off x="228654" y="1160780"/>
            <a:ext cx="5174672" cy="2306955"/>
          </a:xfrm>
          <a:prstGeom prst="rect">
            <a:avLst/>
          </a:prstGeom>
          <a:solidFill>
            <a:schemeClr val="bg1"/>
          </a:solidFill>
        </p:spPr>
        <p:txBody>
          <a:bodyPr wrap="square">
            <a:spAutoFit/>
          </a:bodyPr>
          <a:lstStyle/>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Nhạc</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Uốn</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id="{FCEB0213-9382-4439-8ED9-36DA21EDA2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7540" y="5953944"/>
            <a:ext cx="894460" cy="89020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90" y="274955"/>
            <a:ext cx="11986895" cy="1143000"/>
          </a:xfrm>
        </p:spPr>
        <p:txBody>
          <a:bodyPr>
            <a:normAutofit fontScale="90000"/>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diều</a:t>
            </a:r>
            <a:r>
              <a:rPr lang="en-US"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5"/>
          <a:stretch>
            <a:fillRect/>
          </a:stretch>
        </p:blipFill>
        <p:spPr>
          <a:xfrm>
            <a:off x="2055495" y="2226310"/>
            <a:ext cx="8122920" cy="1583690"/>
          </a:xfrm>
          <a:prstGeom prst="rect">
            <a:avLst/>
          </a:prstGeom>
        </p:spPr>
      </p:pic>
      <p:sp>
        <p:nvSpPr>
          <p:cNvPr id="5" name="Oval 4"/>
          <p:cNvSpPr/>
          <p:nvPr/>
        </p:nvSpPr>
        <p:spPr>
          <a:xfrm>
            <a:off x="1987550" y="1967865"/>
            <a:ext cx="2921000" cy="1805305"/>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49190" y="2004695"/>
            <a:ext cx="2637155" cy="1805305"/>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bldLvl="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90" y="660083"/>
            <a:ext cx="10972800" cy="1143000"/>
          </a:xfrm>
        </p:spPr>
        <p:txBody>
          <a:bodyPr>
            <a:normAutofit fontScale="90000"/>
          </a:bodyPr>
          <a:lstStyle/>
          <a:p>
            <a:r>
              <a:rPr lang="en-US">
                <a:latin typeface="Arial-Rounded" panose="020B0500000000000000" pitchFamily="34" charset="0"/>
                <a:cs typeface="Arial-Rounded" panose="020B0500000000000000" pitchFamily="34" charset="0"/>
              </a:rPr>
              <a:t>2. Dựa vào khổ thơ thứ tư, nói một câu tả cánh diều</a:t>
            </a:r>
          </a:p>
        </p:txBody>
      </p:sp>
      <p:sp>
        <p:nvSpPr>
          <p:cNvPr id="3" name="Content Placeholder 2"/>
          <p:cNvSpPr>
            <a:spLocks noGrp="1"/>
          </p:cNvSpPr>
          <p:nvPr>
            <p:ph idx="1"/>
          </p:nvPr>
        </p:nvSpPr>
        <p:spPr>
          <a:xfrm>
            <a:off x="1989455" y="2462531"/>
            <a:ext cx="10972800" cy="4525963"/>
          </a:xfrm>
        </p:spPr>
        <p:txBody>
          <a:bodyPr/>
          <a:lstStyle/>
          <a:p>
            <a:pPr marL="0" indent="0">
              <a:buNone/>
            </a:pPr>
            <a:r>
              <a:rPr lang="en-US" sz="4400">
                <a:latin typeface="Arial-Rounded" panose="020B0500000000000000" pitchFamily="34" charset="0"/>
                <a:cs typeface="Arial-Rounded" panose="020B0500000000000000" pitchFamily="34" charset="0"/>
              </a:rPr>
              <a:t>Cánh diều cong cong như lưỡi liềm</a:t>
            </a:r>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rPr>
                <a:t>Tiết 1 + 2</a:t>
              </a:r>
              <a:endParaRPr lang="zh-CN" altLang="en-US"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4"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5"/>
            <a:stretch>
              <a:fillRect/>
            </a:stretch>
          </p:blipFill>
          <p:spPr>
            <a:xfrm>
              <a:off x="5936016" y="2190760"/>
              <a:ext cx="3208926" cy="2720031"/>
            </a:xfrm>
            <a:prstGeom prst="rect">
              <a:avLst/>
            </a:prstGeom>
          </p:spPr>
        </p:pic>
        <p:pic>
          <p:nvPicPr>
            <p:cNvPr id="17" name="16"/>
            <p:cNvPicPr>
              <a:picLocks noChangeAspect="1"/>
            </p:cNvPicPr>
            <p:nvPr/>
          </p:nvPicPr>
          <p:blipFill>
            <a:blip r:embed="rId4" cstate="screen"/>
            <a:stretch>
              <a:fillRect/>
            </a:stretch>
          </p:blipFill>
          <p:spPr>
            <a:xfrm>
              <a:off x="-53293" y="3185627"/>
              <a:ext cx="4910252" cy="1956197"/>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5845" y="138748"/>
            <a:ext cx="10972800" cy="1143000"/>
          </a:xfrm>
        </p:spPr>
        <p:txBody>
          <a:bodyPr>
            <a:normAutofit/>
          </a:bodyPr>
          <a:lstStyle/>
          <a:p>
            <a:pPr algn="ctr"/>
            <a:r>
              <a:rPr lang="en-US" sz="3700">
                <a:latin typeface="Arial-Rounded" panose="020B0500000000000000" pitchFamily="34" charset="0"/>
                <a:cs typeface="Arial-Rounded" panose="020B0500000000000000" pitchFamily="34" charset="0"/>
              </a:rPr>
              <a:t>1. Các bạn trong tranh đang chơi trò chơi gì?</a:t>
            </a:r>
          </a:p>
        </p:txBody>
      </p:sp>
      <p:pic>
        <p:nvPicPr>
          <p:cNvPr id="4" name="Content Placeholder 3"/>
          <p:cNvPicPr>
            <a:picLocks noGrp="1" noChangeAspect="1"/>
          </p:cNvPicPr>
          <p:nvPr>
            <p:ph idx="1"/>
          </p:nvPr>
        </p:nvPicPr>
        <p:blipFill>
          <a:blip r:embed="rId4"/>
          <a:stretch>
            <a:fillRect/>
          </a:stretch>
        </p:blipFill>
        <p:spPr>
          <a:xfrm>
            <a:off x="0" y="-88265"/>
            <a:ext cx="1478280" cy="899160"/>
          </a:xfrm>
          <a:prstGeom prst="rect">
            <a:avLst/>
          </a:prstGeom>
        </p:spPr>
      </p:pic>
      <p:pic>
        <p:nvPicPr>
          <p:cNvPr id="3" name="Picture 2" descr="Capture"/>
          <p:cNvPicPr>
            <a:picLocks noChangeAspect="1"/>
          </p:cNvPicPr>
          <p:nvPr/>
        </p:nvPicPr>
        <p:blipFill>
          <a:blip r:embed="rId5"/>
          <a:stretch>
            <a:fillRect/>
          </a:stretch>
        </p:blipFill>
        <p:spPr>
          <a:xfrm>
            <a:off x="2750820" y="1282065"/>
            <a:ext cx="8364855" cy="4220210"/>
          </a:xfrm>
          <a:prstGeom prst="rect">
            <a:avLst/>
          </a:prstGeom>
        </p:spPr>
      </p:pic>
      <p:sp>
        <p:nvSpPr>
          <p:cNvPr id="5" name="Cloud Callout 4"/>
          <p:cNvSpPr/>
          <p:nvPr/>
        </p:nvSpPr>
        <p:spPr>
          <a:xfrm>
            <a:off x="293370" y="1269365"/>
            <a:ext cx="3914775" cy="1399540"/>
          </a:xfrm>
          <a:prstGeom prst="cloudCallout">
            <a:avLst>
              <a:gd name="adj1" fmla="val 37527"/>
              <a:gd name="adj2" fmla="val 748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endParaRPr lang="en-US" sz="2800" b="1" dirty="0">
              <a:latin typeface="Times New Roman" panose="02020603050405020304" pitchFamily="18" charset="0"/>
              <a:cs typeface="Times New Roman" panose="02020603050405020304" pitchFamily="18" charset="0"/>
            </a:endParaRPr>
          </a:p>
        </p:txBody>
      </p:sp>
      <p:sp>
        <p:nvSpPr>
          <p:cNvPr id="6" name="Title 1"/>
          <p:cNvSpPr>
            <a:spLocks noGrp="1"/>
          </p:cNvSpPr>
          <p:nvPr/>
        </p:nvSpPr>
        <p:spPr>
          <a:xfrm>
            <a:off x="2750820" y="535209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700" dirty="0">
                <a:latin typeface="Arial-Rounded" panose="020B0500000000000000" pitchFamily="34" charset="0"/>
                <a:cs typeface="Arial-Rounded" panose="020B0500000000000000" pitchFamily="34" charset="0"/>
              </a:rPr>
              <a:t>2. </a:t>
            </a:r>
            <a:r>
              <a:rPr lang="en-US" sz="3700" dirty="0" err="1">
                <a:latin typeface="Times New Roman" panose="02020603050405020304" pitchFamily="18" charset="0"/>
                <a:cs typeface="Times New Roman" panose="02020603050405020304" pitchFamily="18" charset="0"/>
              </a:rPr>
              <a:t>Em</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biết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gì</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về</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trò</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chơi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này</a:t>
            </a:r>
            <a:r>
              <a:rPr lang="en-US" sz="3700" dirty="0">
                <a:latin typeface="Times New Roman" panose="02020603050405020304" pitchFamily="18" charset="0"/>
                <a:cs typeface="Times New Roman" panose="02020603050405020304" pitchFamily="18" charset="0"/>
              </a:rPr>
              <a:t>?</a:t>
            </a:r>
          </a:p>
        </p:txBody>
      </p:sp>
      <p:sp>
        <p:nvSpPr>
          <p:cNvPr id="7" name="Cloud Callout 6"/>
          <p:cNvSpPr/>
          <p:nvPr/>
        </p:nvSpPr>
        <p:spPr>
          <a:xfrm>
            <a:off x="5416550" y="1066165"/>
            <a:ext cx="4239260" cy="2007870"/>
          </a:xfrm>
          <a:prstGeom prst="cloudCallout">
            <a:avLst>
              <a:gd name="adj1" fmla="val -20251"/>
              <a:gd name="adj2" fmla="val 81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endParaRPr lang="en-US" sz="28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p:bldP spid="6" grpId="1"/>
      <p:bldP spid="7" grpId="0" bldLvl="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THẢ </a:t>
            </a:r>
            <a:r>
              <a:rPr lang="en-US" sz="2800" b="1" dirty="0">
                <a:latin typeface="Times New Roman" panose="02020603050405020304" pitchFamily="18" charset="0"/>
                <a:cs typeface="Times New Roman" panose="02020603050405020304" pitchFamily="18" charset="0"/>
              </a:rPr>
              <a:t>DIỀU</a:t>
            </a:r>
          </a:p>
        </p:txBody>
      </p:sp>
      <p:cxnSp>
        <p:nvCxnSpPr>
          <p:cNvPr id="9" name="Straight Connector 8"/>
          <p:cNvCxnSpPr/>
          <p:nvPr/>
        </p:nvCxnSpPr>
        <p:spPr>
          <a:xfrm flipH="1">
            <a:off x="3279767" y="483115"/>
            <a:ext cx="223520" cy="389316"/>
          </a:xfrm>
          <a:prstGeom prst="line">
            <a:avLst/>
          </a:prstGeom>
        </p:spPr>
        <p:style>
          <a:lnRef idx="3">
            <a:schemeClr val="accent2"/>
          </a:lnRef>
          <a:fillRef idx="0">
            <a:schemeClr val="accent2"/>
          </a:fillRef>
          <a:effectRef idx="2">
            <a:schemeClr val="accent2"/>
          </a:effectRef>
          <a:fontRef idx="minor">
            <a:schemeClr val="tx1"/>
          </a:fontRef>
        </p:style>
      </p:cxnSp>
      <p:cxnSp>
        <p:nvCxnSpPr>
          <p:cNvPr id="3" name="Straight Connector 2"/>
          <p:cNvCxnSpPr/>
          <p:nvPr/>
        </p:nvCxnSpPr>
        <p:spPr>
          <a:xfrm flipH="1">
            <a:off x="3251142" y="94349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3176674" y="134591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4233227" y="176899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3376295" y="258953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3927388" y="304649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4047143" y="3495242"/>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3827751" y="394779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3320732" y="4668693"/>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3362267" y="517429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H="1">
            <a:off x="3002915" y="561086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H="1">
            <a:off x="3681462" y="602011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H="1">
            <a:off x="7219950" y="436054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6982257" y="485394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7101233" y="522287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a:off x="6400627" y="5701232"/>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H="1">
            <a:off x="10506718" y="444119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H="1">
            <a:off x="10645775" y="478536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H="1">
            <a:off x="10916805" y="5244783"/>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H="1">
            <a:off x="10645774" y="5695632"/>
            <a:ext cx="111125" cy="412750"/>
          </a:xfrm>
          <a:prstGeom prst="line">
            <a:avLst/>
          </a:prstGeom>
        </p:spPr>
        <p:style>
          <a:lnRef idx="3">
            <a:schemeClr val="accent2"/>
          </a:lnRef>
          <a:fillRef idx="0">
            <a:schemeClr val="accent2"/>
          </a:fillRef>
          <a:effectRef idx="2">
            <a:schemeClr val="accent2"/>
          </a:effectRef>
          <a:fontRef idx="minor">
            <a:schemeClr val="tx1"/>
          </a:fontRef>
        </p:style>
      </p:cxnSp>
      <p:sp>
        <p:nvSpPr>
          <p:cNvPr id="29" name="TextBox 21"/>
          <p:cNvSpPr txBox="1"/>
          <p:nvPr/>
        </p:nvSpPr>
        <p:spPr>
          <a:xfrm>
            <a:off x="8027816" y="228918"/>
            <a:ext cx="4178300" cy="584739"/>
          </a:xfrm>
          <a:prstGeom prst="rect">
            <a:avLst/>
          </a:prstGeom>
          <a:solidFill>
            <a:schemeClr val="accent6">
              <a:lumMod val="75000"/>
            </a:schemeClr>
          </a:solidFill>
        </p:spPr>
        <p:txBody>
          <a:bodyPr wrap="square" lIns="91403" tIns="45702" rIns="91403" bIns="45702" rtlCol="0">
            <a:spAutoFit/>
          </a:bodyPr>
          <a:lstStyle/>
          <a:p>
            <a:pPr algn="ct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Đọc nối tiếp câu</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1+#ppt_w/2"/>
                                          </p:val>
                                        </p:tav>
                                        <p:tav tm="100000">
                                          <p:val>
                                            <p:strVal val="#ppt_x"/>
                                          </p:val>
                                        </p:tav>
                                      </p:tavLst>
                                    </p:anim>
                                    <p:anim calcmode="lin" valueType="num">
                                      <p:cBhvr additive="base">
                                        <p:cTn id="9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2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350" y="3253105"/>
            <a:ext cx="9826625" cy="4526280"/>
          </a:xfrm>
        </p:spPr>
        <p:txBody>
          <a:bodyPr/>
          <a:lstStyle/>
          <a:p>
            <a:pPr marL="0" indent="0">
              <a:buNone/>
            </a:pPr>
            <a:r>
              <a:rPr lang="en-US" sz="3200"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Sông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Ngân</a:t>
            </a:r>
            <a:r>
              <a:rPr lang="en-US" sz="3200" b="1" i="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dải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Hà</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Nong</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thóc</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36997" y="351155"/>
            <a:ext cx="3766049" cy="584739"/>
          </a:xfrm>
          <a:prstGeom prst="rect">
            <a:avLst/>
          </a:prstGeom>
          <a:solidFill>
            <a:srgbClr val="92D050"/>
          </a:solidFill>
        </p:spPr>
        <p:txBody>
          <a:bodyPr wrap="square" lIns="91403" tIns="45702" rIns="91403" bIns="45702" rtlCol="0">
            <a:spAutoFit/>
          </a:bodyPr>
          <a:lstStyle/>
          <a:p>
            <a:pPr algn="ct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 nghĩa của từ</a:t>
            </a:r>
          </a:p>
        </p:txBody>
      </p:sp>
      <p:pic>
        <p:nvPicPr>
          <p:cNvPr id="4" name="Content Placeholder 3"/>
          <p:cNvPicPr>
            <a:picLocks noGrp="1" noChangeAspect="1"/>
          </p:cNvPicPr>
          <p:nvPr>
            <p:ph sz="half" idx="2"/>
          </p:nvPr>
        </p:nvPicPr>
        <p:blipFill>
          <a:blip r:embed="rId4"/>
          <a:stretch>
            <a:fillRect/>
          </a:stretch>
        </p:blipFill>
        <p:spPr>
          <a:xfrm>
            <a:off x="5430982" y="148590"/>
            <a:ext cx="6679738" cy="300672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3"/>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a:latin typeface="Arial-Rounded" panose="020B0500000000000000" pitchFamily="34" charset="0"/>
                <a:cs typeface="Arial-Rounded" panose="020B0500000000000000" pitchFamily="34" charset="0"/>
              </a:rPr>
              <a:t>Cánh diều no gió</a:t>
            </a:r>
          </a:p>
          <a:p>
            <a:r>
              <a:rPr lang="en-US" sz="2800">
                <a:latin typeface="Arial-Rounded" panose="020B0500000000000000" pitchFamily="34" charset="0"/>
                <a:cs typeface="Arial-Rounded" panose="020B0500000000000000" pitchFamily="34" charset="0"/>
              </a:rPr>
              <a:t>Sáo nó thổi vang</a:t>
            </a:r>
          </a:p>
          <a:p>
            <a:r>
              <a:rPr lang="en-US" sz="2800">
                <a:latin typeface="Arial-Rounded" panose="020B0500000000000000" pitchFamily="34" charset="0"/>
                <a:cs typeface="Arial-Rounded" panose="020B0500000000000000" pitchFamily="34" charset="0"/>
              </a:rPr>
              <a:t>Sao trời trôi qua</a:t>
            </a:r>
          </a:p>
          <a:p>
            <a:r>
              <a:rPr lang="en-US" sz="2800">
                <a:latin typeface="Arial-Rounded" panose="020B0500000000000000" pitchFamily="34" charset="0"/>
                <a:cs typeface="Arial-Rounded" panose="020B0500000000000000" pitchFamily="34" charset="0"/>
              </a:rPr>
              <a:t>Diều thành trăng vàng</a:t>
            </a:r>
          </a:p>
          <a:p>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rPr>
              <a:t>Cánh diều no gió</a:t>
            </a:r>
          </a:p>
          <a:p>
            <a:r>
              <a:rPr lang="en-US" sz="2800">
                <a:latin typeface="Arial-Rounded" panose="020B0500000000000000" pitchFamily="34" charset="0"/>
                <a:cs typeface="Arial-Rounded" panose="020B0500000000000000" pitchFamily="34" charset="0"/>
              </a:rPr>
              <a:t>Tiếng nó trong ngần</a:t>
            </a:r>
          </a:p>
          <a:p>
            <a:r>
              <a:rPr lang="en-US" sz="2800">
                <a:latin typeface="Arial-Rounded" panose="020B0500000000000000" pitchFamily="34" charset="0"/>
                <a:cs typeface="Arial-Rounded" panose="020B0500000000000000" pitchFamily="34" charset="0"/>
              </a:rPr>
              <a:t>Diều hay chiếc thuyền</a:t>
            </a:r>
          </a:p>
          <a:p>
            <a:r>
              <a:rPr lang="en-US" sz="2800">
                <a:latin typeface="Arial-Rounded" panose="020B0500000000000000" pitchFamily="34" charset="0"/>
                <a:cs typeface="Arial-Rounded" panose="020B0500000000000000" pitchFamily="34" charset="0"/>
              </a:rPr>
              <a:t>Trôi trên sông Ngân</a:t>
            </a:r>
          </a:p>
          <a:p>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rPr>
              <a:t>Cánh diều no gió</a:t>
            </a:r>
          </a:p>
          <a:p>
            <a:r>
              <a:rPr lang="en-US" sz="2800">
                <a:latin typeface="Arial-Rounded" panose="020B0500000000000000" pitchFamily="34" charset="0"/>
                <a:cs typeface="Arial-Rounded" panose="020B0500000000000000" pitchFamily="34" charset="0"/>
              </a:rPr>
              <a:t>Tiếng nó chơi vơi</a:t>
            </a:r>
          </a:p>
          <a:p>
            <a:r>
              <a:rPr lang="en-US" sz="2800">
                <a:latin typeface="Arial-Rounded" panose="020B0500000000000000" pitchFamily="34" charset="0"/>
                <a:cs typeface="Arial-Rounded" panose="020B0500000000000000" pitchFamily="34" charset="0"/>
              </a:rPr>
              <a:t>Diều là hạt cau</a:t>
            </a:r>
          </a:p>
          <a:p>
            <a:r>
              <a:rPr lang="en-US" sz="2800">
                <a:latin typeface="Arial-Rounded" panose="020B0500000000000000" pitchFamily="34" charset="0"/>
                <a:cs typeface="Arial-Rounded" panose="020B0500000000000000" pitchFamily="34" charset="0"/>
              </a:rPr>
              <a:t>Phơi trên nong trời</a:t>
            </a: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a:latin typeface="Arial-Rounded" panose="020B0500000000000000" pitchFamily="34" charset="0"/>
                <a:cs typeface="Arial-Rounded" panose="020B0500000000000000" pitchFamily="34" charset="0"/>
              </a:rPr>
              <a:t>Trời như cánh đồng</a:t>
            </a:r>
          </a:p>
          <a:p>
            <a:r>
              <a:rPr lang="en-US" sz="2800">
                <a:latin typeface="Arial-Rounded" panose="020B0500000000000000" pitchFamily="34" charset="0"/>
                <a:cs typeface="Arial-Rounded" panose="020B0500000000000000" pitchFamily="34" charset="0"/>
              </a:rPr>
              <a:t>Xong mùa gặt hái</a:t>
            </a:r>
          </a:p>
          <a:p>
            <a:r>
              <a:rPr lang="en-US" sz="2800">
                <a:latin typeface="Arial-Rounded" panose="020B0500000000000000" pitchFamily="34" charset="0"/>
                <a:cs typeface="Arial-Rounded" panose="020B0500000000000000" pitchFamily="34" charset="0"/>
              </a:rPr>
              <a:t>Diều em - lưỡi liềm</a:t>
            </a:r>
          </a:p>
          <a:p>
            <a:r>
              <a:rPr lang="en-US" sz="2800">
                <a:latin typeface="Arial-Rounded" panose="020B0500000000000000" pitchFamily="34" charset="0"/>
                <a:cs typeface="Arial-Rounded" panose="020B0500000000000000" pitchFamily="34" charset="0"/>
              </a:rPr>
              <a:t>Ai quên bỏ lại</a:t>
            </a:r>
          </a:p>
          <a:p>
            <a:endParaRPr lang="en-US" sz="2800">
              <a:latin typeface="Arial-Rounded" panose="020B0500000000000000" pitchFamily="34" charset="0"/>
              <a:cs typeface="Arial-Rounded" panose="020B0500000000000000" pitchFamily="34" charset="0"/>
            </a:endParaRPr>
          </a:p>
          <a:p>
            <a:endParaRPr lang="en-US" sz="280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a:latin typeface="Arial-Rounded" panose="020B0500000000000000" pitchFamily="34" charset="0"/>
                <a:cs typeface="Arial-Rounded" panose="020B0500000000000000" pitchFamily="34" charset="0"/>
                <a:sym typeface="+mn-ea"/>
              </a:rPr>
              <a:t>Cánh diều no gió</a:t>
            </a:r>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sym typeface="+mn-ea"/>
              </a:rPr>
              <a:t>Nhạc trời réo vang</a:t>
            </a:r>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sym typeface="+mn-ea"/>
              </a:rPr>
              <a:t>Tiếng diều xanh lúa</a:t>
            </a:r>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sym typeface="+mn-ea"/>
              </a:rPr>
              <a:t>Uốn cong tre làng</a:t>
            </a:r>
          </a:p>
          <a:p>
            <a:pPr algn="r"/>
            <a:r>
              <a:rPr lang="en-US" sz="2800">
                <a:latin typeface="Arial-Rounded" panose="020B0500000000000000" pitchFamily="34" charset="0"/>
                <a:cs typeface="Arial-Rounded" panose="020B0500000000000000" pitchFamily="34" charset="0"/>
              </a:rPr>
              <a:t>(Trần Đăng Khoa)</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a:latin typeface="Arial-Rounded" panose="020B0500000000000000" pitchFamily="34" charset="0"/>
                <a:cs typeface="Arial-Rounded" panose="020B0500000000000000" pitchFamily="34" charset="0"/>
              </a:rPr>
              <a:t>THẢ DIỀU</a:t>
            </a:r>
          </a:p>
        </p:txBody>
      </p:sp>
      <p:sp>
        <p:nvSpPr>
          <p:cNvPr id="17" name="TextBox 16"/>
          <p:cNvSpPr txBox="1"/>
          <p:nvPr/>
        </p:nvSpPr>
        <p:spPr>
          <a:xfrm>
            <a:off x="7787225" y="274955"/>
            <a:ext cx="4507010" cy="582295"/>
          </a:xfrm>
          <a:prstGeom prst="rect">
            <a:avLst/>
          </a:prstGeom>
          <a:solidFill>
            <a:schemeClr val="accent6">
              <a:lumMod val="75000"/>
            </a:schemeClr>
          </a:solidFill>
        </p:spPr>
        <p:txBody>
          <a:bodyPr wrap="square" lIns="91403" tIns="45702" rIns="91403" bIns="45702" rtlCol="0">
            <a:spAutoFit/>
          </a:bodyPr>
          <a:lstStyle/>
          <a:p>
            <a:pPr algn="ct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 nối tiếp đoạn</a:t>
            </a: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800" y="-18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395" y="214040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830" y="428924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6550" y="393427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8755" y="393427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Connector 2"/>
          <p:cNvSpPr/>
          <p:nvPr/>
        </p:nvSpPr>
        <p:spPr>
          <a:xfrm>
            <a:off x="71120" y="50419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1</a:t>
            </a:r>
          </a:p>
        </p:txBody>
      </p:sp>
      <p:sp>
        <p:nvSpPr>
          <p:cNvPr id="10" name="Flowchart: Connector 9"/>
          <p:cNvSpPr/>
          <p:nvPr/>
        </p:nvSpPr>
        <p:spPr>
          <a:xfrm>
            <a:off x="93980" y="268478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2</a:t>
            </a:r>
          </a:p>
        </p:txBody>
      </p:sp>
      <p:sp>
        <p:nvSpPr>
          <p:cNvPr id="15" name="Flowchart: Connector 14"/>
          <p:cNvSpPr/>
          <p:nvPr/>
        </p:nvSpPr>
        <p:spPr>
          <a:xfrm>
            <a:off x="93980" y="477456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3</a:t>
            </a:r>
          </a:p>
        </p:txBody>
      </p:sp>
      <p:sp>
        <p:nvSpPr>
          <p:cNvPr id="16" name="Flowchart: Connector 15"/>
          <p:cNvSpPr/>
          <p:nvPr/>
        </p:nvSpPr>
        <p:spPr>
          <a:xfrm>
            <a:off x="3380740" y="444944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4</a:t>
            </a:r>
          </a:p>
        </p:txBody>
      </p:sp>
      <p:sp>
        <p:nvSpPr>
          <p:cNvPr id="18" name="Flowchart: Connector 17"/>
          <p:cNvSpPr/>
          <p:nvPr/>
        </p:nvSpPr>
        <p:spPr>
          <a:xfrm>
            <a:off x="7123430" y="454342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5</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17" grpId="0" bldLvl="0" animBg="1"/>
      <p:bldP spid="3" grpId="0" bldLvl="0" animBg="1"/>
      <p:bldP spid="10" grpId="0" bldLvl="0" animBg="1"/>
      <p:bldP spid="15" grpId="0" bldLvl="0" animBg="1"/>
      <p:bldP spid="16" grpId="0" bldLvl="0" animBg="1"/>
      <p:bldP spid="1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3"/>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Arial-Rounded" panose="020B0500000000000000" pitchFamily="34" charset="0"/>
                <a:cs typeface="Arial-Rounded" panose="020B0500000000000000" pitchFamily="34"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THẢ </a:t>
            </a:r>
            <a:r>
              <a:rPr lang="en-US" sz="2800" b="1" dirty="0">
                <a:latin typeface="Times New Roman" panose="02020603050405020304" pitchFamily="18" charset="0"/>
                <a:cs typeface="Times New Roman" panose="02020603050405020304" pitchFamily="18" charset="0"/>
              </a:rPr>
              <a:t>DIỀU</a:t>
            </a:r>
          </a:p>
        </p:txBody>
      </p:sp>
      <p:sp>
        <p:nvSpPr>
          <p:cNvPr id="17" name="TextBox 16"/>
          <p:cNvSpPr txBox="1"/>
          <p:nvPr/>
        </p:nvSpPr>
        <p:spPr>
          <a:xfrm>
            <a:off x="8013700" y="264411"/>
            <a:ext cx="4229100" cy="584739"/>
          </a:xfrm>
          <a:prstGeom prst="rect">
            <a:avLst/>
          </a:prstGeom>
          <a:solidFill>
            <a:schemeClr val="accent6">
              <a:lumMod val="75000"/>
            </a:schemeClr>
          </a:solidFill>
        </p:spPr>
        <p:txBody>
          <a:bodyPr wrap="square" lIns="91403" tIns="45702" rIns="91403" bIns="45702" rtlCol="0">
            <a:spAutoFit/>
          </a:bodyPr>
          <a:lstStyle/>
          <a:p>
            <a:pPr algn="ctr"/>
            <a:r>
              <a:rPr lang="en-US" sz="320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đọc </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toàn bài</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1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577215" y="410845"/>
            <a:ext cx="10078085" cy="1076325"/>
          </a:xfrm>
          <a:prstGeom prst="rect">
            <a:avLst/>
          </a:prstGeom>
          <a:noFill/>
        </p:spPr>
        <p:txBody>
          <a:bodyPr wrap="square" rtlCol="0">
            <a:spAutoFit/>
          </a:bodyPr>
          <a:lstStyle/>
          <a:p>
            <a:r>
              <a:rPr lang="en-US" sz="3200">
                <a:latin typeface="Arial-Rounded" panose="020B0500000000000000" pitchFamily="34" charset="0"/>
                <a:cs typeface="Arial-Rounded" panose="020B0500000000000000" pitchFamily="34" charset="0"/>
              </a:rPr>
              <a:t>1. Kể tên những vật giống cánh diều được nhắc đến trong bài thơ:</a:t>
            </a:r>
          </a:p>
        </p:txBody>
      </p:sp>
      <p:pic>
        <p:nvPicPr>
          <p:cNvPr id="9" name="Content Placeholder 8"/>
          <p:cNvPicPr>
            <a:picLocks noGrp="1" noChangeAspect="1"/>
          </p:cNvPicPr>
          <p:nvPr>
            <p:ph idx="1"/>
          </p:nvPr>
        </p:nvPicPr>
        <p:blipFill>
          <a:blip r:embed="rId4"/>
          <a:stretch>
            <a:fillRect/>
          </a:stretch>
        </p:blipFill>
        <p:spPr>
          <a:xfrm>
            <a:off x="1296035" y="2012315"/>
            <a:ext cx="9740900" cy="1574165"/>
          </a:xfrm>
          <a:prstGeom prst="rect">
            <a:avLst/>
          </a:prstGeom>
        </p:spPr>
      </p:pic>
      <p:sp>
        <p:nvSpPr>
          <p:cNvPr id="12" name="Rounded Rectangle 11"/>
          <p:cNvSpPr/>
          <p:nvPr/>
        </p:nvSpPr>
        <p:spPr>
          <a:xfrm>
            <a:off x="1287780" y="373761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Chiếc thuyền</a:t>
            </a:r>
          </a:p>
        </p:txBody>
      </p:sp>
      <p:sp>
        <p:nvSpPr>
          <p:cNvPr id="13" name="Rounded Rectangle 12"/>
          <p:cNvSpPr/>
          <p:nvPr/>
        </p:nvSpPr>
        <p:spPr>
          <a:xfrm>
            <a:off x="3509010" y="379857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mặt trăng</a:t>
            </a:r>
          </a:p>
        </p:txBody>
      </p:sp>
      <p:sp>
        <p:nvSpPr>
          <p:cNvPr id="14" name="Rounded Rectangle 13"/>
          <p:cNvSpPr/>
          <p:nvPr/>
        </p:nvSpPr>
        <p:spPr>
          <a:xfrm>
            <a:off x="5578475" y="373761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hạt cau</a:t>
            </a:r>
          </a:p>
        </p:txBody>
      </p:sp>
      <p:sp>
        <p:nvSpPr>
          <p:cNvPr id="15" name="Rounded Rectangle 14"/>
          <p:cNvSpPr/>
          <p:nvPr/>
        </p:nvSpPr>
        <p:spPr>
          <a:xfrm>
            <a:off x="7556500" y="3798570"/>
            <a:ext cx="1572260"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lưỡi liềm</a:t>
            </a:r>
          </a:p>
        </p:txBody>
      </p:sp>
      <p:sp>
        <p:nvSpPr>
          <p:cNvPr id="16" name="Rounded Rectangle 15"/>
          <p:cNvSpPr/>
          <p:nvPr/>
        </p:nvSpPr>
        <p:spPr>
          <a:xfrm>
            <a:off x="9342120" y="3798570"/>
            <a:ext cx="1572260"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tiếng sáo</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bldLvl="0" animBg="1"/>
      <p:bldP spid="13" grpId="1" animBg="1"/>
      <p:bldP spid="14" grpId="0" bldLvl="0" animBg="1"/>
      <p:bldP spid="14" grpId="1" animBg="1"/>
      <p:bldP spid="15" grpId="0" bldLvl="0" animBg="1"/>
      <p:bldP spid="15" grpId="1" animBg="1"/>
      <p:bldP spid="16" grpId="0" bldLvl="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90" y="953770"/>
            <a:ext cx="10515600" cy="1325563"/>
          </a:xfrm>
        </p:spPr>
        <p:txBody>
          <a:bodyPr>
            <a:normAutofit/>
          </a:bodyPr>
          <a:lstStyle/>
          <a:p>
            <a:r>
              <a:rPr lang="en-US" sz="3555" dirty="0">
                <a:latin typeface="Arial-Rounded" panose="020B0500000000000000" pitchFamily="34" charset="0"/>
                <a:cs typeface="Arial-Rounded" panose="020B0500000000000000" pitchFamily="34" charset="0"/>
              </a:rPr>
              <a:t>2. </a:t>
            </a:r>
            <a:r>
              <a:rPr lang="en-US" sz="3555" dirty="0">
                <a:latin typeface="Times New Roman" panose="02020603050405020304" pitchFamily="18" charset="0"/>
                <a:cs typeface="Times New Roman" panose="02020603050405020304" pitchFamily="18" charset="0"/>
              </a:rPr>
              <a:t>2 </a:t>
            </a:r>
            <a:r>
              <a:rPr lang="en-US" sz="3555" dirty="0" err="1">
                <a:latin typeface="Times New Roman" panose="02020603050405020304" pitchFamily="18" charset="0"/>
                <a:cs typeface="Times New Roman" panose="02020603050405020304" pitchFamily="18" charset="0"/>
              </a:rPr>
              <a:t>câu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thơ</a:t>
            </a:r>
            <a:r>
              <a:rPr lang="en-US" sz="3555" dirty="0">
                <a:latin typeface="Times New Roman" panose="02020603050405020304" pitchFamily="18" charset="0"/>
                <a:cs typeface="Times New Roman" panose="02020603050405020304" pitchFamily="18" charset="0"/>
              </a:rPr>
              <a:t> </a:t>
            </a:r>
            <a:r>
              <a:rPr lang="en-US" sz="3555" b="1" dirty="0">
                <a:latin typeface="Times New Roman" panose="02020603050405020304" pitchFamily="18" charset="0"/>
                <a:cs typeface="Times New Roman" panose="02020603050405020304" pitchFamily="18" charset="0"/>
              </a:rPr>
              <a:t>“Sao </a:t>
            </a:r>
            <a:r>
              <a:rPr lang="en-US" sz="3555" b="1" dirty="0" err="1">
                <a:latin typeface="Times New Roman" panose="02020603050405020304" pitchFamily="18" charset="0"/>
                <a:cs typeface="Times New Roman" panose="02020603050405020304" pitchFamily="18" charset="0"/>
              </a:rPr>
              <a:t>trời</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trôi</a:t>
            </a:r>
            <a:r>
              <a:rPr lang="en-US" sz="3555" b="1" dirty="0">
                <a:latin typeface="Times New Roman" panose="02020603050405020304" pitchFamily="18" charset="0"/>
                <a:cs typeface="Times New Roman" panose="02020603050405020304" pitchFamily="18" charset="0"/>
              </a:rPr>
              <a:t> qua/</a:t>
            </a:r>
            <a:r>
              <a:rPr lang="en-US" sz="3555" b="1" dirty="0" err="1">
                <a:latin typeface="Times New Roman" panose="02020603050405020304" pitchFamily="18" charset="0"/>
                <a:cs typeface="Times New Roman" panose="02020603050405020304" pitchFamily="18" charset="0"/>
              </a:rPr>
              <a:t>Thuyền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thành</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trăng</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vàng</a:t>
            </a:r>
            <a:r>
              <a:rPr lang="en-US" sz="3555" b="1"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tả</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cánh</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diều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vào</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lúc</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nào</a:t>
            </a:r>
            <a:r>
              <a:rPr lang="en-US" sz="3555"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739775" y="2698115"/>
            <a:ext cx="10515600" cy="4351338"/>
          </a:xfrm>
        </p:spPr>
        <p:txBody>
          <a:bodyPr/>
          <a:lstStyle/>
          <a:p>
            <a:pPr marL="0" indent="0">
              <a:buNone/>
            </a:pP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ban </a:t>
            </a:r>
            <a:r>
              <a:rPr lang="en-US" sz="3600" dirty="0" err="1">
                <a:latin typeface="Times New Roman" panose="02020603050405020304" pitchFamily="18" charset="0"/>
                <a:cs typeface="Times New Roman" panose="02020603050405020304" pitchFamily="18" charset="0"/>
              </a:rPr>
              <a:t>đêm</a:t>
            </a:r>
            <a:endParaRPr lang="en-US" sz="3600" dirty="0">
              <a:latin typeface="Times New Roman" panose="02020603050405020304" pitchFamily="18" charset="0"/>
              <a:cs typeface="Times New Roman" panose="02020603050405020304" pitchFamily="18" charset="0"/>
            </a:endParaRPr>
          </a:p>
        </p:txBody>
      </p:sp>
      <p:sp>
        <p:nvSpPr>
          <p:cNvPr id="4" name="Oval 3"/>
          <p:cNvSpPr/>
          <p:nvPr/>
        </p:nvSpPr>
        <p:spPr>
          <a:xfrm>
            <a:off x="567055" y="4067810"/>
            <a:ext cx="648970" cy="476250"/>
          </a:xfrm>
          <a:prstGeom prst="ellipse">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D3BAF1D-452B-44DD-A2F2-3A8061E4D39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0E\uFFFD\uFFFD\uFFFD{F012E67F-D820-42E4-92D3-AAB3B2F9895A}&quot;,&quot;C:\\Users\\thanh\\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hả diều tiết 1+2"/>
</p:tagLst>
</file>

<file path=ppt/tags/tag10.xml><?xml version="1.0" encoding="utf-8"?>
<p:tagLst xmlns:a="http://schemas.openxmlformats.org/drawingml/2006/main" xmlns:r="http://schemas.openxmlformats.org/officeDocument/2006/relationships" xmlns:p="http://schemas.openxmlformats.org/presentationml/2006/main">
  <p:tag name="GENSWF_SLIDE_UID" val="{8682CC75-990E-406A-9FB1-DDCD1332DBF3}:274"/>
</p:tagLst>
</file>

<file path=ppt/tags/tag11.xml><?xml version="1.0" encoding="utf-8"?>
<p:tagLst xmlns:a="http://schemas.openxmlformats.org/drawingml/2006/main" xmlns:r="http://schemas.openxmlformats.org/officeDocument/2006/relationships" xmlns:p="http://schemas.openxmlformats.org/presentationml/2006/main">
  <p:tag name="GENSWF_SLIDE_UID" val="{093B566A-1878-481C-B33D-F5359F8174EA}:275"/>
</p:tagLst>
</file>

<file path=ppt/tags/tag12.xml><?xml version="1.0" encoding="utf-8"?>
<p:tagLst xmlns:a="http://schemas.openxmlformats.org/drawingml/2006/main" xmlns:r="http://schemas.openxmlformats.org/officeDocument/2006/relationships" xmlns:p="http://schemas.openxmlformats.org/presentationml/2006/main">
  <p:tag name="GENSWF_SLIDE_UID" val="{AA2A4998-EEA5-4CBA-97C7-B12E28B255DA}:276"/>
</p:tagLst>
</file>

<file path=ppt/tags/tag13.xml><?xml version="1.0" encoding="utf-8"?>
<p:tagLst xmlns:a="http://schemas.openxmlformats.org/drawingml/2006/main" xmlns:r="http://schemas.openxmlformats.org/officeDocument/2006/relationships" xmlns:p="http://schemas.openxmlformats.org/presentationml/2006/main">
  <p:tag name="GENSWF_SLIDE_UID" val="{A022A589-0CFD-4F7F-9E66-C213276BE676}:280"/>
</p:tagLst>
</file>

<file path=ppt/tags/tag14.xml><?xml version="1.0" encoding="utf-8"?>
<p:tagLst xmlns:a="http://schemas.openxmlformats.org/drawingml/2006/main" xmlns:r="http://schemas.openxmlformats.org/officeDocument/2006/relationships" xmlns:p="http://schemas.openxmlformats.org/presentationml/2006/main">
  <p:tag name="GENSWF_SLIDE_UID" val="{4F8F5BA1-1ABB-4A37-AB25-9CA7E5766497}:281"/>
</p:tagLst>
</file>

<file path=ppt/tags/tag15.xml><?xml version="1.0" encoding="utf-8"?>
<p:tagLst xmlns:a="http://schemas.openxmlformats.org/drawingml/2006/main" xmlns:r="http://schemas.openxmlformats.org/officeDocument/2006/relationships" xmlns:p="http://schemas.openxmlformats.org/presentationml/2006/main">
  <p:tag name="GENSWF_SLIDE_UID" val="{05EDD8BB-250F-4ADC-932B-04B671DEEDAA}:282"/>
</p:tagLst>
</file>

<file path=ppt/tags/tag2.xml><?xml version="1.0" encoding="utf-8"?>
<p:tagLst xmlns:a="http://schemas.openxmlformats.org/drawingml/2006/main" xmlns:r="http://schemas.openxmlformats.org/officeDocument/2006/relationships" xmlns:p="http://schemas.openxmlformats.org/presentationml/2006/main">
  <p:tag name="GENSWF_SLIDE_UID" val="{CBC8F7FC-F64E-42E4-9523-899CA6A67DE1}:264"/>
</p:tagLst>
</file>

<file path=ppt/tags/tag3.xml><?xml version="1.0" encoding="utf-8"?>
<p:tagLst xmlns:a="http://schemas.openxmlformats.org/drawingml/2006/main" xmlns:r="http://schemas.openxmlformats.org/officeDocument/2006/relationships" xmlns:p="http://schemas.openxmlformats.org/presentationml/2006/main">
  <p:tag name="GENSWF_SLIDE_UID" val="{605DDAAE-05CF-4236-ACC5-F9B31EB47CD1}:265"/>
</p:tagLst>
</file>

<file path=ppt/tags/tag4.xml><?xml version="1.0" encoding="utf-8"?>
<p:tagLst xmlns:a="http://schemas.openxmlformats.org/drawingml/2006/main" xmlns:r="http://schemas.openxmlformats.org/officeDocument/2006/relationships" xmlns:p="http://schemas.openxmlformats.org/presentationml/2006/main">
  <p:tag name="GENSWF_SLIDE_UID" val="{3A70F9D8-EE50-46DA-855A-845A5D19515E}:266"/>
</p:tagLst>
</file>

<file path=ppt/tags/tag5.xml><?xml version="1.0" encoding="utf-8"?>
<p:tagLst xmlns:a="http://schemas.openxmlformats.org/drawingml/2006/main" xmlns:r="http://schemas.openxmlformats.org/officeDocument/2006/relationships" xmlns:p="http://schemas.openxmlformats.org/presentationml/2006/main">
  <p:tag name="GENSWF_SLIDE_UID" val="{72FE6587-784D-4D84-AB8B-BAB123EF89EA}:270"/>
</p:tagLst>
</file>

<file path=ppt/tags/tag6.xml><?xml version="1.0" encoding="utf-8"?>
<p:tagLst xmlns:a="http://schemas.openxmlformats.org/drawingml/2006/main" xmlns:r="http://schemas.openxmlformats.org/officeDocument/2006/relationships" xmlns:p="http://schemas.openxmlformats.org/presentationml/2006/main">
  <p:tag name="GENSWF_SLIDE_UID" val="{C130F4E6-35A5-4698-9314-031C91694940}:271"/>
</p:tagLst>
</file>

<file path=ppt/tags/tag7.xml><?xml version="1.0" encoding="utf-8"?>
<p:tagLst xmlns:a="http://schemas.openxmlformats.org/drawingml/2006/main" xmlns:r="http://schemas.openxmlformats.org/officeDocument/2006/relationships" xmlns:p="http://schemas.openxmlformats.org/presentationml/2006/main">
  <p:tag name="GENSWF_SLIDE_UID" val="{2DCE1F32-E400-4E45-B361-D07948EC8207}:279"/>
</p:tagLst>
</file>

<file path=ppt/tags/tag8.xml><?xml version="1.0" encoding="utf-8"?>
<p:tagLst xmlns:a="http://schemas.openxmlformats.org/drawingml/2006/main" xmlns:r="http://schemas.openxmlformats.org/officeDocument/2006/relationships" xmlns:p="http://schemas.openxmlformats.org/presentationml/2006/main">
  <p:tag name="GENSWF_SLIDE_UID" val="{6678628E-D18D-4097-96A1-500710819013}:278"/>
</p:tagLst>
</file>

<file path=ppt/tags/tag9.xml><?xml version="1.0" encoding="utf-8"?>
<p:tagLst xmlns:a="http://schemas.openxmlformats.org/drawingml/2006/main" xmlns:r="http://schemas.openxmlformats.org/officeDocument/2006/relationships" xmlns:p="http://schemas.openxmlformats.org/presentationml/2006/main">
  <p:tag name="GENSWF_SLIDE_UID" val="{E96D926D-33FC-43EF-9169-1D361429361E}:27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624</Words>
  <Application>Microsoft Office PowerPoint</Application>
  <PresentationFormat>Widescreen</PresentationFormat>
  <Paragraphs>121</Paragraphs>
  <Slides>14</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Microsoft YaHei</vt:lpstr>
      <vt:lpstr>Arial</vt:lpstr>
      <vt:lpstr>Arial Rounded MT Bold</vt:lpstr>
      <vt:lpstr>Arial-Rounded</vt:lpstr>
      <vt:lpstr>Calibri</vt:lpstr>
      <vt:lpstr>Calibri Light</vt:lpstr>
      <vt:lpstr>Times New Roman</vt:lpstr>
      <vt:lpstr>1_Office Theme</vt:lpstr>
      <vt:lpstr>2_Office Theme</vt:lpstr>
      <vt:lpstr>2_Office 主题​​</vt:lpstr>
      <vt:lpstr>4_Office Theme</vt:lpstr>
      <vt:lpstr>PowerPoint Presentation</vt:lpstr>
      <vt:lpstr>PowerPoint Presentation</vt:lpstr>
      <vt:lpstr>1. Các bạn trong tranh đang chơi trò chơi gì?</vt:lpstr>
      <vt:lpstr>PowerPoint Presentation</vt:lpstr>
      <vt:lpstr>PowerPoint Presentation</vt:lpstr>
      <vt:lpstr>PowerPoint Presentation</vt:lpstr>
      <vt:lpstr>PowerPoint Presentation</vt:lpstr>
      <vt:lpstr>PowerPoint Presentation</vt:lpstr>
      <vt:lpstr>2. 2 câu thơ “Sao trời trôi qua/Thuyền thành trăng vàng” tả cánh diều vào lúc nào?</vt:lpstr>
      <vt:lpstr>3. Khổ thơ cuối muốn nói điều gì?</vt:lpstr>
      <vt:lpstr>3. Em thích nhất khổ thơ nào trong bài? Vì sao?</vt:lpstr>
      <vt:lpstr>PowerPoint Presentation</vt:lpstr>
      <vt:lpstr>1. Từ ngữ được dùng để nói về âm thanh của sáo diều: </vt:lpstr>
      <vt:lpstr>2. Dựa vào khổ thơ thứ tư, nói một câu tả cánh diều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Thả diều tiết 1+2</dc:title>
  <dc:creator>Admin</dc:creator>
  <cp:lastModifiedBy>kieutrang140902@gmail.com</cp:lastModifiedBy>
  <cp:revision>39</cp:revision>
  <dcterms:created xsi:type="dcterms:W3CDTF">2021-05-27T05:02:00Z</dcterms:created>
  <dcterms:modified xsi:type="dcterms:W3CDTF">2025-11-30T11:04:10Z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