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513" r:id="rId2"/>
    <p:sldId id="547" r:id="rId3"/>
    <p:sldId id="542" r:id="rId4"/>
    <p:sldId id="551" r:id="rId5"/>
    <p:sldId id="583" r:id="rId6"/>
    <p:sldId id="563" r:id="rId7"/>
    <p:sldId id="564" r:id="rId8"/>
    <p:sldId id="565" r:id="rId9"/>
    <p:sldId id="566" r:id="rId10"/>
    <p:sldId id="568" r:id="rId11"/>
    <p:sldId id="569" r:id="rId12"/>
    <p:sldId id="570" r:id="rId13"/>
    <p:sldId id="571" r:id="rId14"/>
    <p:sldId id="572" r:id="rId15"/>
    <p:sldId id="576" r:id="rId16"/>
    <p:sldId id="577" r:id="rId17"/>
    <p:sldId id="574" r:id="rId18"/>
    <p:sldId id="578" r:id="rId19"/>
    <p:sldId id="579" r:id="rId20"/>
    <p:sldId id="580" r:id="rId2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70230" indent="-1130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730" indent="-2273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3230" indent="-3416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730" indent="-4559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>
      <p:cViewPr varScale="1">
        <p:scale>
          <a:sx n="73" d="100"/>
          <a:sy n="73" d="100"/>
        </p:scale>
        <p:origin x="774" y="7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5C516B0-7F6F-4A48-A48B-2AEF5401E6E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70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3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5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90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98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3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0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3999865" indent="0" algn="ctr">
              <a:buNone/>
              <a:defRPr sz="2000"/>
            </a:lvl8pPr>
            <a:lvl9pPr marL="4571365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23D5-FBD1-4917-9903-7343FB12CCD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EAA0A-E84A-4D37-B321-0B66EFC15D2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44853-7329-422F-AAF6-BF58A61F6E1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62C10-1633-479A-928F-DF9E28DF83B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1F304-BB99-4BDB-AABB-B60EC15CEEF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3921E-4134-48FD-A5C4-71C715058C6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500" indent="0">
              <a:buNone/>
              <a:defRPr sz="2500"/>
            </a:lvl2pPr>
            <a:lvl3pPr marL="1143000" indent="0">
              <a:buNone/>
              <a:defRPr sz="2200"/>
            </a:lvl3pPr>
            <a:lvl4pPr marL="1714500" indent="0">
              <a:buNone/>
              <a:defRPr sz="2000"/>
            </a:lvl4pPr>
            <a:lvl5pPr marL="2286000" indent="0">
              <a:buNone/>
              <a:defRPr sz="2000"/>
            </a:lvl5pPr>
            <a:lvl6pPr marL="2857500" indent="0">
              <a:buNone/>
              <a:defRPr sz="2000"/>
            </a:lvl6pPr>
            <a:lvl7pPr marL="3429000" indent="0">
              <a:buNone/>
              <a:defRPr sz="2000"/>
            </a:lvl7pPr>
            <a:lvl8pPr marL="3999865" indent="0">
              <a:buNone/>
              <a:defRPr sz="2000"/>
            </a:lvl8pPr>
            <a:lvl9pPr marL="457136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6A989-1BB0-4D5E-9F37-4EB89730C4F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9179F-46F4-40BD-8BA1-775E50ABC4D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413D8-6A1D-49C6-A17B-20758399F4F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AF6A9-8306-42E1-B4B1-E7F9142E53A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087D5-F47E-440F-889A-D5D0A58DBE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7B793-E247-4DFD-A1DD-5A137B627F2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3999865" indent="0">
              <a:buNone/>
              <a:defRPr sz="2500"/>
            </a:lvl8pPr>
            <a:lvl9pPr marL="4571365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DA1AE-0725-4DB3-ABD3-88761E05051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4F7589B-915A-4032-98A3-1AFEF38C642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3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6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355" indent="-427355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9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indent="-284480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6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1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3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105" y="501300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109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CHỦ ĐỀ 4 - TIẾT 2</a:t>
            </a:r>
          </a:p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(T14)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“GIAI ĐIỆU QUEN THUỘC”</a:t>
            </a:r>
          </a:p>
        </p:txBody>
      </p:sp>
      <p:sp>
        <p:nvSpPr>
          <p:cNvPr id="13317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panose="020F0502020204030204" charset="0"/>
                <a:cs typeface="Times New Roman" panose="02020603050405020304" pitchFamily="18" charset="0"/>
              </a:rPr>
              <a:t>    </a:t>
            </a:r>
            <a:endParaRPr lang="en-US"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32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846263" y="1387475"/>
            <a:ext cx="18557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utre 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2605088"/>
            <a:ext cx="665956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2465388" y="3503613"/>
            <a:ext cx="5699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3325813" y="3503613"/>
            <a:ext cx="5699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3895725" y="3521075"/>
            <a:ext cx="568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4881563" y="3521075"/>
            <a:ext cx="568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5449888" y="3521075"/>
            <a:ext cx="5683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5999163" y="3500438"/>
            <a:ext cx="568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6770688" y="3489325"/>
            <a:ext cx="5683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7359650" y="3489325"/>
            <a:ext cx="5683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8229600" y="3452813"/>
            <a:ext cx="5683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710363" y="4110038"/>
            <a:ext cx="3962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anose="02040503050406030204" pitchFamily="18" charset="0"/>
                <a:cs typeface="Times New Roman" panose="02020603050405020304" pitchFamily="18" charset="0"/>
              </a:rPr>
              <a:t>Phạm Tuyên</a:t>
            </a:r>
          </a:p>
        </p:txBody>
      </p:sp>
      <p:pic>
        <p:nvPicPr>
          <p:cNvPr id="1434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036638"/>
            <a:ext cx="72707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254250"/>
            <a:ext cx="196215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3178175"/>
            <a:ext cx="1419225" cy="241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732213"/>
            <a:ext cx="2374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25588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MÚA SƯ TỬ THẬT LÀ VUI</a:t>
            </a:r>
          </a:p>
        </p:txBody>
      </p:sp>
      <p:pic>
        <p:nvPicPr>
          <p:cNvPr id="14345" name="Picture 7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4000500"/>
            <a:ext cx="1195387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773238"/>
            <a:ext cx="5327650" cy="3808412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6855" algn="just">
              <a:defRPr/>
            </a:pPr>
            <a:endParaRPr lang="en-US" sz="1400" i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indent="236855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anose="02040503050406030204" pitchFamily="18" charset="0"/>
              </a:rPr>
              <a:t>Phạm Tuyên sinh ngày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12/1/ 1930</a:t>
            </a:r>
            <a:r>
              <a:rPr lang="vi-VN" sz="2400" dirty="0">
                <a:solidFill>
                  <a:srgbClr val="1713CB"/>
                </a:solidFill>
                <a:latin typeface="Cambria" panose="02040503050406030204" pitchFamily="18" charset="0"/>
              </a:rPr>
              <a:t>, quê ở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Hải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Dương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.</a:t>
            </a:r>
          </a:p>
          <a:p>
            <a:pPr indent="236855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Các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bài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hát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thiếu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nhi</a:t>
            </a:r>
            <a:r>
              <a:rPr lang="vi-VN" sz="2400" dirty="0">
                <a:solidFill>
                  <a:srgbClr val="1713CB"/>
                </a:solidFill>
                <a:latin typeface="Cambria" panose="02040503050406030204" pitchFamily="18" charset="0"/>
              </a:rPr>
              <a:t>: </a:t>
            </a:r>
            <a:r>
              <a:rPr lang="vi-VN" sz="2400" i="1" dirty="0">
                <a:solidFill>
                  <a:srgbClr val="1713CB"/>
                </a:solidFill>
                <a:latin typeface="Cambria" panose="02040503050406030204" pitchFamily="18" charset="0"/>
              </a:rPr>
              <a:t>Tiến lên đoàn viên</a:t>
            </a:r>
            <a:r>
              <a:rPr lang="vi-VN" sz="2400" dirty="0">
                <a:solidFill>
                  <a:srgbClr val="1713CB"/>
                </a:solidFill>
                <a:latin typeface="Cambria" panose="02040503050406030204" pitchFamily="18" charset="0"/>
              </a:rPr>
              <a:t>, </a:t>
            </a:r>
            <a:r>
              <a:rPr lang="vi-VN" sz="2400" i="1" dirty="0">
                <a:solidFill>
                  <a:srgbClr val="1713CB"/>
                </a:solidFill>
                <a:latin typeface="Cambria" panose="02040503050406030204" pitchFamily="18" charset="0"/>
              </a:rPr>
              <a:t>Chiếc đèn ông sao</a:t>
            </a:r>
            <a:r>
              <a:rPr lang="vi-VN" sz="2400" dirty="0">
                <a:solidFill>
                  <a:srgbClr val="1713CB"/>
                </a:solidFill>
                <a:latin typeface="Cambria" panose="02040503050406030204" pitchFamily="18" charset="0"/>
              </a:rPr>
              <a:t>, </a:t>
            </a:r>
            <a:r>
              <a:rPr lang="vi-VN" sz="2400" i="1" dirty="0">
                <a:solidFill>
                  <a:srgbClr val="1713CB"/>
                </a:solidFill>
                <a:latin typeface="Cambria" panose="02040503050406030204" pitchFamily="18" charset="0"/>
              </a:rPr>
              <a:t>Hành khúc Đội </a:t>
            </a:r>
            <a:r>
              <a:rPr lang="en-US" sz="2400" i="1" dirty="0">
                <a:solidFill>
                  <a:srgbClr val="1713CB"/>
                </a:solidFill>
                <a:latin typeface="Cambria" panose="02040503050406030204" pitchFamily="18" charset="0"/>
              </a:rPr>
              <a:t>TNTP HCM, ..</a:t>
            </a:r>
            <a:endParaRPr lang="en-US" sz="2400" dirty="0">
              <a:solidFill>
                <a:srgbClr val="1713CB"/>
              </a:solidFill>
              <a:latin typeface="Cambria" panose="02040503050406030204" pitchFamily="18" charset="0"/>
            </a:endParaRPr>
          </a:p>
          <a:p>
            <a:pPr indent="236855"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Ô</a:t>
            </a:r>
            <a:r>
              <a:rPr lang="vi-VN" sz="2400" dirty="0">
                <a:solidFill>
                  <a:srgbClr val="1713CB"/>
                </a:solidFill>
                <a:latin typeface="Cambria" panose="02040503050406030204" pitchFamily="18" charset="0"/>
              </a:rPr>
              <a:t>ng được Nhà nước trao tặng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giải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thưởng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Hồ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Chí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Minh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về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Văn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nghệ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thuật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.</a:t>
            </a:r>
            <a:endParaRPr lang="en-US" sz="2400" i="1" dirty="0">
              <a:solidFill>
                <a:srgbClr val="1713CB"/>
              </a:solidFill>
              <a:latin typeface="Cambria" panose="02040503050406030204" pitchFamily="18" charset="0"/>
            </a:endParaRPr>
          </a:p>
        </p:txBody>
      </p:sp>
      <p:pic>
        <p:nvPicPr>
          <p:cNvPr id="15364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52513"/>
            <a:ext cx="16224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333750" y="1052513"/>
            <a:ext cx="4348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</a:rPr>
              <a:t>NHẠC SĨ PHẠM TUYÊN</a:t>
            </a:r>
            <a:endParaRPr lang="en-US" sz="3200"/>
          </a:p>
        </p:txBody>
      </p:sp>
      <p:pic>
        <p:nvPicPr>
          <p:cNvPr id="41986" name="Picture 2" descr="NS Phạm Tuyên buồn cười khi bài hát của mình giờ mới được &amp;#39;cởi trói&amp;#39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1930400"/>
            <a:ext cx="47625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88900"/>
            <a:ext cx="167005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utre 16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9" b="2995"/>
          <a:stretch>
            <a:fillRect/>
          </a:stretch>
        </p:blipFill>
        <p:spPr bwMode="auto">
          <a:xfrm>
            <a:off x="1957388" y="830263"/>
            <a:ext cx="6985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utre 16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" b="87794"/>
          <a:stretch>
            <a:fillRect/>
          </a:stretch>
        </p:blipFill>
        <p:spPr bwMode="auto">
          <a:xfrm>
            <a:off x="2606675" y="44450"/>
            <a:ext cx="596106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91" name="Picture 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46588"/>
            <a:ext cx="1417638" cy="24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025525"/>
            <a:ext cx="2376487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7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63" y="2484438"/>
            <a:ext cx="1781175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1512888" y="2636838"/>
            <a:ext cx="7858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VẬN ĐỘNG CƠ THỂ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MÚA SƯ TỬ THẬT LÀ VUI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741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741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774700"/>
            <a:ext cx="7342187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88900"/>
            <a:ext cx="167005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utre 165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" b="87794"/>
          <a:stretch>
            <a:fillRect/>
          </a:stretch>
        </p:blipFill>
        <p:spPr bwMode="auto">
          <a:xfrm>
            <a:off x="2606675" y="44450"/>
            <a:ext cx="596106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9" name="Picture 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46588"/>
            <a:ext cx="1417638" cy="24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7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981075"/>
            <a:ext cx="21558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7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63" y="2484438"/>
            <a:ext cx="1781175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3178175"/>
            <a:ext cx="1419225" cy="241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339850"/>
            <a:ext cx="2374900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4006850"/>
            <a:ext cx="1195387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26"/>
          <p:cNvSpPr txBox="1">
            <a:spLocks noChangeArrowheads="1"/>
          </p:cNvSpPr>
          <p:nvPr/>
        </p:nvSpPr>
        <p:spPr bwMode="gray">
          <a:xfrm>
            <a:off x="1179513" y="1587500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GÕ THEO HÌNH TIẾT TẤU</a:t>
            </a:r>
          </a:p>
        </p:txBody>
      </p:sp>
      <p:pic>
        <p:nvPicPr>
          <p:cNvPr id="19463" name="Picutre 1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2979738"/>
            <a:ext cx="6659563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2465388" y="3879850"/>
            <a:ext cx="569912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3325813" y="3879850"/>
            <a:ext cx="569912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3895725" y="3895725"/>
            <a:ext cx="568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4881563" y="3895725"/>
            <a:ext cx="568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5449888" y="3895725"/>
            <a:ext cx="5683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5999163" y="3876675"/>
            <a:ext cx="5683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6770688" y="3863975"/>
            <a:ext cx="568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7359650" y="3863975"/>
            <a:ext cx="568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8229600" y="3827463"/>
            <a:ext cx="568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1111250" y="2636838"/>
            <a:ext cx="86614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NHẠC KẾT HỢP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GÕ ĐỆM THEO HÌNH TIẾT TẤU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MÚA SƯ TỬ THẬT LÀ VUI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048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048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utre 165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9" b="2995"/>
          <a:stretch>
            <a:fillRect/>
          </a:stretch>
        </p:blipFill>
        <p:spPr bwMode="auto">
          <a:xfrm>
            <a:off x="1814513" y="830263"/>
            <a:ext cx="7272337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88900"/>
            <a:ext cx="167005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utre 165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" b="87794"/>
          <a:stretch>
            <a:fillRect/>
          </a:stretch>
        </p:blipFill>
        <p:spPr bwMode="auto">
          <a:xfrm>
            <a:off x="2606675" y="44450"/>
            <a:ext cx="596106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11" name="Picture 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46588"/>
            <a:ext cx="1417638" cy="24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981075"/>
            <a:ext cx="21558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3" name="Picture 7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63" y="2484438"/>
            <a:ext cx="1781175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8"/>
          <p:cNvSpPr>
            <a:spLocks noChangeArrowheads="1"/>
          </p:cNvSpPr>
          <p:nvPr/>
        </p:nvSpPr>
        <p:spPr bwMode="auto">
          <a:xfrm>
            <a:off x="1541463" y="2636838"/>
            <a:ext cx="78025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NHẠC KẾT HỢP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TRÒ CHƠI MÚA LÂN SƯ TỬ</a:t>
            </a:r>
          </a:p>
        </p:txBody>
      </p:sp>
      <p:sp>
        <p:nvSpPr>
          <p:cNvPr id="2253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MÚA SƯ TỬ THẬT LÀ VUI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253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253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981200" y="2344738"/>
            <a:ext cx="7058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2205038"/>
            <a:ext cx="213995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6"/>
          <a:stretch>
            <a:fillRect/>
          </a:stretch>
        </p:blipFill>
        <p:spPr bwMode="auto">
          <a:xfrm>
            <a:off x="487363" y="1412875"/>
            <a:ext cx="537527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1754188"/>
            <a:ext cx="21875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Text Box 26"/>
          <p:cNvSpPr txBox="1">
            <a:spLocks noChangeArrowheads="1"/>
          </p:cNvSpPr>
          <p:nvPr/>
        </p:nvSpPr>
        <p:spPr bwMode="gray">
          <a:xfrm>
            <a:off x="949325" y="1012825"/>
            <a:ext cx="91090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TRÒ CHƠI “MÚA LÂN”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“GIAI ĐIỆU QUEN THUỘC”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panose="020F0502020204030204" charset="0"/>
                <a:cs typeface="Times New Roman" panose="02020603050405020304" pitchFamily="18" charset="0"/>
              </a:rPr>
              <a:t>    </a:t>
            </a:r>
            <a:endParaRPr lang="en-US"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11"/>
          <a:stretch>
            <a:fillRect/>
          </a:stretch>
        </p:blipFill>
        <p:spPr bwMode="auto">
          <a:xfrm>
            <a:off x="2082800" y="2708275"/>
            <a:ext cx="6767513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846263" y="1387475"/>
            <a:ext cx="18557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r="6039"/>
          <a:stretch>
            <a:fillRect/>
          </a:stretch>
        </p:blipFill>
        <p:spPr bwMode="auto">
          <a:xfrm>
            <a:off x="6494463" y="3689350"/>
            <a:ext cx="1728787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205538" y="4230688"/>
            <a:ext cx="396081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anose="02040503050406030204" pitchFamily="18" charset="0"/>
                <a:cs typeface="Times New Roman" panose="02020603050405020304" pitchFamily="18" charset="0"/>
              </a:rPr>
              <a:t>Nhạc Pháp</a:t>
            </a:r>
          </a:p>
          <a:p>
            <a:pPr algn="l" eaLnBrk="1" hangingPunct="1"/>
            <a:r>
              <a:rPr lang="en-US" sz="2800" b="1" i="1">
                <a:latin typeface="Cambria" panose="02040503050406030204" pitchFamily="18" charset="0"/>
                <a:cs typeface="Times New Roman" panose="02020603050405020304" pitchFamily="18" charset="0"/>
              </a:rPr>
              <a:t>Lời Việt: Hoàng Anh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711325" y="34893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CHÚ CHIM NHỎ DỄ THƯƠNG</a:t>
            </a:r>
          </a:p>
        </p:txBody>
      </p:sp>
      <p:pic>
        <p:nvPicPr>
          <p:cNvPr id="512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036638"/>
            <a:ext cx="72707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439738" y="4095750"/>
            <a:ext cx="246856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9"/>
          <a:stretch>
            <a:fillRect/>
          </a:stretch>
        </p:blipFill>
        <p:spPr bwMode="auto">
          <a:xfrm>
            <a:off x="477838" y="1916113"/>
            <a:ext cx="2201862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681288"/>
            <a:ext cx="1849438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461963" y="29813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0"/>
            <a:ext cx="8353425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5492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hát mẫu</a:t>
            </a:r>
          </a:p>
        </p:txBody>
      </p:sp>
      <p:pic>
        <p:nvPicPr>
          <p:cNvPr id="614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9050" y="1133475"/>
            <a:ext cx="18669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444500"/>
            <a:ext cx="27178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886383" y="4508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giai điệu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357313" y="2619375"/>
            <a:ext cx="82708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KẾT HỢP GÕ ĐỆM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THEO TIẾT TẤU LỜI CA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CHÚ CHIM NHỎ DỄ THƯƠNG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922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922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/>
          <a:stretch>
            <a:fillRect/>
          </a:stretch>
        </p:blipFill>
        <p:spPr bwMode="auto">
          <a:xfrm>
            <a:off x="1525588" y="44450"/>
            <a:ext cx="8056562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0" y="260350"/>
            <a:ext cx="21367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188913"/>
            <a:ext cx="2717800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349500"/>
            <a:ext cx="417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23495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23495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2349500"/>
            <a:ext cx="4175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2349500"/>
            <a:ext cx="4175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3495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2349500"/>
            <a:ext cx="417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23495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23495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23495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3709988"/>
            <a:ext cx="4191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3709988"/>
            <a:ext cx="4191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3709988"/>
            <a:ext cx="4175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3709988"/>
            <a:ext cx="4191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3697288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3697288"/>
            <a:ext cx="4175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697288"/>
            <a:ext cx="417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697288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3709988"/>
            <a:ext cx="4175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8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5006975"/>
            <a:ext cx="417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3" y="5006975"/>
            <a:ext cx="4175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13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6453188"/>
            <a:ext cx="4191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64643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64643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6464300"/>
            <a:ext cx="4175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64643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6453188"/>
            <a:ext cx="4191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6453188"/>
            <a:ext cx="4191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6453188"/>
            <a:ext cx="4175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6453188"/>
            <a:ext cx="4175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6446838"/>
            <a:ext cx="417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6419850"/>
            <a:ext cx="4175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6419850"/>
            <a:ext cx="417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64008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[KARAOKE] CHÚ CHIM NHỎ DỄ THƯƠNG - LỚP 2 - KẾT NỐI TRI THỨC VỚI CUỘC SỐNG">
            <a:hlinkClick r:id="" action="ppaction://media"/>
          </p:cNvPr>
          <p:cNvPicPr>
            <a:picLocks noGrp="1" noChangeAspect="1"/>
          </p:cNvPicPr>
          <p:nvPr>
            <p:ph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62795" y="4508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8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93" dur="148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2411413" y="2732088"/>
            <a:ext cx="6161087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VẬN ĐỘNG CƠ THỂ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CHÚ CHIM NHỎ DỄ THƯƠNG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/>
          <a:stretch>
            <a:fillRect/>
          </a:stretch>
        </p:blipFill>
        <p:spPr bwMode="auto">
          <a:xfrm>
            <a:off x="1525588" y="98425"/>
            <a:ext cx="8056562" cy="626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2339975"/>
            <a:ext cx="482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382838"/>
            <a:ext cx="50323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2382838"/>
            <a:ext cx="5048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3692525"/>
            <a:ext cx="5048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3679825"/>
            <a:ext cx="5048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4941888"/>
            <a:ext cx="5032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4941888"/>
            <a:ext cx="5032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273800"/>
            <a:ext cx="5032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6297613"/>
            <a:ext cx="5048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2382838"/>
            <a:ext cx="4826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2359025"/>
            <a:ext cx="482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3643313"/>
            <a:ext cx="4841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3630613"/>
            <a:ext cx="4841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3644900"/>
            <a:ext cx="4841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4932363"/>
            <a:ext cx="4826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4932363"/>
            <a:ext cx="4826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932363"/>
            <a:ext cx="4841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6297613"/>
            <a:ext cx="4826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6288088"/>
            <a:ext cx="4841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6273800"/>
            <a:ext cx="482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6302375"/>
            <a:ext cx="482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115888"/>
            <a:ext cx="27178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-1588" y="1019175"/>
            <a:ext cx="2136776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166</Words>
  <Application>Microsoft Office PowerPoint</Application>
  <PresentationFormat>Custom</PresentationFormat>
  <Paragraphs>37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TAM</cp:lastModifiedBy>
  <cp:revision>631</cp:revision>
  <dcterms:created xsi:type="dcterms:W3CDTF">2010-04-30T18:19:00Z</dcterms:created>
  <dcterms:modified xsi:type="dcterms:W3CDTF">2025-12-14T02:48:08Z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32F63C985B2347C8BD64F3A38572D13D</vt:lpwstr>
  </property>
  <property fmtid="{D5CDD505-2E9C-101B-9397-08002B2CF9AE}" pid="3" name="KSOProductBuildVer">
    <vt:lpwstr>1033-11.2.0.11026</vt:lpwstr>
  </property>
</Properties>
</file>