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1D08-6141-1D48-54AE-F72CA1DA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8331F-B19E-DAC1-D06F-75B87B497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03C1-447B-917E-F2CB-06F1098F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5CCBA-EEC4-DE96-6473-73B9699A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E5714-9228-C1B6-104E-8381960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49E5-F9B9-442C-7383-4EE141C6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4DB5F-B8FF-80CF-F9D4-9E6756B3C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F9DE-3D58-9ACB-D34E-D075BC22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054D-AD3B-8390-54EC-434D3D20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80F95-D0D5-97F0-4EA0-B23F79E8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F6378-2A47-D45E-9349-2AB37BB68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B458E-9354-34F3-E02B-47E4B2A29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80A4D-E310-09DF-7CA4-C1B4941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AB7A8-1AB7-4542-1835-92EEE51B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F560-D19A-81C4-4E0F-3BED10B5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9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10C4-39C7-F866-0983-CA1908CC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63E4B-2F2A-32F5-4663-8FBD4FD18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2DE82-98B8-D347-2F31-CF369BA1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0377-B16C-2EC0-BF3A-C9683731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33D2D-E36C-10F0-0E56-3B67C760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61B-9F83-A23A-B3B9-DE07221B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3FEBD-D202-7495-248E-056E00D9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B65-BAA3-C8F9-7076-F756A805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E13D-21C9-FCF0-0968-6ADB5C88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07B2-A9FF-DBF9-09D7-307E2B6C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4988-2776-BB11-F992-B9A48EA6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26501-4D40-C8F6-9633-A7457D3DA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5BEE1-3497-757E-E4AF-0A7053C8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1CB1D-443D-76EF-654A-C454A4D4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C490F-5D41-AA48-E8D1-A85777D7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0793D-2BFE-A504-7ADC-A858B4BA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4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F716-3D13-5DC1-9276-0662F8DB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2A326-9035-364B-90B9-C9BCB1677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A5663-35EA-DDF0-35AE-323D7C482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A0391-B6AE-1CC8-EFE8-4034B799A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53A03-BCB5-CD5D-C5F0-2AD52BF0E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FE524-6A05-E3F5-E30B-0422ACBF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85628-6B62-C2AD-1597-597425EB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66A14-92D7-D378-D0F4-CA19B8AD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028C-01B9-24ED-4F1A-E9A44562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ECB54-E0F1-C016-C076-73749DB7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C92C4-DFA4-F1DE-A9FC-9589F3DD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6D3A-6DF9-7579-BA6B-91E6AB77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B2FEC-2671-C583-B36C-8773CA8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56324-6BC0-E758-55CE-AACC3036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95F87-6ABC-2F04-AE44-28D1C312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BFCB-8B6A-2377-9061-65966328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40FE5-3928-7811-9039-F092AD94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BBE3B-419B-6154-1C9C-AC31A0E7D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719BA-68E0-5672-4B0D-9A56E46D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01B18-2FC7-2E15-450C-C9AC8986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3A6DA-BC34-B8F3-2ACD-64CB431C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DADB-F24E-C89A-9551-FA62E200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F560A-CDCE-E75A-1D22-F0B7D63BC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F414F-96E2-BBBD-9574-44804A4D9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9822D-2804-CE14-6A50-0FD92E2D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BB640-A6F5-A006-171B-3EBAD745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48869-46A6-CBB3-BA3E-5AE1E4F7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E0B59-6F6D-692A-A8E7-86F62638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5F5E3-0BE9-0F3C-45FF-2B9579E93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0A3D-FB41-F4FB-A09E-DD37D7CE2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66E-322F-43D8-B9C2-D04D439A41E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938B3-1316-0DEC-887A-5D7AD9ED7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F1CBE-0E10-1999-EF1A-54E763502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B95C-AF92-4275-877C-60205906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10598" y="4982026"/>
            <a:ext cx="2528922" cy="2380348"/>
          </a:xfrm>
          <a:custGeom>
            <a:avLst/>
            <a:gdLst/>
            <a:ahLst/>
            <a:cxnLst/>
            <a:rect l="l" t="t" r="r" b="b"/>
            <a:pathLst>
              <a:path w="3793383" h="3570522">
                <a:moveTo>
                  <a:pt x="0" y="0"/>
                </a:moveTo>
                <a:lnTo>
                  <a:pt x="3793383" y="0"/>
                </a:lnTo>
                <a:lnTo>
                  <a:pt x="3793383" y="3570522"/>
                </a:lnTo>
                <a:lnTo>
                  <a:pt x="0" y="3570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-539370" y="4044030"/>
            <a:ext cx="2631431" cy="2128170"/>
          </a:xfrm>
          <a:custGeom>
            <a:avLst/>
            <a:gdLst/>
            <a:ahLst/>
            <a:cxnLst/>
            <a:rect l="l" t="t" r="r" b="b"/>
            <a:pathLst>
              <a:path w="3947147" h="3192255">
                <a:moveTo>
                  <a:pt x="0" y="0"/>
                </a:moveTo>
                <a:lnTo>
                  <a:pt x="3947148" y="0"/>
                </a:lnTo>
                <a:lnTo>
                  <a:pt x="3947148" y="3192255"/>
                </a:lnTo>
                <a:lnTo>
                  <a:pt x="0" y="31922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257910" y="1953325"/>
            <a:ext cx="4412543" cy="4119935"/>
          </a:xfrm>
          <a:custGeom>
            <a:avLst/>
            <a:gdLst/>
            <a:ahLst/>
            <a:cxnLst/>
            <a:rect l="l" t="t" r="r" b="b"/>
            <a:pathLst>
              <a:path w="6618815" h="6179902">
                <a:moveTo>
                  <a:pt x="0" y="0"/>
                </a:moveTo>
                <a:lnTo>
                  <a:pt x="6618815" y="0"/>
                </a:lnTo>
                <a:lnTo>
                  <a:pt x="6618815" y="6179902"/>
                </a:lnTo>
                <a:lnTo>
                  <a:pt x="0" y="6179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6249988" y="1953326"/>
            <a:ext cx="5480811" cy="4181409"/>
          </a:xfrm>
          <a:custGeom>
            <a:avLst/>
            <a:gdLst/>
            <a:ahLst/>
            <a:cxnLst/>
            <a:rect l="l" t="t" r="r" b="b"/>
            <a:pathLst>
              <a:path w="8221216" h="6272113">
                <a:moveTo>
                  <a:pt x="0" y="0"/>
                </a:moveTo>
                <a:lnTo>
                  <a:pt x="8221217" y="0"/>
                </a:lnTo>
                <a:lnTo>
                  <a:pt x="8221217" y="6272113"/>
                </a:lnTo>
                <a:lnTo>
                  <a:pt x="0" y="62721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550264" y="85469"/>
            <a:ext cx="606742" cy="641507"/>
          </a:xfrm>
          <a:custGeom>
            <a:avLst/>
            <a:gdLst/>
            <a:ahLst/>
            <a:cxnLst/>
            <a:rect l="l" t="t" r="r" b="b"/>
            <a:pathLst>
              <a:path w="910113" h="962261">
                <a:moveTo>
                  <a:pt x="0" y="0"/>
                </a:moveTo>
                <a:lnTo>
                  <a:pt x="910113" y="0"/>
                </a:lnTo>
                <a:lnTo>
                  <a:pt x="910113" y="962261"/>
                </a:lnTo>
                <a:lnTo>
                  <a:pt x="0" y="96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724" t="-10170" b="-1017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157007" y="147321"/>
            <a:ext cx="4620011" cy="103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199">
                <a:solidFill>
                  <a:srgbClr val="231F20"/>
                </a:solidFill>
                <a:latin typeface="Cardo Bold"/>
              </a:rPr>
              <a:t>Hoạt động khám phá</a:t>
            </a:r>
          </a:p>
          <a:p>
            <a:pPr>
              <a:lnSpc>
                <a:spcPts val="4160"/>
              </a:lnSpc>
            </a:pPr>
            <a:endParaRPr lang="en-US" sz="31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8698" y="891054"/>
            <a:ext cx="10982581" cy="1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4"/>
              </a:lnSpc>
            </a:pPr>
            <a:r>
              <a:rPr lang="en-US" sz="2810">
                <a:solidFill>
                  <a:srgbClr val="231F20"/>
                </a:solidFill>
                <a:latin typeface="Sriracha"/>
              </a:rPr>
              <a:t>1. Chỉ và nói tên các con vật mà em quan sát được trong hình dưới đây. Chúng sống ở đâu?</a:t>
            </a:r>
          </a:p>
          <a:p>
            <a:pPr>
              <a:lnSpc>
                <a:spcPts val="3934"/>
              </a:lnSpc>
              <a:spcBef>
                <a:spcPct val="0"/>
              </a:spcBef>
            </a:pPr>
            <a:endParaRPr lang="en-US" sz="2810">
              <a:solidFill>
                <a:srgbClr val="231F20"/>
              </a:solidFill>
              <a:latin typeface="Srirach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0264" y="85469"/>
            <a:ext cx="606742" cy="641507"/>
          </a:xfrm>
          <a:custGeom>
            <a:avLst/>
            <a:gdLst/>
            <a:ahLst/>
            <a:cxnLst/>
            <a:rect l="l" t="t" r="r" b="b"/>
            <a:pathLst>
              <a:path w="910113" h="962261">
                <a:moveTo>
                  <a:pt x="0" y="0"/>
                </a:moveTo>
                <a:lnTo>
                  <a:pt x="910113" y="0"/>
                </a:lnTo>
                <a:lnTo>
                  <a:pt x="910113" y="962261"/>
                </a:lnTo>
                <a:lnTo>
                  <a:pt x="0" y="962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724" t="-10170" b="-1017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447157" y="2234773"/>
            <a:ext cx="11297687" cy="4181651"/>
          </a:xfrm>
          <a:custGeom>
            <a:avLst/>
            <a:gdLst/>
            <a:ahLst/>
            <a:cxnLst/>
            <a:rect l="l" t="t" r="r" b="b"/>
            <a:pathLst>
              <a:path w="16946530" h="6272476">
                <a:moveTo>
                  <a:pt x="0" y="0"/>
                </a:moveTo>
                <a:lnTo>
                  <a:pt x="16946530" y="0"/>
                </a:lnTo>
                <a:lnTo>
                  <a:pt x="16946530" y="6272476"/>
                </a:lnTo>
                <a:lnTo>
                  <a:pt x="0" y="6272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157007" y="147321"/>
            <a:ext cx="4620011" cy="103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199">
                <a:solidFill>
                  <a:srgbClr val="231F20"/>
                </a:solidFill>
                <a:latin typeface="Cardo Bold"/>
              </a:rPr>
              <a:t>Hoạt động khám phá</a:t>
            </a:r>
          </a:p>
          <a:p>
            <a:pPr>
              <a:lnSpc>
                <a:spcPts val="4160"/>
              </a:lnSpc>
            </a:pPr>
            <a:endParaRPr lang="en-US" sz="31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8698" y="891054"/>
            <a:ext cx="10982581" cy="1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4"/>
              </a:lnSpc>
            </a:pPr>
            <a:r>
              <a:rPr lang="en-US" sz="2810">
                <a:solidFill>
                  <a:srgbClr val="231F20"/>
                </a:solidFill>
                <a:latin typeface="Sriracha"/>
              </a:rPr>
              <a:t>3. Phân loại các con vật dựa vào nơi sống và môi trường sống. </a:t>
            </a:r>
          </a:p>
          <a:p>
            <a:pPr>
              <a:lnSpc>
                <a:spcPts val="3934"/>
              </a:lnSpc>
            </a:pPr>
            <a:r>
              <a:rPr lang="en-US" sz="2810">
                <a:solidFill>
                  <a:srgbClr val="231F20"/>
                </a:solidFill>
                <a:latin typeface="Sriracha"/>
              </a:rPr>
              <a:t>Hoàn thành bảng theo mẫu.</a:t>
            </a:r>
          </a:p>
          <a:p>
            <a:pPr>
              <a:lnSpc>
                <a:spcPts val="3934"/>
              </a:lnSpc>
              <a:spcBef>
                <a:spcPct val="0"/>
              </a:spcBef>
            </a:pPr>
            <a:endParaRPr lang="en-US" sz="2810">
              <a:solidFill>
                <a:srgbClr val="231F20"/>
              </a:solidFill>
              <a:latin typeface="Srirach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687" y="149955"/>
            <a:ext cx="656884" cy="673872"/>
          </a:xfrm>
          <a:custGeom>
            <a:avLst/>
            <a:gdLst/>
            <a:ahLst/>
            <a:cxnLst/>
            <a:rect l="l" t="t" r="r" b="b"/>
            <a:pathLst>
              <a:path w="985326" h="1010808">
                <a:moveTo>
                  <a:pt x="0" y="0"/>
                </a:moveTo>
                <a:lnTo>
                  <a:pt x="985325" y="0"/>
                </a:lnTo>
                <a:lnTo>
                  <a:pt x="985325" y="1010809"/>
                </a:lnTo>
                <a:lnTo>
                  <a:pt x="0" y="1010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288855" y="1655464"/>
            <a:ext cx="7088015" cy="4912423"/>
          </a:xfrm>
          <a:custGeom>
            <a:avLst/>
            <a:gdLst/>
            <a:ahLst/>
            <a:cxnLst/>
            <a:rect l="l" t="t" r="r" b="b"/>
            <a:pathLst>
              <a:path w="10632023" h="7368635">
                <a:moveTo>
                  <a:pt x="0" y="0"/>
                </a:moveTo>
                <a:lnTo>
                  <a:pt x="10632023" y="0"/>
                </a:lnTo>
                <a:lnTo>
                  <a:pt x="10632023" y="7368635"/>
                </a:lnTo>
                <a:lnTo>
                  <a:pt x="0" y="7368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157007" y="147321"/>
            <a:ext cx="4620011" cy="103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199">
                <a:solidFill>
                  <a:srgbClr val="231F20"/>
                </a:solidFill>
                <a:latin typeface="Cardo Bold"/>
              </a:rPr>
              <a:t>Hoạt động thực hành</a:t>
            </a:r>
          </a:p>
          <a:p>
            <a:pPr>
              <a:lnSpc>
                <a:spcPts val="4160"/>
              </a:lnSpc>
            </a:pPr>
            <a:endParaRPr lang="en-US" sz="31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8698" y="891054"/>
            <a:ext cx="10982581" cy="1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4"/>
              </a:lnSpc>
            </a:pPr>
            <a:r>
              <a:rPr lang="en-US" sz="2810">
                <a:solidFill>
                  <a:srgbClr val="231F20"/>
                </a:solidFill>
                <a:latin typeface="Sriracha"/>
              </a:rPr>
              <a:t>1. Nơi em đangsống có những con vật gì? Chúng sống ở môi trường nào?</a:t>
            </a:r>
          </a:p>
          <a:p>
            <a:pPr>
              <a:lnSpc>
                <a:spcPts val="3934"/>
              </a:lnSpc>
              <a:spcBef>
                <a:spcPct val="0"/>
              </a:spcBef>
            </a:pPr>
            <a:endParaRPr lang="en-US" sz="2810">
              <a:solidFill>
                <a:srgbClr val="231F20"/>
              </a:solidFill>
              <a:latin typeface="Srirach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687" y="149955"/>
            <a:ext cx="656884" cy="673872"/>
          </a:xfrm>
          <a:custGeom>
            <a:avLst/>
            <a:gdLst/>
            <a:ahLst/>
            <a:cxnLst/>
            <a:rect l="l" t="t" r="r" b="b"/>
            <a:pathLst>
              <a:path w="985326" h="1010808">
                <a:moveTo>
                  <a:pt x="0" y="0"/>
                </a:moveTo>
                <a:lnTo>
                  <a:pt x="985325" y="0"/>
                </a:lnTo>
                <a:lnTo>
                  <a:pt x="985325" y="1010809"/>
                </a:lnTo>
                <a:lnTo>
                  <a:pt x="0" y="1010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90542" y="2079422"/>
            <a:ext cx="4584151" cy="4092778"/>
          </a:xfrm>
          <a:custGeom>
            <a:avLst/>
            <a:gdLst/>
            <a:ahLst/>
            <a:cxnLst/>
            <a:rect l="l" t="t" r="r" b="b"/>
            <a:pathLst>
              <a:path w="6876227" h="6139167">
                <a:moveTo>
                  <a:pt x="0" y="0"/>
                </a:moveTo>
                <a:lnTo>
                  <a:pt x="6876226" y="0"/>
                </a:lnTo>
                <a:lnTo>
                  <a:pt x="6876226" y="6139167"/>
                </a:lnTo>
                <a:lnTo>
                  <a:pt x="0" y="613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157007" y="147321"/>
            <a:ext cx="4620011" cy="103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199">
                <a:solidFill>
                  <a:srgbClr val="231F20"/>
                </a:solidFill>
                <a:latin typeface="Cardo Bold"/>
              </a:rPr>
              <a:t>Hoạt động thực hành</a:t>
            </a:r>
          </a:p>
          <a:p>
            <a:pPr>
              <a:lnSpc>
                <a:spcPts val="4160"/>
              </a:lnSpc>
            </a:pPr>
            <a:endParaRPr lang="en-US" sz="31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8698" y="891054"/>
            <a:ext cx="10982581" cy="1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4"/>
              </a:lnSpc>
            </a:pPr>
            <a:r>
              <a:rPr lang="en-US" sz="2810">
                <a:solidFill>
                  <a:srgbClr val="231F20"/>
                </a:solidFill>
                <a:latin typeface="Sriracha"/>
              </a:rPr>
              <a:t>2. Đặt và trả lời câu hỏi về tên và nơi sống của các con vật trong mỗi hình sau:</a:t>
            </a:r>
          </a:p>
          <a:p>
            <a:pPr>
              <a:lnSpc>
                <a:spcPts val="3934"/>
              </a:lnSpc>
              <a:spcBef>
                <a:spcPct val="0"/>
              </a:spcBef>
            </a:pPr>
            <a:endParaRPr lang="en-US" sz="2810">
              <a:solidFill>
                <a:srgbClr val="231F20"/>
              </a:solidFill>
              <a:latin typeface="Srirach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77018" y="2163971"/>
            <a:ext cx="4446381" cy="103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>
                <a:solidFill>
                  <a:srgbClr val="4B4848"/>
                </a:solidFill>
                <a:latin typeface="Inter"/>
              </a:rPr>
              <a:t>• Đây là con vật gì?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2999">
              <a:solidFill>
                <a:srgbClr val="4B4848"/>
              </a:solidFill>
              <a:latin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77018" y="2910147"/>
            <a:ext cx="4925707" cy="103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>
                <a:solidFill>
                  <a:srgbClr val="4B4848"/>
                </a:solidFill>
                <a:latin typeface="Inter"/>
              </a:rPr>
              <a:t>•Con vật này sống ở đâu?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2999">
              <a:solidFill>
                <a:srgbClr val="4B4848"/>
              </a:solidFill>
              <a:latin typeface="Inte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126172" y="3945197"/>
            <a:ext cx="6615107" cy="836363"/>
            <a:chOff x="0" y="0"/>
            <a:chExt cx="2613376" cy="3304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3376" cy="330415"/>
            </a:xfrm>
            <a:custGeom>
              <a:avLst/>
              <a:gdLst/>
              <a:ahLst/>
              <a:cxnLst/>
              <a:rect l="l" t="t" r="r" b="b"/>
              <a:pathLst>
                <a:path w="2613376" h="330415">
                  <a:moveTo>
                    <a:pt x="39792" y="0"/>
                  </a:moveTo>
                  <a:lnTo>
                    <a:pt x="2573584" y="0"/>
                  </a:lnTo>
                  <a:cubicBezTo>
                    <a:pt x="2595561" y="0"/>
                    <a:pt x="2613376" y="17815"/>
                    <a:pt x="2613376" y="39792"/>
                  </a:cubicBezTo>
                  <a:lnTo>
                    <a:pt x="2613376" y="290623"/>
                  </a:lnTo>
                  <a:cubicBezTo>
                    <a:pt x="2613376" y="301177"/>
                    <a:pt x="2609183" y="311298"/>
                    <a:pt x="2601721" y="318760"/>
                  </a:cubicBezTo>
                  <a:cubicBezTo>
                    <a:pt x="2594259" y="326223"/>
                    <a:pt x="2584138" y="330415"/>
                    <a:pt x="2573584" y="330415"/>
                  </a:cubicBezTo>
                  <a:lnTo>
                    <a:pt x="39792" y="330415"/>
                  </a:lnTo>
                  <a:cubicBezTo>
                    <a:pt x="17815" y="330415"/>
                    <a:pt x="0" y="312600"/>
                    <a:pt x="0" y="290623"/>
                  </a:cubicBezTo>
                  <a:lnTo>
                    <a:pt x="0" y="39792"/>
                  </a:lnTo>
                  <a:cubicBezTo>
                    <a:pt x="0" y="17815"/>
                    <a:pt x="17815" y="0"/>
                    <a:pt x="39792" y="0"/>
                  </a:cubicBezTo>
                  <a:close/>
                </a:path>
              </a:pathLst>
            </a:custGeom>
            <a:solidFill>
              <a:srgbClr val="FFDED7"/>
            </a:solidFill>
            <a:ln w="381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8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27113" y="4057408"/>
            <a:ext cx="5979087" cy="9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7"/>
              </a:lnSpc>
            </a:pPr>
            <a:r>
              <a:rPr lang="en-US" sz="2867" dirty="0">
                <a:solidFill>
                  <a:srgbClr val="000000"/>
                </a:solidFill>
                <a:latin typeface="Inter"/>
              </a:rPr>
              <a:t>Hình 1: Con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hổ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sống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 ở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trong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rừng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.</a:t>
            </a:r>
          </a:p>
          <a:p>
            <a:pPr>
              <a:lnSpc>
                <a:spcPts val="3727"/>
              </a:lnSpc>
            </a:pPr>
            <a:endParaRPr lang="en-US" sz="2867" dirty="0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5687" y="149955"/>
            <a:ext cx="656884" cy="673872"/>
          </a:xfrm>
          <a:custGeom>
            <a:avLst/>
            <a:gdLst/>
            <a:ahLst/>
            <a:cxnLst/>
            <a:rect l="l" t="t" r="r" b="b"/>
            <a:pathLst>
              <a:path w="985326" h="1010808">
                <a:moveTo>
                  <a:pt x="0" y="0"/>
                </a:moveTo>
                <a:lnTo>
                  <a:pt x="985325" y="0"/>
                </a:lnTo>
                <a:lnTo>
                  <a:pt x="985325" y="1010809"/>
                </a:lnTo>
                <a:lnTo>
                  <a:pt x="0" y="1010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5126172" y="3945197"/>
            <a:ext cx="6615107" cy="1168204"/>
            <a:chOff x="0" y="0"/>
            <a:chExt cx="2613376" cy="4615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13376" cy="461513"/>
            </a:xfrm>
            <a:custGeom>
              <a:avLst/>
              <a:gdLst/>
              <a:ahLst/>
              <a:cxnLst/>
              <a:rect l="l" t="t" r="r" b="b"/>
              <a:pathLst>
                <a:path w="2613376" h="461513">
                  <a:moveTo>
                    <a:pt x="39792" y="0"/>
                  </a:moveTo>
                  <a:lnTo>
                    <a:pt x="2573584" y="0"/>
                  </a:lnTo>
                  <a:cubicBezTo>
                    <a:pt x="2595561" y="0"/>
                    <a:pt x="2613376" y="17815"/>
                    <a:pt x="2613376" y="39792"/>
                  </a:cubicBezTo>
                  <a:lnTo>
                    <a:pt x="2613376" y="421721"/>
                  </a:lnTo>
                  <a:cubicBezTo>
                    <a:pt x="2613376" y="443697"/>
                    <a:pt x="2595561" y="461513"/>
                    <a:pt x="2573584" y="461513"/>
                  </a:cubicBezTo>
                  <a:lnTo>
                    <a:pt x="39792" y="461513"/>
                  </a:lnTo>
                  <a:cubicBezTo>
                    <a:pt x="17815" y="461513"/>
                    <a:pt x="0" y="443697"/>
                    <a:pt x="0" y="421721"/>
                  </a:cubicBezTo>
                  <a:lnTo>
                    <a:pt x="0" y="39792"/>
                  </a:lnTo>
                  <a:cubicBezTo>
                    <a:pt x="0" y="17815"/>
                    <a:pt x="17815" y="0"/>
                    <a:pt x="39792" y="0"/>
                  </a:cubicBezTo>
                  <a:close/>
                </a:path>
              </a:pathLst>
            </a:custGeom>
            <a:solidFill>
              <a:srgbClr val="FFDED7"/>
            </a:solidFill>
            <a:ln w="38100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8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325688" y="2115074"/>
            <a:ext cx="4582821" cy="4057126"/>
          </a:xfrm>
          <a:custGeom>
            <a:avLst/>
            <a:gdLst/>
            <a:ahLst/>
            <a:cxnLst/>
            <a:rect l="l" t="t" r="r" b="b"/>
            <a:pathLst>
              <a:path w="6874231" h="6085689">
                <a:moveTo>
                  <a:pt x="0" y="0"/>
                </a:moveTo>
                <a:lnTo>
                  <a:pt x="6874230" y="0"/>
                </a:lnTo>
                <a:lnTo>
                  <a:pt x="6874230" y="6085689"/>
                </a:lnTo>
                <a:lnTo>
                  <a:pt x="0" y="6085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157007" y="147321"/>
            <a:ext cx="4620011" cy="103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199">
                <a:solidFill>
                  <a:srgbClr val="231F20"/>
                </a:solidFill>
                <a:latin typeface="Cardo Bold"/>
              </a:rPr>
              <a:t>Hoạt động thực hành</a:t>
            </a:r>
          </a:p>
          <a:p>
            <a:pPr>
              <a:lnSpc>
                <a:spcPts val="4160"/>
              </a:lnSpc>
            </a:pPr>
            <a:endParaRPr lang="en-US" sz="3199">
              <a:solidFill>
                <a:srgbClr val="231F20"/>
              </a:solidFill>
              <a:latin typeface="Card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8698" y="891054"/>
            <a:ext cx="10982581" cy="1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4"/>
              </a:lnSpc>
            </a:pPr>
            <a:r>
              <a:rPr lang="en-US" sz="2810">
                <a:solidFill>
                  <a:srgbClr val="231F20"/>
                </a:solidFill>
                <a:latin typeface="Sriracha"/>
              </a:rPr>
              <a:t>2. Đặt và trả lời câu hỏi về tên và nơi sống của các con vật trong mỗi hình sau:</a:t>
            </a:r>
          </a:p>
          <a:p>
            <a:pPr>
              <a:lnSpc>
                <a:spcPts val="3934"/>
              </a:lnSpc>
              <a:spcBef>
                <a:spcPct val="0"/>
              </a:spcBef>
            </a:pPr>
            <a:endParaRPr lang="en-US" sz="2810">
              <a:solidFill>
                <a:srgbClr val="231F20"/>
              </a:solidFill>
              <a:latin typeface="Srirach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77018" y="2163971"/>
            <a:ext cx="4446381" cy="103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>
                <a:solidFill>
                  <a:srgbClr val="4B4848"/>
                </a:solidFill>
                <a:latin typeface="Inter"/>
              </a:rPr>
              <a:t>• Đây là con vật gì?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2999">
              <a:solidFill>
                <a:srgbClr val="4B4848"/>
              </a:solidFill>
              <a:latin typeface="Int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77018" y="2910147"/>
            <a:ext cx="4925707" cy="103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>
                <a:solidFill>
                  <a:srgbClr val="4B4848"/>
                </a:solidFill>
                <a:latin typeface="Inter"/>
              </a:rPr>
              <a:t>•Con vật này sống ở đâu?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2999">
              <a:solidFill>
                <a:srgbClr val="4B4848"/>
              </a:solidFill>
              <a:latin typeface="Inte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27113" y="4057408"/>
            <a:ext cx="5979087" cy="137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7"/>
              </a:lnSpc>
            </a:pPr>
            <a:r>
              <a:rPr lang="en-US" sz="2867" dirty="0">
                <a:solidFill>
                  <a:srgbClr val="000000"/>
                </a:solidFill>
                <a:latin typeface="Inter"/>
              </a:rPr>
              <a:t>Hình 2: Con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cá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heo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sống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 ở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dưới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biển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,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đại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Inter"/>
              </a:rPr>
              <a:t>dương</a:t>
            </a:r>
            <a:r>
              <a:rPr lang="en-US" sz="2867" dirty="0">
                <a:solidFill>
                  <a:srgbClr val="000000"/>
                </a:solidFill>
                <a:latin typeface="Inter"/>
              </a:rPr>
              <a:t>.</a:t>
            </a:r>
          </a:p>
          <a:p>
            <a:pPr>
              <a:lnSpc>
                <a:spcPts val="3554"/>
              </a:lnSpc>
            </a:pPr>
            <a:endParaRPr lang="en-US" sz="2867" dirty="0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Cardo Bold</vt:lpstr>
      <vt:lpstr>Inter</vt:lpstr>
      <vt:lpstr>Sriracha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chinh</dc:creator>
  <cp:lastModifiedBy>van chinh</cp:lastModifiedBy>
  <cp:revision>1</cp:revision>
  <dcterms:created xsi:type="dcterms:W3CDTF">2025-12-29T13:33:49Z</dcterms:created>
  <dcterms:modified xsi:type="dcterms:W3CDTF">2025-12-29T13:37:08Z</dcterms:modified>
</cp:coreProperties>
</file>