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98" r:id="rId4"/>
    <p:sldMasterId id="2147483712" r:id="rId5"/>
    <p:sldMasterId id="2147483724" r:id="rId6"/>
  </p:sldMasterIdLst>
  <p:notesMasterIdLst>
    <p:notesMasterId r:id="rId29"/>
  </p:notesMasterIdLst>
  <p:sldIdLst>
    <p:sldId id="257" r:id="rId7"/>
    <p:sldId id="258" r:id="rId8"/>
    <p:sldId id="259" r:id="rId9"/>
    <p:sldId id="260" r:id="rId10"/>
    <p:sldId id="261" r:id="rId11"/>
    <p:sldId id="262" r:id="rId12"/>
    <p:sldId id="265" r:id="rId13"/>
    <p:sldId id="263" r:id="rId14"/>
    <p:sldId id="264" r:id="rId15"/>
    <p:sldId id="266" r:id="rId16"/>
    <p:sldId id="312" r:id="rId17"/>
    <p:sldId id="268" r:id="rId18"/>
    <p:sldId id="313" r:id="rId19"/>
    <p:sldId id="270" r:id="rId20"/>
    <p:sldId id="271" r:id="rId21"/>
    <p:sldId id="274" r:id="rId22"/>
    <p:sldId id="272" r:id="rId23"/>
    <p:sldId id="273" r:id="rId24"/>
    <p:sldId id="275" r:id="rId25"/>
    <p:sldId id="276" r:id="rId26"/>
    <p:sldId id="277" r:id="rId27"/>
    <p:sldId id="29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6" d="100"/>
          <a:sy n="66"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12/7/2025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12/7/2025</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12/7/2025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12/7/2025</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12/7/2025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image" Target="../media/image4.jpeg"/><Relationship Id="rId5" Type="http://schemas.openxmlformats.org/officeDocument/2006/relationships/theme" Target="../theme/theme6.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12/7/2025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12/7/2025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6.xml"/><Relationship Id="rId5" Type="http://schemas.openxmlformats.org/officeDocument/2006/relationships/image" Target="../media/image42.jpe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26.xml"/><Relationship Id="rId5" Type="http://schemas.openxmlformats.org/officeDocument/2006/relationships/image" Target="../media/image49.jpe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3" Type="http://schemas.openxmlformats.org/officeDocument/2006/relationships/image" Target="../media/image12.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5.png"/><Relationship Id="rId21" Type="http://schemas.openxmlformats.org/officeDocument/2006/relationships/image" Target="../media/image16.png"/><Relationship Id="rId34" Type="http://schemas.microsoft.com/office/2007/relationships/hdphoto" Target="../media/hdphoto14.wdp"/><Relationship Id="rId42" Type="http://schemas.microsoft.com/office/2007/relationships/hdphoto" Target="../media/hdphoto18.wdp"/><Relationship Id="rId7" Type="http://schemas.microsoft.com/office/2007/relationships/hdphoto" Target="../media/hdphoto3.wdp"/><Relationship Id="rId2" Type="http://schemas.openxmlformats.org/officeDocument/2006/relationships/image" Target="../media/image8.png"/><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20.png"/><Relationship Id="rId41"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slide" Target="slide4.xml"/><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24.png"/><Relationship Id="rId40" Type="http://schemas.microsoft.com/office/2007/relationships/hdphoto" Target="../media/hdphoto17.wdp"/><Relationship Id="rId5" Type="http://schemas.microsoft.com/office/2007/relationships/hdphoto" Target="../media/hdphoto2.wdp"/><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11.wdp"/><Relationship Id="rId36" Type="http://schemas.microsoft.com/office/2007/relationships/hdphoto" Target="../media/hdphoto15.wdp"/><Relationship Id="rId10" Type="http://schemas.openxmlformats.org/officeDocument/2006/relationships/slide" Target="slide6.xml"/><Relationship Id="rId19" Type="http://schemas.openxmlformats.org/officeDocument/2006/relationships/image" Target="../media/image15.png"/><Relationship Id="rId31" Type="http://schemas.openxmlformats.org/officeDocument/2006/relationships/image" Target="../media/image21.png"/><Relationship Id="rId44" Type="http://schemas.microsoft.com/office/2007/relationships/hdphoto" Target="../media/hdphoto19.wdp"/><Relationship Id="rId4" Type="http://schemas.openxmlformats.org/officeDocument/2006/relationships/image" Target="../media/image9.png"/><Relationship Id="rId9" Type="http://schemas.openxmlformats.org/officeDocument/2006/relationships/slide" Target="slide5.xml"/><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9.png"/><Relationship Id="rId30" Type="http://schemas.microsoft.com/office/2007/relationships/hdphoto" Target="../media/hdphoto12.wdp"/><Relationship Id="rId35" Type="http://schemas.openxmlformats.org/officeDocument/2006/relationships/image" Target="../media/image23.png"/><Relationship Id="rId43" Type="http://schemas.openxmlformats.org/officeDocument/2006/relationships/image" Target="../media/image27.png"/><Relationship Id="rId8" Type="http://schemas.openxmlformats.org/officeDocument/2006/relationships/slide" Target="slide3.xml"/><Relationship Id="rId3" Type="http://schemas.microsoft.com/office/2007/relationships/hdphoto" Target="../media/hdphoto1.wdp"/><Relationship Id="rId12" Type="http://schemas.openxmlformats.org/officeDocument/2006/relationships/image" Target="../media/image11.GIF"/><Relationship Id="rId17" Type="http://schemas.openxmlformats.org/officeDocument/2006/relationships/image" Target="../media/image14.png"/><Relationship Id="rId25" Type="http://schemas.openxmlformats.org/officeDocument/2006/relationships/image" Target="../media/image18.png"/><Relationship Id="rId33" Type="http://schemas.openxmlformats.org/officeDocument/2006/relationships/image" Target="../media/image22.png"/><Relationship Id="rId38" Type="http://schemas.microsoft.com/office/2007/relationships/hdphoto" Target="../media/hdphoto16.wdp"/></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4.wav"/><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audio" Target="../media/audio3.wav"/><Relationship Id="rId9" Type="http://schemas.microsoft.com/office/2007/relationships/hdphoto" Target="../media/hdphoto20.wdp"/></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audio" Target="../media/audio3.wav"/><Relationship Id="rId9" Type="http://schemas.microsoft.com/office/2007/relationships/hdphoto" Target="../media/hdphoto20.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0.wdp"/><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34.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4.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6.xml"/><Relationship Id="rId5" Type="http://schemas.openxmlformats.org/officeDocument/2006/relationships/image" Target="../media/image34.jpe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a:defRPr/>
            </a:pPr>
            <a:r>
              <a:rPr lang="en-GB"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 y="0"/>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6804" y="0"/>
            <a:ext cx="1179463" cy="1173846"/>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a:extLst>
              <a:ext uri="{FF2B5EF4-FFF2-40B4-BE49-F238E27FC236}">
                <a16:creationId xmlns:a16="http://schemas.microsoft.com/office/drawing/2014/main" id="{7DE47404-171D-49CA-BCFB-2BFC1974FDBA}"/>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Group 7">
            <a:extLst>
              <a:ext uri="{FF2B5EF4-FFF2-40B4-BE49-F238E27FC236}">
                <a16:creationId xmlns:a16="http://schemas.microsoft.com/office/drawing/2014/main" id="{464E7113-8301-43F2-A680-3ED95EC95F44}"/>
              </a:ext>
            </a:extLst>
          </p:cNvPr>
          <p:cNvGrpSpPr/>
          <p:nvPr/>
        </p:nvGrpSpPr>
        <p:grpSpPr>
          <a:xfrm>
            <a:off x="3820795" y="2201545"/>
            <a:ext cx="6916420" cy="2098675"/>
            <a:chOff x="172324" y="1157225"/>
            <a:chExt cx="2109019" cy="1406784"/>
          </a:xfrm>
        </p:grpSpPr>
        <p:sp>
          <p:nvSpPr>
            <p:cNvPr id="13" name="Hexagon 12">
              <a:extLst>
                <a:ext uri="{FF2B5EF4-FFF2-40B4-BE49-F238E27FC236}">
                  <a16:creationId xmlns:a16="http://schemas.microsoft.com/office/drawing/2014/main" id="{FB93DBB4-655E-4E30-B228-69F6F15D586B}"/>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51D49F6C-D2F3-4A84-969E-BA03F7318159}"/>
                </a:ext>
              </a:extLst>
            </p:cNvPr>
            <p:cNvSpPr txBox="1"/>
            <p:nvPr/>
          </p:nvSpPr>
          <p:spPr>
            <a:xfrm>
              <a:off x="288889" y="1370052"/>
              <a:ext cx="1954115" cy="10100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lắp ráp</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Lắp các bộ phận vào với nhau cho đúng vị trí để tạo nên một đồ vật hoàn chỉnh</a:t>
              </a:r>
            </a:p>
          </p:txBody>
        </p:sp>
      </p:grpSp>
      <p:grpSp>
        <p:nvGrpSpPr>
          <p:cNvPr id="15" name="Group 14">
            <a:extLst>
              <a:ext uri="{FF2B5EF4-FFF2-40B4-BE49-F238E27FC236}">
                <a16:creationId xmlns:a16="http://schemas.microsoft.com/office/drawing/2014/main" id="{D92C19B3-8611-4CDA-9482-A6221F25D003}"/>
              </a:ext>
            </a:extLst>
          </p:cNvPr>
          <p:cNvGrpSpPr/>
          <p:nvPr/>
        </p:nvGrpSpPr>
        <p:grpSpPr>
          <a:xfrm>
            <a:off x="1125033" y="2191201"/>
            <a:ext cx="2109019" cy="2109019"/>
            <a:chOff x="156834" y="1993081"/>
            <a:chExt cx="2109019" cy="2109019"/>
          </a:xfrm>
        </p:grpSpPr>
        <p:sp>
          <p:nvSpPr>
            <p:cNvPr id="16" name="Oval 15">
              <a:extLst>
                <a:ext uri="{FF2B5EF4-FFF2-40B4-BE49-F238E27FC236}">
                  <a16:creationId xmlns:a16="http://schemas.microsoft.com/office/drawing/2014/main" id="{8F08A08B-D82A-4196-8685-8BEFBEA011EA}"/>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60FD4B5-4F94-4091-9407-2FE64979D1EF}"/>
                </a:ext>
              </a:extLst>
            </p:cNvPr>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cxnSp>
        <p:nvCxnSpPr>
          <p:cNvPr id="9" name="Straight Connector 8"/>
          <p:cNvCxnSpPr/>
          <p:nvPr/>
        </p:nvCxnSpPr>
        <p:spPr>
          <a:xfrm flipH="1">
            <a:off x="2267268" y="784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7377026" y="7073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3377565" y="11976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7718425" y="16541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3291060" y="207010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963930" y="2455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6025644" y="248285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308532" y="28416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4640450" y="3743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5264150" y="41399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4570310" y="45891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4959465" y="547981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926724" y="5932805"/>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7718425" y="6085205"/>
            <a:ext cx="4178300" cy="520700"/>
          </a:xfrm>
          <a:prstGeom prst="rect">
            <a:avLst/>
          </a:prstGeom>
          <a:solidFill>
            <a:srgbClr val="92D050"/>
          </a:solidFill>
        </p:spPr>
        <p:txBody>
          <a:bodyPr wrap="square" lIns="91403" tIns="45702" rIns="91403" bIns="45702" rtlCol="0">
            <a:spAutoFit/>
          </a:bodyP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1+#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3997-6896-44A2-B90E-6D38F05A890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A033925C-0B70-4352-B4DF-3B744170C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2093"/>
          </a:xfrm>
        </p:spPr>
      </p:pic>
      <p:pic>
        <p:nvPicPr>
          <p:cNvPr id="6" name="62" descr="E:\素材\春\7ff96c0408d5f1ad90e6490e1fb39ea4.png7ff96c0408d5f1ad90e6490e1fb39ea4">
            <a:extLst>
              <a:ext uri="{FF2B5EF4-FFF2-40B4-BE49-F238E27FC236}">
                <a16:creationId xmlns:a16="http://schemas.microsoft.com/office/drawing/2014/main" id="{64F6A5FC-3DEC-4D9C-9791-F66677AA0FDE}"/>
              </a:ext>
            </a:extLst>
          </p:cNvPr>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7" name="1" descr="E:\素材\春\7ff96c0408d5f1ad90e6490e1fb39ea4.png7ff96c0408d5f1ad90e6490e1fb39ea4">
            <a:extLst>
              <a:ext uri="{FF2B5EF4-FFF2-40B4-BE49-F238E27FC236}">
                <a16:creationId xmlns:a16="http://schemas.microsoft.com/office/drawing/2014/main" id="{17494F8F-C358-4D73-89D2-7A0FF02C3F60}"/>
              </a:ext>
            </a:extLst>
          </p:cNvPr>
          <p:cNvPicPr>
            <a:picLocks noChangeAspect="1"/>
          </p:cNvPicPr>
          <p:nvPr/>
        </p:nvPicPr>
        <p:blipFill>
          <a:blip r:embed="rId4" cstate="screen"/>
          <a:srcRect/>
          <a:stretch>
            <a:fillRect/>
          </a:stretch>
        </p:blipFill>
        <p:spPr>
          <a:xfrm rot="21000000">
            <a:off x="10031048" y="4756299"/>
            <a:ext cx="2396490" cy="2344420"/>
          </a:xfrm>
          <a:prstGeom prst="rect">
            <a:avLst/>
          </a:prstGeom>
        </p:spPr>
      </p:pic>
      <p:sp>
        <p:nvSpPr>
          <p:cNvPr id="8" name="Title 1">
            <a:extLst>
              <a:ext uri="{FF2B5EF4-FFF2-40B4-BE49-F238E27FC236}">
                <a16:creationId xmlns:a16="http://schemas.microsoft.com/office/drawing/2014/main" id="{46882B6E-9ABA-4673-A485-74913E905E59}"/>
              </a:ext>
            </a:extLst>
          </p:cNvPr>
          <p:cNvSpPr txBox="1">
            <a:spLocks/>
          </p:cNvSpPr>
          <p:nvPr/>
        </p:nvSpPr>
        <p:spPr>
          <a:xfrm>
            <a:off x="935515" y="-130978"/>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a:t>
            </a:r>
          </a:p>
        </p:txBody>
      </p:sp>
      <p:sp>
        <p:nvSpPr>
          <p:cNvPr id="9" name="Content Placeholder 2">
            <a:extLst>
              <a:ext uri="{FF2B5EF4-FFF2-40B4-BE49-F238E27FC236}">
                <a16:creationId xmlns:a16="http://schemas.microsoft.com/office/drawing/2014/main" id="{0619242C-A2C1-4B76-BD9F-CACA87CF6667}"/>
              </a:ext>
            </a:extLst>
          </p:cNvPr>
          <p:cNvSpPr txBox="1">
            <a:spLocks/>
          </p:cNvSpPr>
          <p:nvPr/>
        </p:nvSpPr>
        <p:spPr>
          <a:xfrm>
            <a:off x="935515" y="1397250"/>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Times New Roman" panose="02020603050405020304" pitchFamily="18" charset="0"/>
                <a:cs typeface="Times New Roman" panose="02020603050405020304" pitchFamily="18" charset="0"/>
                <a:sym typeface="+mn-ea"/>
              </a:rPr>
              <a:t>Chúng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tớ</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giúp</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các</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bạn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có</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trí</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tưởng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tượng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phong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phú</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khả</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năng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sáng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tạo</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và</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tính</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kiên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nhẫn</a:t>
            </a:r>
            <a:r>
              <a:rPr lang="en-US" dirty="0">
                <a:latin typeface="Times New Roman" panose="02020603050405020304" pitchFamily="18" charset="0"/>
                <a:cs typeface="Times New Roman" panose="02020603050405020304" pitchFamily="18" charset="0"/>
                <a:sym typeface="+mn-ea"/>
              </a:rPr>
              <a:t>.</a:t>
            </a:r>
            <a:endParaRPr lang="en-US"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B08EC81E-DDE3-4F05-BF4F-D2F12D0EACC2}"/>
              </a:ext>
            </a:extLst>
          </p:cNvPr>
          <p:cNvCxnSpPr/>
          <p:nvPr/>
        </p:nvCxnSpPr>
        <p:spPr>
          <a:xfrm flipH="1">
            <a:off x="4772164" y="15044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F2B82A0-ABCB-49F0-9292-6E925FD495D0}"/>
              </a:ext>
            </a:extLst>
          </p:cNvPr>
          <p:cNvCxnSpPr/>
          <p:nvPr/>
        </p:nvCxnSpPr>
        <p:spPr>
          <a:xfrm flipH="1">
            <a:off x="5586295" y="20186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B7D4E10A-5366-4507-9378-D6474EE6570E}"/>
              </a:ext>
            </a:extLst>
          </p:cNvPr>
          <p:cNvCxnSpPr/>
          <p:nvPr/>
        </p:nvCxnSpPr>
        <p:spPr>
          <a:xfrm flipH="1">
            <a:off x="9726148" y="148590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6879C744-A22F-4B18-88B8-8E1F553311D8}"/>
              </a:ext>
            </a:extLst>
          </p:cNvPr>
          <p:cNvCxnSpPr/>
          <p:nvPr/>
        </p:nvCxnSpPr>
        <p:spPr>
          <a:xfrm flipH="1">
            <a:off x="2364164" y="194593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B35B40FE-1D52-4417-B4C8-50A328DF3391}"/>
              </a:ext>
            </a:extLst>
          </p:cNvPr>
          <p:cNvCxnSpPr/>
          <p:nvPr/>
        </p:nvCxnSpPr>
        <p:spPr>
          <a:xfrm flipH="1">
            <a:off x="5452568" y="2003704"/>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6" name="Picture 15">
            <a:extLst>
              <a:ext uri="{FF2B5EF4-FFF2-40B4-BE49-F238E27FC236}">
                <a16:creationId xmlns:a16="http://schemas.microsoft.com/office/drawing/2014/main" id="{4BF5B0B3-1AAC-4952-B9E1-ECCFC8ECE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5851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400290" y="6179820"/>
            <a:ext cx="4656455" cy="582295"/>
          </a:xfrm>
          <a:prstGeom prst="rect">
            <a:avLst/>
          </a:prstGeom>
          <a:solidFill>
            <a:srgbClr val="92D050"/>
          </a:solidFill>
        </p:spPr>
        <p:txBody>
          <a:bodyPr wrap="square" lIns="91403" tIns="45702" rIns="91403" bIns="45702" rtlCol="0">
            <a:spAutoFit/>
          </a:bodyP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Đọc nối tiếp đoạn</a:t>
            </a:r>
          </a:p>
        </p:txBody>
      </p:sp>
      <p:pic>
        <p:nvPicPr>
          <p:cNvPr id="12" name="Picture 11">
            <a:extLst>
              <a:ext uri="{FF2B5EF4-FFF2-40B4-BE49-F238E27FC236}">
                <a16:creationId xmlns:a16="http://schemas.microsoft.com/office/drawing/2014/main" id="{295B0C38-07B1-4CA6-8646-6C30193C52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 toàn bài</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algn="ctr" defTabSz="457200">
              <a:defRPr/>
            </a:pPr>
            <a:r>
              <a:rPr lang="en-US" altLang="zh-CN"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Trả lời câu hỏi</a:t>
            </a:r>
            <a:endParaRPr lang="en-US" sz="9600" b="1" i="1" dirty="0">
              <a:solidFill>
                <a:srgbClr val="FF0000"/>
              </a:solidFill>
              <a:latin typeface="Verdana" panose="020B0604030504040204" charset="0"/>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 Đồ chơi lê-gô còn được các bạn nhỏ gọi là gì?</a:t>
            </a:r>
          </a:p>
        </p:txBody>
      </p:sp>
      <p:cxnSp>
        <p:nvCxnSpPr>
          <p:cNvPr id="5" name="Straight Connector 4"/>
          <p:cNvCxnSpPr/>
          <p:nvPr/>
        </p:nvCxnSpPr>
        <p:spPr>
          <a:xfrm>
            <a:off x="5121275" y="1200785"/>
            <a:ext cx="19983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Nêu cách chơi lê-gô</a:t>
            </a:r>
          </a:p>
        </p:txBody>
      </p:sp>
      <p:cxnSp>
        <p:nvCxnSpPr>
          <p:cNvPr id="6" name="Straight Connector 5"/>
          <p:cNvCxnSpPr/>
          <p:nvPr/>
        </p:nvCxnSpPr>
        <p:spPr>
          <a:xfrm>
            <a:off x="609600" y="3797300"/>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5015" y="4213225"/>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65760" y="4588510"/>
            <a:ext cx="5019675" cy="304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lê-gô</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gọi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đồ</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nhận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không</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về</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của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rất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anh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chị</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em</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khối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đủ</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màu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sắc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Hầu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gạch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số</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a:t>
            </a:r>
            <a:r>
              <a:rPr lang="en-US" sz="2700" dirty="0">
                <a:latin typeface="Arial-Rounded" panose="020B0500000000000000" pitchFamily="34" charset="0"/>
                <a:cs typeface="Arial-Rounded" panose="020B0500000000000000" pitchFamily="34" charset="0"/>
              </a:rPr>
              <a:t> hon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xinh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xắn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Từ</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mảnh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ghép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hợp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thế</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kì</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diệu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cửa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xe</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cộ</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máy</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theo</a:t>
            </a:r>
            <a:r>
              <a:rPr lang="en-US" sz="2700" dirty="0">
                <a:latin typeface="Arial-Rounded" panose="020B0500000000000000" pitchFamily="34" charset="0"/>
                <a:cs typeface="Arial-Rounded" panose="020B0500000000000000" pitchFamily="34" charset="0"/>
              </a:rPr>
              <a:t> ý </a:t>
            </a:r>
            <a:r>
              <a:rPr lang="en-US" sz="2700" dirty="0" err="1">
                <a:latin typeface="Arial-Rounded" panose="020B0500000000000000" pitchFamily="34" charset="0"/>
                <a:cs typeface="Arial-Rounded" panose="020B0500000000000000" pitchFamily="34" charset="0"/>
              </a:rPr>
              <a:t>thích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rời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 </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giúp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trí</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tưởng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tượng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phong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phú</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năng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sáng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nhẫn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Nào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sẵn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sàng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cùng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chưa</a:t>
            </a:r>
            <a:r>
              <a:rPr lang="en-US" sz="2700" dirty="0">
                <a:latin typeface="Arial-Rounded" panose="020B0500000000000000" pitchFamily="34" charset="0"/>
                <a:cs typeface="Arial-Rounded" panose="020B0500000000000000" pitchFamily="34"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3"/>
          <a:stretch>
            <a:fillRect/>
          </a:stretch>
        </p:blipFill>
        <p:spPr>
          <a:xfrm>
            <a:off x="8722995" y="854710"/>
            <a:ext cx="3333750" cy="4652010"/>
          </a:xfrm>
          <a:prstGeom prst="rect">
            <a:avLst/>
          </a:prstGeom>
        </p:spPr>
      </p:pic>
      <p:sp>
        <p:nvSpPr>
          <p:cNvPr id="10" name="Rounded Rectangle 9"/>
          <p:cNvSpPr/>
          <p:nvPr/>
        </p:nvSpPr>
        <p:spPr>
          <a:xfrm>
            <a:off x="5650230" y="6066155"/>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  Trò chơi lê-gô đem lại lợi ích gì?</a:t>
            </a:r>
          </a:p>
        </p:txBody>
      </p:sp>
      <p:cxnSp>
        <p:nvCxnSpPr>
          <p:cNvPr id="6" name="Straight Connector 5"/>
          <p:cNvCxnSpPr/>
          <p:nvPr/>
        </p:nvCxnSpPr>
        <p:spPr>
          <a:xfrm flipV="1">
            <a:off x="2029460" y="5553075"/>
            <a:ext cx="6570980"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65760" y="5928360"/>
            <a:ext cx="5638165" cy="952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a:fillRect/>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2</a:t>
            </a:r>
          </a:p>
        </p:txBody>
      </p:sp>
      <p:pic>
        <p:nvPicPr>
          <p:cNvPr id="40" name="Picture 39"/>
          <p:cNvPicPr>
            <a:picLocks noChangeAspect="1"/>
          </p:cNvPicPr>
          <p:nvPr/>
        </p:nvPicPr>
        <p:blipFill>
          <a:blip r:embed="rId12"/>
          <a:stretch>
            <a:fillRect/>
          </a:stretch>
        </p:blipFill>
        <p:spPr>
          <a:xfrm>
            <a:off x="7472139" y="1412586"/>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a:off x="1474081"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a:fillRect/>
          </a:stretch>
        </p:blipFill>
        <p:spPr>
          <a:xfrm>
            <a:off x="5543714" y="2731775"/>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a:fillRect/>
          </a:stretch>
        </p:blipFill>
        <p:spPr>
          <a:xfrm flipH="1">
            <a:off x="4303258" y="1011179"/>
            <a:ext cx="737603" cy="1136505"/>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a:fillRect/>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5273" b="98633" l="9961" r="97266"/>
                      </a14:imgEffect>
                    </a14:imgLayer>
                  </a14:imgProps>
                </a:ext>
                <a:ext uri="{28A0092B-C50C-407E-A947-70E740481C1C}">
                  <a14:useLocalDpi xmlns:a14="http://schemas.microsoft.com/office/drawing/2010/main" val="0"/>
                </a:ext>
              </a:extLst>
            </a:blip>
            <a:srcRect l="22172" t="3065" r="10979"/>
            <a:stretch>
              <a:fillRect/>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53" name="Picture 5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63" name="Picture 6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a:fillRect/>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a:fillRect/>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a:bodyPr>
          <a:lstStyle/>
          <a:p>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4"/>
          <a:stretch>
            <a:fillRect/>
          </a:stretch>
        </p:blipFill>
        <p:spPr>
          <a:xfrm>
            <a:off x="2372995" y="2056881"/>
            <a:ext cx="7728585" cy="3026410"/>
          </a:xfrm>
          <a:prstGeom prst="rect">
            <a:avLst/>
          </a:prstGeom>
        </p:spPr>
      </p:pic>
      <p:cxnSp>
        <p:nvCxnSpPr>
          <p:cNvPr id="5" name="Straight Arrow Connector 4"/>
          <p:cNvCxnSpPr/>
          <p:nvPr/>
        </p:nvCxnSpPr>
        <p:spPr>
          <a:xfrm>
            <a:off x="4178300" y="2449830"/>
            <a:ext cx="882650" cy="149098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a:off x="4147820" y="3200400"/>
            <a:ext cx="923290" cy="140970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V="1">
            <a:off x="4157980" y="2459990"/>
            <a:ext cx="923290" cy="150114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168140" y="3149600"/>
            <a:ext cx="882650" cy="152146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Rounded" panose="020B0500000000000000" pitchFamily="34" charset="0"/>
                <a:cs typeface="Arial-Rounded" panose="020B0500000000000000" pitchFamily="34"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lê-gô</a:t>
            </a:r>
            <a:r>
              <a:rPr lang="en-US"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09600" y="1600200"/>
            <a:ext cx="10972800" cy="955675"/>
          </a:xfrm>
        </p:spPr>
        <p:txBody>
          <a:bodyPr/>
          <a:lstStyle/>
          <a:p>
            <a:pPr marL="0" indent="0" algn="ctr">
              <a:buNone/>
            </a:pP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gạch</a:t>
            </a:r>
            <a:r>
              <a:rPr lang="en-US" dirty="0">
                <a:latin typeface="Times New Roman" panose="02020603050405020304" pitchFamily="18" charset="0"/>
                <a:cs typeface="Times New Roman" panose="02020603050405020304" pitchFamily="18" charset="0"/>
              </a:rPr>
              <a:t>..</a:t>
            </a:r>
          </a:p>
        </p:txBody>
      </p:sp>
      <p:sp>
        <p:nvSpPr>
          <p:cNvPr id="4" name="Content Placeholder 2"/>
          <p:cNvSpPr>
            <a:spLocks noGrp="1"/>
          </p:cNvSpPr>
          <p:nvPr/>
        </p:nvSpPr>
        <p:spPr>
          <a:xfrm>
            <a:off x="1329055" y="2950845"/>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4800" dirty="0">
                <a:latin typeface="Times New Roman" panose="02020603050405020304" pitchFamily="18" charset="0"/>
                <a:cs typeface="Times New Roman" panose="02020603050405020304" pitchFamily="18" charset="0"/>
              </a:rPr>
              <a:t>2. </a:t>
            </a:r>
            <a:r>
              <a:rPr lang="en-US" sz="4800" dirty="0" err="1">
                <a:latin typeface="Times New Roman" panose="02020603050405020304" pitchFamily="18" charset="0"/>
                <a:cs typeface="Times New Roman" panose="02020603050405020304" pitchFamily="18" charset="0"/>
              </a:rPr>
              <a:t>Đặt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vừa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endParaRPr lang="en-US" sz="4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nvSpPr>
        <p:spPr>
          <a:xfrm>
            <a:off x="731520" y="4044950"/>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err="1">
                <a:latin typeface="Times New Roman" panose="02020603050405020304" pitchFamily="18" charset="0"/>
                <a:cs typeface="Times New Roman" panose="02020603050405020304" pitchFamily="18" charset="0"/>
              </a:rPr>
              <a:t>Vườn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across)">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12" name="Rectangle 11"/>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Tô Hoài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Trần Đăng Khoa</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Bảo Châu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324601" y="5129495"/>
            <a:ext cx="3747034" cy="6283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D.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Xuân Diệu</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6463" y="5160918"/>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 action="ppaction://noaction"/>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98081" y="778740"/>
            <a:ext cx="5389245" cy="1076325"/>
          </a:xfrm>
          <a:prstGeom prst="rect">
            <a:avLst/>
          </a:prstGeom>
        </p:spPr>
        <p:txBody>
          <a:bodyPr wrap="none">
            <a:spAutoFit/>
          </a:bodyPr>
          <a:lstStyle/>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Thả Diều em học trong bài </a:t>
            </a:r>
          </a:p>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trước của nhà thơ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A. </a:t>
            </a:r>
            <a:r>
              <a:rPr lang="en-US" altLang="vi-VN" sz="3200" dirty="0">
                <a:solidFill>
                  <a:prstClr val="black"/>
                </a:solidFill>
                <a:latin typeface="+mj-lt"/>
              </a:rPr>
              <a:t>chiếc thuyền</a:t>
            </a:r>
            <a:endParaRPr lang="en-US" alt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D</a:t>
            </a:r>
            <a:r>
              <a:rPr lang="vi-VN" sz="3200" dirty="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trăng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C.</a:t>
            </a:r>
            <a:r>
              <a:rPr lang="en-US" sz="3200" dirty="0">
                <a:solidFill>
                  <a:prstClr val="black"/>
                </a:solidFill>
                <a:latin typeface="+mj-lt"/>
                <a:ea typeface="Arial-Rounded" panose="020B0500000000000000" pitchFamily="34" charset="0"/>
                <a:cs typeface="Arial-Rounded" panose="020B0500000000000000" pitchFamily="34" charset="0"/>
              </a:rPr>
              <a:t>sông Ngân</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B</a:t>
            </a:r>
            <a:r>
              <a:rPr lang="vi-VN" sz="3200" dirty="0">
                <a:solidFill>
                  <a:prstClr val="black"/>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hạt cau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89637" y="549800"/>
            <a:ext cx="4800600" cy="1754326"/>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Khổ thơ đầu bài thơ Thả diều, diều thành cái gì?</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rổ</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nong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nồi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bao</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 action="ppaction://noaction"/>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76400" y="990601"/>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 dụng làm từ tre nứa, có hình tròn, dùng để phơi thóc là cái gì?</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4" name="Right Arrow 23">
            <a:hlinkClick r:id="" action="ppaction://noaction"/>
          </p:cNvPr>
          <p:cNvSpPr/>
          <p:nvPr/>
        </p:nvSpPr>
        <p:spPr>
          <a:xfrm>
            <a:off x="11049000"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981200" y="228600"/>
            <a:ext cx="8013700" cy="3274060"/>
            <a:chOff x="457199" y="228600"/>
            <a:chExt cx="8013679" cy="3455802"/>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34" name="TextBox 33"/>
          <p:cNvSpPr txBox="1"/>
          <p:nvPr/>
        </p:nvSpPr>
        <p:spPr>
          <a:xfrm>
            <a:off x="3589637" y="458899"/>
            <a:ext cx="4800600" cy="2308324"/>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Điền tiếp vào chỗ trống:</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Cánh diều xanh lúa</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Uốn cong.....</a:t>
            </a:r>
          </a:p>
        </p:txBody>
      </p:sp>
      <p:sp>
        <p:nvSpPr>
          <p:cNvPr id="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tre xanh</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làng xóm</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tre làng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 em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ontent Placeholder 3"/>
          <p:cNvSpPr>
            <a:spLocks noGrp="1"/>
          </p:cNvSpPr>
          <p:nvPr>
            <p:ph idx="1"/>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
                                        </p:tgtEl>
                                        <p:attrNameLst>
                                          <p:attrName>fillcolor</p:attrName>
                                        </p:attrNameLst>
                                      </p:cBhvr>
                                      <p:to>
                                        <a:srgbClr val="FFF2CC"/>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1000"/>
                                  </p:stCondLst>
                                  <p:childTnLst>
                                    <p:animClr clrSpc="rgb" dir="cw">
                                      <p:cBhvr>
                                        <p:cTn id="33" dur="250" fill="hold"/>
                                        <p:tgtEl>
                                          <p:spTgt spid="2"/>
                                        </p:tgtEl>
                                        <p:attrNameLst>
                                          <p:attrName>fillcolor</p:attrName>
                                        </p:attrNameLst>
                                      </p:cBhvr>
                                      <p:to>
                                        <a:srgbClr val="FFFF0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4"/>
                                        </p:tgtEl>
                                        <p:attrNameLst>
                                          <p:attrName>fillcolor</p:attrName>
                                        </p:attrNameLst>
                                      </p:cBhvr>
                                      <p:to>
                                        <a:srgbClr val="FFF2CC"/>
                                      </p:to>
                                    </p:animClr>
                                    <p:set>
                                      <p:cBhvr>
                                        <p:cTn id="41" dur="250" fill="hold"/>
                                        <p:tgtEl>
                                          <p:spTgt spid="14"/>
                                        </p:tgtEl>
                                        <p:attrNameLst>
                                          <p:attrName>fill.type</p:attrName>
                                        </p:attrNameLst>
                                      </p:cBhvr>
                                      <p:to>
                                        <p:strVal val="solid"/>
                                      </p:to>
                                    </p:set>
                                    <p:set>
                                      <p:cBhvr>
                                        <p:cTn id="42" dur="25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0"/>
                                  </p:stCondLst>
                                  <p:childTnLst>
                                    <p:animClr clrSpc="rgb" dir="cw">
                                      <p:cBhvr>
                                        <p:cTn id="44" dur="250" fill="hold"/>
                                        <p:tgtEl>
                                          <p:spTgt spid="14"/>
                                        </p:tgtEl>
                                        <p:attrNameLst>
                                          <p:attrName>fillcolor</p:attrName>
                                        </p:attrNameLst>
                                      </p:cBhvr>
                                      <p:to>
                                        <a:srgbClr val="FFFF00"/>
                                      </p:to>
                                    </p:animClr>
                                    <p:set>
                                      <p:cBhvr>
                                        <p:cTn id="45" dur="250" fill="hold"/>
                                        <p:tgtEl>
                                          <p:spTgt spid="14"/>
                                        </p:tgtEl>
                                        <p:attrNameLst>
                                          <p:attrName>fill.type</p:attrName>
                                        </p:attrNameLst>
                                      </p:cBhvr>
                                      <p:to>
                                        <p:strVal val="solid"/>
                                      </p:to>
                                    </p:set>
                                    <p:set>
                                      <p:cBhvr>
                                        <p:cTn id="46"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3"/>
                                        </p:tgtEl>
                                        <p:attrNameLst>
                                          <p:attrName>fillcolor</p:attrName>
                                        </p:attrNameLst>
                                      </p:cBhvr>
                                      <p:to>
                                        <a:srgbClr val="FFF2CC"/>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13"/>
                                        </p:tgtEl>
                                        <p:attrNameLst>
                                          <p:attrName>fillcolor</p:attrName>
                                        </p:attrNameLst>
                                      </p:cBhvr>
                                      <p:to>
                                        <a:srgbClr val="00B050"/>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5"/>
                                        </p:tgtEl>
                                        <p:attrNameLst>
                                          <p:attrName>fillcolor</p:attrName>
                                        </p:attrNameLst>
                                      </p:cBhvr>
                                      <p:to>
                                        <a:srgbClr val="FFF2CC"/>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15"/>
                                        </p:tgtEl>
                                        <p:attrNameLst>
                                          <p:attrName>fillcolor</p:attrName>
                                        </p:attrNameLst>
                                      </p:cBhvr>
                                      <p:to>
                                        <a:srgbClr val="FFFF00"/>
                                      </p:to>
                                    </p:animClr>
                                    <p:set>
                                      <p:cBhvr>
                                        <p:cTn id="67" dur="250" fill="hold"/>
                                        <p:tgtEl>
                                          <p:spTgt spid="15"/>
                                        </p:tgtEl>
                                        <p:attrNameLst>
                                          <p:attrName>fill.type</p:attrName>
                                        </p:attrNameLst>
                                      </p:cBhvr>
                                      <p:to>
                                        <p:strVal val="solid"/>
                                      </p:to>
                                    </p:set>
                                    <p:set>
                                      <p:cBhvr>
                                        <p:cTn id="6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bldLvl="0" animBg="1"/>
      <p:bldP spid="14" grpId="0" bldLvl="0" animBg="1"/>
      <p:bldP spid="13"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Tớ là lê-gô</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22</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a16="http://schemas.microsoft.com/office/drawing/2014/main" id="{A8C13E76-542E-4992-9FF1-17780E999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4" y="5638088"/>
            <a:ext cx="996055" cy="9913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673D1760-B558-4CD3-A4D7-45E3943F7C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a:p>
        </p:txBody>
      </p:sp>
      <p:pic>
        <p:nvPicPr>
          <p:cNvPr id="9" name="Picture 8"/>
          <p:cNvPicPr>
            <a:picLocks noChangeAspect="1"/>
          </p:cNvPicPr>
          <p:nvPr/>
        </p:nvPicPr>
        <p:blipFill>
          <a:blip r:embed="rId4"/>
          <a:stretch>
            <a:fillRect/>
          </a:stretch>
        </p:blipFill>
        <p:spPr>
          <a:xfrm>
            <a:off x="2075815" y="436245"/>
            <a:ext cx="8841105" cy="4620260"/>
          </a:xfrm>
          <a:prstGeom prst="rect">
            <a:avLst/>
          </a:prstGeom>
        </p:spPr>
      </p:pic>
      <p:pic>
        <p:nvPicPr>
          <p:cNvPr id="6" name="Picture 5">
            <a:extLst>
              <a:ext uri="{FF2B5EF4-FFF2-40B4-BE49-F238E27FC236}">
                <a16:creationId xmlns:a16="http://schemas.microsoft.com/office/drawing/2014/main" id="{2A05FE5C-EE06-4FAE-A060-963C86662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1549</Words>
  <Application>Microsoft Office PowerPoint</Application>
  <PresentationFormat>Widescreen</PresentationFormat>
  <Paragraphs>98</Paragraphs>
  <Slides>22</Slides>
  <Notes>6</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22</vt:i4>
      </vt:variant>
    </vt:vector>
  </HeadingPairs>
  <TitlesOfParts>
    <vt:vector size="38" baseType="lpstr">
      <vt:lpstr>Microsoft YaHei</vt:lpstr>
      <vt:lpstr>宋体</vt:lpstr>
      <vt:lpstr>宋体</vt:lpstr>
      <vt:lpstr>Arial</vt:lpstr>
      <vt:lpstr>Arial Rounded MT Bold</vt:lpstr>
      <vt:lpstr>Arial-Rounded</vt:lpstr>
      <vt:lpstr>Calibri</vt:lpstr>
      <vt:lpstr>Calibri Light</vt:lpstr>
      <vt:lpstr>Times New Roman</vt:lpstr>
      <vt:lpstr>Verdana</vt:lpstr>
      <vt:lpstr>1_Office Theme</vt:lpstr>
      <vt:lpstr>2_Office Theme</vt:lpstr>
      <vt:lpstr>3_Office Theme</vt:lpstr>
      <vt:lpstr>5_Office Theme</vt:lpstr>
      <vt:lpstr>7_Office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Tớ là lê-gô </vt:lpstr>
      <vt:lpstr>PowerPoint Presentation</vt:lpstr>
      <vt:lpstr>Tớ là lê-gô </vt:lpstr>
      <vt:lpstr>PowerPoint Presentation</vt:lpstr>
      <vt:lpstr>Tớ là lê-gô </vt:lpstr>
      <vt:lpstr>Tớ là lê-gô </vt:lpstr>
      <vt:lpstr>PowerPoint Presentation</vt:lpstr>
      <vt:lpstr>Tớ là lê-gô </vt:lpstr>
      <vt:lpstr>Tớ là lê-gô </vt:lpstr>
      <vt:lpstr>Tớ là lê-gô </vt:lpstr>
      <vt:lpstr>Chọn nội dung phù hợp với mỗi đoạn bài đọc</vt:lpstr>
      <vt:lpstr>1. Từ ngữ chỉ đặc điểm của khối lê-gô:</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STD</cp:lastModifiedBy>
  <cp:revision>28</cp:revision>
  <dcterms:created xsi:type="dcterms:W3CDTF">2021-05-27T09:57:00Z</dcterms:created>
  <dcterms:modified xsi:type="dcterms:W3CDTF">2025-12-07T01:15:43Z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