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</p:sldIdLst>
  <p:sldSz cx="18288000" cy="10287000"/>
  <p:notesSz cx="6858000" cy="9144000"/>
  <p:embeddedFontLst>
    <p:embeddedFont>
      <p:font typeface="Bogart Heavy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ejaVu Serif Bold" panose="020B0604020202020204" charset="0"/>
      <p:regular r:id="rId12"/>
    </p:embeddedFont>
    <p:embeddedFont>
      <p:font typeface="Tex Gyre Terme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sv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6581" y="1200008"/>
            <a:ext cx="7921113" cy="9144142"/>
          </a:xfrm>
          <a:custGeom>
            <a:avLst/>
            <a:gdLst/>
            <a:ahLst/>
            <a:cxnLst/>
            <a:rect l="l" t="t" r="r" b="b"/>
            <a:pathLst>
              <a:path w="7921113" h="9144142">
                <a:moveTo>
                  <a:pt x="0" y="0"/>
                </a:moveTo>
                <a:lnTo>
                  <a:pt x="7921113" y="0"/>
                </a:lnTo>
                <a:lnTo>
                  <a:pt x="7921113" y="9144142"/>
                </a:lnTo>
                <a:lnTo>
                  <a:pt x="0" y="9144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02746" y="41209"/>
            <a:ext cx="3285254" cy="1158799"/>
          </a:xfrm>
          <a:custGeom>
            <a:avLst/>
            <a:gdLst/>
            <a:ahLst/>
            <a:cxnLst/>
            <a:rect l="l" t="t" r="r" b="b"/>
            <a:pathLst>
              <a:path w="3285254" h="1158799">
                <a:moveTo>
                  <a:pt x="0" y="0"/>
                </a:moveTo>
                <a:lnTo>
                  <a:pt x="3285254" y="0"/>
                </a:lnTo>
                <a:lnTo>
                  <a:pt x="3285254" y="1158799"/>
                </a:lnTo>
                <a:lnTo>
                  <a:pt x="0" y="11587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54394" y="6998335"/>
            <a:ext cx="2981958" cy="3345815"/>
          </a:xfrm>
          <a:custGeom>
            <a:avLst/>
            <a:gdLst/>
            <a:ahLst/>
            <a:cxnLst/>
            <a:rect l="l" t="t" r="r" b="b"/>
            <a:pathLst>
              <a:path w="2981958" h="3345815">
                <a:moveTo>
                  <a:pt x="0" y="0"/>
                </a:moveTo>
                <a:lnTo>
                  <a:pt x="2981958" y="0"/>
                </a:lnTo>
                <a:lnTo>
                  <a:pt x="2981958" y="3345815"/>
                </a:lnTo>
                <a:lnTo>
                  <a:pt x="0" y="33458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67081" y="3447537"/>
            <a:ext cx="15547147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3700" dirty="0">
                <a:solidFill>
                  <a:srgbClr val="000000"/>
                </a:solidFill>
                <a:latin typeface="Bogart Heavy"/>
              </a:rPr>
              <a:t>PHẦN HAI. THỦ CÔNG KĨ THUẬT</a:t>
            </a:r>
          </a:p>
          <a:p>
            <a:pPr algn="ctr">
              <a:lnSpc>
                <a:spcPts val="7400"/>
              </a:lnSpc>
            </a:pP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Bài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7.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Giới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thiệu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bộ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lắp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ghép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mô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hình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kĩ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thuật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(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Tiết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vi-VN" sz="3700" dirty="0">
                <a:solidFill>
                  <a:srgbClr val="056528"/>
                </a:solidFill>
                <a:latin typeface="Bogart Heavy"/>
              </a:rPr>
              <a:t>1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01000" y="6377940"/>
            <a:ext cx="5142051" cy="124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94461A"/>
                </a:solidFill>
                <a:latin typeface="DejaVu Serif Bold"/>
              </a:rPr>
              <a:t>Công nghệ 4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94461A"/>
                </a:solidFill>
                <a:latin typeface="DejaVu Serif Bold"/>
              </a:rPr>
              <a:t>Kết nối tri thức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1271" y="1306497"/>
            <a:ext cx="6356507" cy="2328071"/>
            <a:chOff x="0" y="0"/>
            <a:chExt cx="8475342" cy="3104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5342" cy="3104094"/>
            </a:xfrm>
            <a:custGeom>
              <a:avLst/>
              <a:gdLst/>
              <a:ahLst/>
              <a:cxnLst/>
              <a:rect l="l" t="t" r="r" b="b"/>
              <a:pathLst>
                <a:path w="8475342" h="3104094">
                  <a:moveTo>
                    <a:pt x="0" y="0"/>
                  </a:moveTo>
                  <a:lnTo>
                    <a:pt x="8475342" y="0"/>
                  </a:lnTo>
                  <a:lnTo>
                    <a:pt x="8475342" y="3104094"/>
                  </a:lnTo>
                  <a:lnTo>
                    <a:pt x="0" y="3104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2209812" y="2036704"/>
              <a:ext cx="3070691" cy="793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8"/>
                </a:lnSpc>
                <a:spcBef>
                  <a:spcPct val="0"/>
                </a:spcBef>
              </a:pPr>
              <a:r>
                <a:rPr lang="en-US" sz="3629">
                  <a:solidFill>
                    <a:srgbClr val="004AAD"/>
                  </a:solidFill>
                  <a:latin typeface="DejaVu Serif Bold"/>
                </a:rPr>
                <a:t>Mục tiêu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475494" y="3268197"/>
            <a:ext cx="13519855" cy="3194066"/>
          </a:xfrm>
          <a:custGeom>
            <a:avLst/>
            <a:gdLst/>
            <a:ahLst/>
            <a:cxnLst/>
            <a:rect l="l" t="t" r="r" b="b"/>
            <a:pathLst>
              <a:path w="13519855" h="3194066">
                <a:moveTo>
                  <a:pt x="0" y="0"/>
                </a:moveTo>
                <a:lnTo>
                  <a:pt x="13519855" y="0"/>
                </a:lnTo>
                <a:lnTo>
                  <a:pt x="13519855" y="3194065"/>
                </a:lnTo>
                <a:lnTo>
                  <a:pt x="0" y="3194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69042" y="4423122"/>
            <a:ext cx="10231487" cy="194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3641">
                <a:solidFill>
                  <a:srgbClr val="000000"/>
                </a:solidFill>
                <a:latin typeface="DejaVu Serif Bold"/>
              </a:rPr>
              <a:t>Sử dụng được dụng cụ để lắp và tháo vít, lắp được một số mô hình đơn giản theo mẫu</a:t>
            </a:r>
          </a:p>
        </p:txBody>
      </p:sp>
      <p:sp>
        <p:nvSpPr>
          <p:cNvPr id="7" name="Freeform 7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0" y="107781"/>
            <a:ext cx="1579361" cy="1024610"/>
          </a:xfrm>
          <a:custGeom>
            <a:avLst/>
            <a:gdLst/>
            <a:ahLst/>
            <a:cxnLst/>
            <a:rect l="l" t="t" r="r" b="b"/>
            <a:pathLst>
              <a:path w="1579361" h="1024610">
                <a:moveTo>
                  <a:pt x="1579361" y="0"/>
                </a:moveTo>
                <a:lnTo>
                  <a:pt x="0" y="0"/>
                </a:lnTo>
                <a:lnTo>
                  <a:pt x="0" y="1024610"/>
                </a:lnTo>
                <a:lnTo>
                  <a:pt x="1579361" y="1024610"/>
                </a:lnTo>
                <a:lnTo>
                  <a:pt x="15793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12153" y="-23804"/>
            <a:ext cx="15547147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200">
                <a:solidFill>
                  <a:srgbClr val="056528"/>
                </a:solidFill>
                <a:latin typeface="Bogart Heavy"/>
              </a:rPr>
              <a:t>Bài 7. Giới thiệu bộ lắp ghép mô hình kĩ thuật (Tiết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58976" y="9002525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08759" y="2779709"/>
            <a:ext cx="14153935" cy="5803493"/>
          </a:xfrm>
          <a:custGeom>
            <a:avLst/>
            <a:gdLst/>
            <a:ahLst/>
            <a:cxnLst/>
            <a:rect l="l" t="t" r="r" b="b"/>
            <a:pathLst>
              <a:path w="14153935" h="5803493">
                <a:moveTo>
                  <a:pt x="0" y="0"/>
                </a:moveTo>
                <a:lnTo>
                  <a:pt x="14153935" y="0"/>
                </a:lnTo>
                <a:lnTo>
                  <a:pt x="14153935" y="5803493"/>
                </a:lnTo>
                <a:lnTo>
                  <a:pt x="0" y="58034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2)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7047" y="830600"/>
            <a:ext cx="751724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2. SỬ DỤNG BỘ LẮP GHÉP MÔ HÌNH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6203" y="1800317"/>
            <a:ext cx="16783097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sử dụng cờ-lê, tua-vít như thế nào?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6203" y="8973727"/>
            <a:ext cx="16783097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Khi sử dụng cờ-lê, tua-vít: tay trái để giữ ốc, tay phải cầm tua vít để vặn vít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58976" y="9002525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76203" y="1800317"/>
            <a:ext cx="16783097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hãy quan sát mẫu trong </a:t>
            </a:r>
            <a:r>
              <a:rPr lang="en-US" sz="3000">
                <a:solidFill>
                  <a:srgbClr val="DE0F3F"/>
                </a:solidFill>
                <a:latin typeface="DejaVu Serif Bold"/>
              </a:rPr>
              <a:t>Hình 7</a:t>
            </a:r>
            <a:r>
              <a:rPr lang="en-US" sz="3000">
                <a:solidFill>
                  <a:srgbClr val="000000"/>
                </a:solidFill>
                <a:latin typeface="DejaVu Serif Bold"/>
              </a:rPr>
              <a:t> rồi thực hành lắp ghép theo các bước dưới đây.</a:t>
            </a:r>
          </a:p>
        </p:txBody>
      </p:sp>
      <p:sp>
        <p:nvSpPr>
          <p:cNvPr id="5" name="Freeform 5"/>
          <p:cNvSpPr/>
          <p:nvPr/>
        </p:nvSpPr>
        <p:spPr>
          <a:xfrm>
            <a:off x="1712153" y="2751536"/>
            <a:ext cx="7155598" cy="6893226"/>
          </a:xfrm>
          <a:custGeom>
            <a:avLst/>
            <a:gdLst/>
            <a:ahLst/>
            <a:cxnLst/>
            <a:rect l="l" t="t" r="r" b="b"/>
            <a:pathLst>
              <a:path w="7155598" h="6893226">
                <a:moveTo>
                  <a:pt x="0" y="0"/>
                </a:moveTo>
                <a:lnTo>
                  <a:pt x="7155598" y="0"/>
                </a:lnTo>
                <a:lnTo>
                  <a:pt x="7155598" y="6893226"/>
                </a:lnTo>
                <a:lnTo>
                  <a:pt x="0" y="6893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3988" y="2677093"/>
            <a:ext cx="3119706" cy="2633067"/>
          </a:xfrm>
          <a:custGeom>
            <a:avLst/>
            <a:gdLst/>
            <a:ahLst/>
            <a:cxnLst/>
            <a:rect l="l" t="t" r="r" b="b"/>
            <a:pathLst>
              <a:path w="3119706" h="2633067">
                <a:moveTo>
                  <a:pt x="0" y="0"/>
                </a:moveTo>
                <a:lnTo>
                  <a:pt x="3119707" y="0"/>
                </a:lnTo>
                <a:lnTo>
                  <a:pt x="3119707" y="2633067"/>
                </a:lnTo>
                <a:lnTo>
                  <a:pt x="0" y="26330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456" y="5715149"/>
            <a:ext cx="2577448" cy="2446944"/>
          </a:xfrm>
          <a:custGeom>
            <a:avLst/>
            <a:gdLst/>
            <a:ahLst/>
            <a:cxnLst/>
            <a:rect l="l" t="t" r="r" b="b"/>
            <a:pathLst>
              <a:path w="2577448" h="2446944">
                <a:moveTo>
                  <a:pt x="0" y="0"/>
                </a:moveTo>
                <a:lnTo>
                  <a:pt x="2577448" y="0"/>
                </a:lnTo>
                <a:lnTo>
                  <a:pt x="2577448" y="2446944"/>
                </a:lnTo>
                <a:lnTo>
                  <a:pt x="0" y="24469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71233" y="2602650"/>
            <a:ext cx="4994447" cy="2781954"/>
          </a:xfrm>
          <a:custGeom>
            <a:avLst/>
            <a:gdLst/>
            <a:ahLst/>
            <a:cxnLst/>
            <a:rect l="l" t="t" r="r" b="b"/>
            <a:pathLst>
              <a:path w="4994447" h="2781954">
                <a:moveTo>
                  <a:pt x="0" y="0"/>
                </a:moveTo>
                <a:lnTo>
                  <a:pt x="4994447" y="0"/>
                </a:lnTo>
                <a:lnTo>
                  <a:pt x="4994447" y="2781953"/>
                </a:lnTo>
                <a:lnTo>
                  <a:pt x="0" y="27819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2)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7047" y="830600"/>
            <a:ext cx="751724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2. SỬ DỤNG BỘ LẮP GHÉP MÔ HÌNH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65672" y="2996657"/>
            <a:ext cx="4516847" cy="124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DejaVu Serif Bold"/>
              </a:rPr>
              <a:t>Lựa chọn chi tiết và dụng cụ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65672" y="4715948"/>
            <a:ext cx="4516847" cy="124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DejaVu Serif Bold"/>
              </a:rPr>
              <a:t>Lắp ghép theo mẫu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65672" y="6434258"/>
            <a:ext cx="4516847" cy="124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DejaVu Serif Bold"/>
              </a:rPr>
              <a:t>Giới thiệu và nhận xét sản phẩm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65672" y="8066843"/>
            <a:ext cx="4516847" cy="124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DejaVu Serif Bold"/>
              </a:rPr>
              <a:t>Tháo và cất dọn đồ dùng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8254649"/>
            <a:ext cx="8991831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DE0F3F"/>
                </a:solidFill>
                <a:latin typeface="DejaVu Serif Bold"/>
              </a:rPr>
              <a:t>Lưu ý: Sử dụng dụng cụ lắp ghép an toàn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58976" y="9002525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76203" y="1605428"/>
            <a:ext cx="9745731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3299">
                <a:solidFill>
                  <a:srgbClr val="000000"/>
                </a:solidFill>
                <a:latin typeface="DejaVu Serif Bold"/>
              </a:rPr>
              <a:t>Em hãy giới thiệu sản phẩm của mình</a:t>
            </a:r>
          </a:p>
        </p:txBody>
      </p:sp>
      <p:sp>
        <p:nvSpPr>
          <p:cNvPr id="5" name="Freeform 5"/>
          <p:cNvSpPr/>
          <p:nvPr/>
        </p:nvSpPr>
        <p:spPr>
          <a:xfrm>
            <a:off x="1376778" y="2510433"/>
            <a:ext cx="3119706" cy="2633067"/>
          </a:xfrm>
          <a:custGeom>
            <a:avLst/>
            <a:gdLst/>
            <a:ahLst/>
            <a:cxnLst/>
            <a:rect l="l" t="t" r="r" b="b"/>
            <a:pathLst>
              <a:path w="3119706" h="2633067">
                <a:moveTo>
                  <a:pt x="0" y="0"/>
                </a:moveTo>
                <a:lnTo>
                  <a:pt x="3119707" y="0"/>
                </a:lnTo>
                <a:lnTo>
                  <a:pt x="3119707" y="2633067"/>
                </a:lnTo>
                <a:lnTo>
                  <a:pt x="0" y="26330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31786" y="2696556"/>
            <a:ext cx="2577448" cy="2446944"/>
          </a:xfrm>
          <a:custGeom>
            <a:avLst/>
            <a:gdLst/>
            <a:ahLst/>
            <a:cxnLst/>
            <a:rect l="l" t="t" r="r" b="b"/>
            <a:pathLst>
              <a:path w="2577448" h="2446944">
                <a:moveTo>
                  <a:pt x="0" y="0"/>
                </a:moveTo>
                <a:lnTo>
                  <a:pt x="2577448" y="0"/>
                </a:lnTo>
                <a:lnTo>
                  <a:pt x="2577448" y="2446944"/>
                </a:lnTo>
                <a:lnTo>
                  <a:pt x="0" y="24469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79041" y="2435990"/>
            <a:ext cx="4994447" cy="2781954"/>
          </a:xfrm>
          <a:custGeom>
            <a:avLst/>
            <a:gdLst/>
            <a:ahLst/>
            <a:cxnLst/>
            <a:rect l="l" t="t" r="r" b="b"/>
            <a:pathLst>
              <a:path w="4994447" h="2781954">
                <a:moveTo>
                  <a:pt x="0" y="0"/>
                </a:moveTo>
                <a:lnTo>
                  <a:pt x="4994447" y="0"/>
                </a:lnTo>
                <a:lnTo>
                  <a:pt x="4994447" y="2781953"/>
                </a:lnTo>
                <a:lnTo>
                  <a:pt x="0" y="27819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2)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7047" y="830600"/>
            <a:ext cx="751724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2. SỬ DỤNG BỘ LẮP GHÉP MÔ HÌNH</a:t>
            </a:r>
          </a:p>
        </p:txBody>
      </p:sp>
      <p:sp>
        <p:nvSpPr>
          <p:cNvPr id="10" name="Freeform 10"/>
          <p:cNvSpPr/>
          <p:nvPr/>
        </p:nvSpPr>
        <p:spPr>
          <a:xfrm>
            <a:off x="3590520" y="5446543"/>
            <a:ext cx="10610593" cy="4093920"/>
          </a:xfrm>
          <a:custGeom>
            <a:avLst/>
            <a:gdLst/>
            <a:ahLst/>
            <a:cxnLst/>
            <a:rect l="l" t="t" r="r" b="b"/>
            <a:pathLst>
              <a:path w="10610593" h="4093920">
                <a:moveTo>
                  <a:pt x="0" y="0"/>
                </a:moveTo>
                <a:lnTo>
                  <a:pt x="10610592" y="0"/>
                </a:lnTo>
                <a:lnTo>
                  <a:pt x="10610592" y="4093921"/>
                </a:lnTo>
                <a:lnTo>
                  <a:pt x="0" y="4093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69375" y="6151393"/>
            <a:ext cx="8652882" cy="251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DejaVu Serif Bold"/>
              </a:rPr>
              <a:t>Bộ lắp ghép mô hình kĩ thuật gồm 35 chi tiết, chia thành 4 nhóm, cùng với 2 dụng cụ lắp ghép mô hình (cờ-lê, tua-vít)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268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Bogart Heavy</vt:lpstr>
      <vt:lpstr>DejaVu Serif Bold</vt:lpstr>
      <vt:lpstr>Tex Gyre Termes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CN4. Bai7. GIOITHIEUBOLAPGHEP_ MOHINH</dc:title>
  <dc:creator>User</dc:creator>
  <cp:lastModifiedBy>Administrator</cp:lastModifiedBy>
  <cp:revision>5</cp:revision>
  <dcterms:created xsi:type="dcterms:W3CDTF">2006-08-16T00:00:00Z</dcterms:created>
  <dcterms:modified xsi:type="dcterms:W3CDTF">2025-02-05T02:43:57Z</dcterms:modified>
  <dc:identifier>DAF57qez_xg</dc:identifier>
</cp:coreProperties>
</file>