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70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6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88D70-FFDC-4CEE-ABC6-D4730ACB1FF5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48F1-D575-4897-A084-F626E871A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7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8F1-D575-4897-A084-F626E871A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8F1-D575-4897-A084-F626E871A4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1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8F1-D575-4897-A084-F626E871A4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0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8F1-D575-4897-A084-F626E871A4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5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8F1-D575-4897-A084-F626E871A4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8F1-D575-4897-A084-F626E871A4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8F1-D575-4897-A084-F626E871A4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8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8F1-D575-4897-A084-F626E871A4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2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11" Type="http://schemas.openxmlformats.org/officeDocument/2006/relationships/image" Target="../media/image20.svg"/><Relationship Id="rId5" Type="http://schemas.openxmlformats.org/officeDocument/2006/relationships/image" Target="../media/image36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4.sv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0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2.sv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4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sv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11" Type="http://schemas.openxmlformats.org/officeDocument/2006/relationships/image" Target="../media/image30.png"/><Relationship Id="rId5" Type="http://schemas.openxmlformats.org/officeDocument/2006/relationships/image" Target="../media/image12.svg"/><Relationship Id="rId10" Type="http://schemas.openxmlformats.org/officeDocument/2006/relationships/image" Target="../media/image59.sv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9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5.sv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2.png"/><Relationship Id="rId11" Type="http://schemas.openxmlformats.org/officeDocument/2006/relationships/image" Target="../media/image87.svg"/><Relationship Id="rId5" Type="http://schemas.openxmlformats.org/officeDocument/2006/relationships/image" Target="../media/image83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2689046" y="4319333"/>
            <a:ext cx="12909907" cy="4570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solidFill>
                  <a:srgbClr val="FDE7EB"/>
                </a:solidFill>
                <a:latin typeface="Arial" pitchFamily="34" charset="0"/>
                <a:cs typeface="Arial" pitchFamily="34" charset="0"/>
              </a:rPr>
              <a:t>Chào mừng thầy cô và các em đến với tiết </a:t>
            </a:r>
            <a:r>
              <a:rPr lang="en-US" sz="6600" b="1" smtClean="0">
                <a:solidFill>
                  <a:srgbClr val="FDE7EB"/>
                </a:solidFill>
                <a:latin typeface="Arial" pitchFamily="34" charset="0"/>
                <a:cs typeface="Arial" pitchFamily="34" charset="0"/>
              </a:rPr>
              <a:t>học Toán –Lớp 2B</a:t>
            </a:r>
          </a:p>
          <a:p>
            <a:pPr algn="ctr">
              <a:lnSpc>
                <a:spcPct val="150000"/>
              </a:lnSpc>
            </a:pPr>
            <a:r>
              <a:rPr lang="en-US" sz="6600" b="1" smtClean="0">
                <a:solidFill>
                  <a:srgbClr val="FDE7EB"/>
                </a:solidFill>
                <a:latin typeface="Arial" pitchFamily="34" charset="0"/>
                <a:cs typeface="Arial" pitchFamily="34" charset="0"/>
              </a:rPr>
              <a:t>Giáo viên: Nguyễn Thị Dung</a:t>
            </a:r>
            <a:endParaRPr lang="en-US" sz="6600" b="1">
              <a:solidFill>
                <a:srgbClr val="FDE7E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3"/>
          <p:cNvSpPr txBox="1"/>
          <p:nvPr/>
        </p:nvSpPr>
        <p:spPr>
          <a:xfrm>
            <a:off x="2689046" y="938904"/>
            <a:ext cx="1224615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400" smtClean="0">
                <a:solidFill>
                  <a:srgbClr val="FDE7EB"/>
                </a:solidFill>
                <a:latin typeface="Arial" pitchFamily="34" charset="0"/>
                <a:cs typeface="Arial" pitchFamily="34" charset="0"/>
              </a:rPr>
              <a:t>Trường Tiểu học Tân Viên- An Khánh- Hải Phòng</a:t>
            </a:r>
            <a:endParaRPr lang="en-US" sz="4400">
              <a:solidFill>
                <a:srgbClr val="FDE7E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77353" y="1849725"/>
            <a:ext cx="1933293" cy="1859477"/>
          </a:xfrm>
          <a:prstGeom prst="rect">
            <a:avLst/>
          </a:prstGeom>
        </p:spPr>
      </p:pic>
      <p:pic>
        <p:nvPicPr>
          <p:cNvPr id="28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89" flipH="1">
            <a:off x="-645795" y="1359571"/>
            <a:ext cx="2734597" cy="2630185"/>
          </a:xfrm>
          <a:prstGeom prst="rect">
            <a:avLst/>
          </a:prstGeom>
        </p:spPr>
      </p:pic>
      <p:pic>
        <p:nvPicPr>
          <p:cNvPr id="29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9620" flipH="1">
            <a:off x="15962582" y="2755614"/>
            <a:ext cx="2998214" cy="2229581"/>
          </a:xfrm>
          <a:prstGeom prst="rect">
            <a:avLst/>
          </a:prstGeom>
        </p:spPr>
      </p:pic>
      <p:pic>
        <p:nvPicPr>
          <p:cNvPr id="30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6963">
            <a:off x="721503" y="9431124"/>
            <a:ext cx="1999034" cy="1951784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97694">
            <a:off x="14717162" y="-668992"/>
            <a:ext cx="2250311" cy="22216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6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756290" y="3012251"/>
            <a:ext cx="11435101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7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 TẬP PHÉP CỘNG, PHÉP TRỪ  (KHÔNG NHỚ) TRONG PHẠM VI 100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75813">
            <a:off x="15409242" y="6158097"/>
            <a:ext cx="3538370" cy="34032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10622">
            <a:off x="-350833" y="-386784"/>
            <a:ext cx="3755313" cy="37075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6823" y="8535391"/>
            <a:ext cx="2151757" cy="20539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60443" y="1383149"/>
            <a:ext cx="302679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BÀI 5: </a:t>
            </a:r>
            <a:endParaRPr lang="vi-VN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A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 flipV="1">
            <a:off x="3748259" y="1402201"/>
            <a:ext cx="10323274" cy="4887453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60256">
            <a:off x="-774636" y="411261"/>
            <a:ext cx="1986451" cy="1896158"/>
          </a:xfrm>
          <a:prstGeom prst="rect">
            <a:avLst/>
          </a:prstGeom>
        </p:spPr>
      </p:pic>
      <p:sp>
        <p:nvSpPr>
          <p:cNvPr id="13" name="TextBox 3"/>
          <p:cNvSpPr txBox="1"/>
          <p:nvPr/>
        </p:nvSpPr>
        <p:spPr>
          <a:xfrm>
            <a:off x="4800600" y="1638300"/>
            <a:ext cx="8845113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 1: </a:t>
            </a:r>
          </a:p>
          <a:p>
            <a:pPr algn="ctr">
              <a:lnSpc>
                <a:spcPct val="150000"/>
              </a:lnSpc>
            </a:pPr>
            <a:r>
              <a:rPr lang="en-US" sz="9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TẬP 1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1751557" y="1402202"/>
            <a:ext cx="1430374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endParaRPr lang="en-US" sz="8000">
              <a:solidFill>
                <a:srgbClr val="FDE7EB"/>
              </a:solidFill>
              <a:latin typeface="Brice RegularSemiExpanded Bold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23085" y="8155782"/>
            <a:ext cx="3261792" cy="3137251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20002">
            <a:off x="16326764" y="2968699"/>
            <a:ext cx="2960088" cy="2922414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95525">
            <a:off x="4068098" y="7570285"/>
            <a:ext cx="2622509" cy="26225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70808">
            <a:off x="15310033" y="2379959"/>
            <a:ext cx="3152799" cy="49122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60976">
            <a:off x="14016006" y="559578"/>
            <a:ext cx="2910405" cy="28416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81751" y="6968162"/>
            <a:ext cx="2942788" cy="263245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415" y="390177"/>
            <a:ext cx="4468260" cy="2228696"/>
            <a:chOff x="1028699" y="495300"/>
            <a:chExt cx="4468260" cy="2228696"/>
          </a:xfrm>
        </p:grpSpPr>
        <p:sp>
          <p:nvSpPr>
            <p:cNvPr id="9" name="7-Point Star 8"/>
            <p:cNvSpPr/>
            <p:nvPr/>
          </p:nvSpPr>
          <p:spPr>
            <a:xfrm>
              <a:off x="1295400" y="495300"/>
              <a:ext cx="3781384" cy="2228696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TextBox 20"/>
            <p:cNvSpPr txBox="1"/>
            <p:nvPr/>
          </p:nvSpPr>
          <p:spPr>
            <a:xfrm>
              <a:off x="1028699" y="1092311"/>
              <a:ext cx="4468260" cy="116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80"/>
                </a:lnSpc>
              </a:pPr>
              <a:r>
                <a:rPr lang="en-US" sz="6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1: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26322" y="561199"/>
            <a:ext cx="8653015" cy="1779861"/>
            <a:chOff x="4326322" y="561199"/>
            <a:chExt cx="8653015" cy="1779861"/>
          </a:xfrm>
        </p:grpSpPr>
        <p:sp>
          <p:nvSpPr>
            <p:cNvPr id="10" name="Freeform 3"/>
            <p:cNvSpPr/>
            <p:nvPr/>
          </p:nvSpPr>
          <p:spPr>
            <a:xfrm>
              <a:off x="4778069" y="799788"/>
              <a:ext cx="8201268" cy="1541272"/>
            </a:xfrm>
            <a:custGeom>
              <a:avLst/>
              <a:gdLst/>
              <a:ahLst/>
              <a:cxnLst/>
              <a:rect l="l" t="t" r="r" b="b"/>
              <a:pathLst>
                <a:path w="8102799" h="2106065">
                  <a:moveTo>
                    <a:pt x="8010089" y="2106065"/>
                  </a:moveTo>
                  <a:lnTo>
                    <a:pt x="92710" y="2106065"/>
                  </a:lnTo>
                  <a:cubicBezTo>
                    <a:pt x="41910" y="2106065"/>
                    <a:pt x="0" y="2064155"/>
                    <a:pt x="0" y="20133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008819" y="0"/>
                  </a:lnTo>
                  <a:cubicBezTo>
                    <a:pt x="8059619" y="0"/>
                    <a:pt x="8101529" y="41910"/>
                    <a:pt x="8101529" y="92710"/>
                  </a:cubicBezTo>
                  <a:lnTo>
                    <a:pt x="8101529" y="2012085"/>
                  </a:lnTo>
                  <a:cubicBezTo>
                    <a:pt x="8102799" y="2064155"/>
                    <a:pt x="8060889" y="2106065"/>
                    <a:pt x="8010089" y="2106065"/>
                  </a:cubicBezTo>
                  <a:close/>
                </a:path>
              </a:pathLst>
            </a:custGeom>
            <a:solidFill>
              <a:srgbClr val="F06755"/>
            </a:solidFill>
          </p:spPr>
        </p:sp>
        <p:pic>
          <p:nvPicPr>
            <p:cNvPr id="1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326322" y="561199"/>
              <a:ext cx="778997" cy="747837"/>
            </a:xfrm>
            <a:prstGeom prst="rect">
              <a:avLst/>
            </a:prstGeom>
          </p:spPr>
        </p:pic>
      </p:grpSp>
      <p:sp>
        <p:nvSpPr>
          <p:cNvPr id="11" name="TextBox 13"/>
          <p:cNvSpPr txBox="1"/>
          <p:nvPr/>
        </p:nvSpPr>
        <p:spPr>
          <a:xfrm>
            <a:off x="5081873" y="1047856"/>
            <a:ext cx="7963321" cy="1246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 nhẩm (theo mẫu)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4903" y="6481967"/>
            <a:ext cx="247509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100 – 30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100 – 50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100 – 90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3182" y="6557323"/>
            <a:ext cx="6457716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b. 100 – 20 = ?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10 chục – 2 chục = 8 chục</a:t>
            </a:r>
          </a:p>
          <a:p>
            <a:pPr>
              <a:lnSpc>
                <a:spcPct val="150000"/>
              </a:lnSpc>
            </a:pPr>
            <a:r>
              <a:rPr lang="en-US" sz="4000">
                <a:latin typeface="Arial" pitchFamily="34" charset="0"/>
                <a:cs typeface="Arial" pitchFamily="34" charset="0"/>
              </a:rPr>
              <a:t>100 – 20 = 80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53181" y="3336510"/>
            <a:ext cx="6457715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60 + 40 = ?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 chục + 4 chục = 10 chục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 + 40 = 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21880" y="3238500"/>
            <a:ext cx="224631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 + 50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70 + 30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+ 80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699" y="1144568"/>
            <a:ext cx="709061" cy="6923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4076700"/>
            <a:ext cx="709061" cy="69230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8700" y="7200900"/>
            <a:ext cx="709061" cy="69230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99834" y="952500"/>
            <a:ext cx="709061" cy="69230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97506" y="4128868"/>
            <a:ext cx="709061" cy="69230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97506" y="7118199"/>
            <a:ext cx="709061" cy="6923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57400" y="685569"/>
            <a:ext cx="6400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 + 50 = ?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chục + 5 chục = 10 chục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 + 50 = 100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98432" y="3767999"/>
            <a:ext cx="63832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70 + 30 = ?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chục + 3 chục = 10 chục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70 + 30 = 100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57399" y="6973037"/>
            <a:ext cx="68361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+ 80 = ?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chục + 8 chục = 10 chục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 + 80 = 100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200091" y="571500"/>
            <a:ext cx="71054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100 - 30 = ?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chục - 3 chục = 7 chục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100 - 30 = 70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1346629" y="4074506"/>
            <a:ext cx="71054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100 - 50 = ?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chục - 5 chục = 5 chục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100 - 50 = 50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352491" y="7161352"/>
            <a:ext cx="71054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100 - 90 = ?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chục - 9 chục = 1 chục</a:t>
            </a:r>
          </a:p>
          <a:p>
            <a:pPr lvl="0">
              <a:lnSpc>
                <a:spcPct val="150000"/>
              </a:lnSpc>
            </a:pPr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100 - 90 = 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6171">
            <a:off x="-1710730" y="8134082"/>
            <a:ext cx="3421461" cy="25443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49027">
            <a:off x="15804159" y="-555947"/>
            <a:ext cx="3234221" cy="31930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65764">
            <a:off x="-667871" y="-853903"/>
            <a:ext cx="3445018" cy="27434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59270">
            <a:off x="15351802" y="8119028"/>
            <a:ext cx="2728595" cy="244085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229893" y="443572"/>
            <a:ext cx="4468260" cy="2228696"/>
            <a:chOff x="1028699" y="495300"/>
            <a:chExt cx="4468260" cy="2228696"/>
          </a:xfrm>
        </p:grpSpPr>
        <p:sp>
          <p:nvSpPr>
            <p:cNvPr id="10" name="7-Point Star 9"/>
            <p:cNvSpPr/>
            <p:nvPr/>
          </p:nvSpPr>
          <p:spPr>
            <a:xfrm>
              <a:off x="1295400" y="495300"/>
              <a:ext cx="3781384" cy="2228696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20"/>
            <p:cNvSpPr txBox="1"/>
            <p:nvPr/>
          </p:nvSpPr>
          <p:spPr>
            <a:xfrm>
              <a:off x="1028699" y="1092311"/>
              <a:ext cx="4468260" cy="1166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80"/>
                </a:lnSpc>
              </a:pPr>
              <a:r>
                <a:rPr lang="en-US" sz="6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2:</a:t>
              </a:r>
            </a:p>
          </p:txBody>
        </p:sp>
      </p:grpSp>
      <p:sp>
        <p:nvSpPr>
          <p:cNvPr id="13" name="Freeform 3"/>
          <p:cNvSpPr/>
          <p:nvPr/>
        </p:nvSpPr>
        <p:spPr>
          <a:xfrm>
            <a:off x="7895343" y="853183"/>
            <a:ext cx="6382124" cy="1541272"/>
          </a:xfrm>
          <a:custGeom>
            <a:avLst/>
            <a:gdLst/>
            <a:ahLst/>
            <a:cxnLst/>
            <a:rect l="l" t="t" r="r" b="b"/>
            <a:pathLst>
              <a:path w="8102799" h="2106065">
                <a:moveTo>
                  <a:pt x="8010089" y="2106065"/>
                </a:moveTo>
                <a:lnTo>
                  <a:pt x="92710" y="2106065"/>
                </a:lnTo>
                <a:cubicBezTo>
                  <a:pt x="41910" y="2106065"/>
                  <a:pt x="0" y="2064155"/>
                  <a:pt x="0" y="2013355"/>
                </a:cubicBezTo>
                <a:lnTo>
                  <a:pt x="0" y="92710"/>
                </a:lnTo>
                <a:cubicBezTo>
                  <a:pt x="0" y="41910"/>
                  <a:pt x="41910" y="0"/>
                  <a:pt x="92710" y="0"/>
                </a:cubicBezTo>
                <a:lnTo>
                  <a:pt x="8008819" y="0"/>
                </a:lnTo>
                <a:cubicBezTo>
                  <a:pt x="8059619" y="0"/>
                  <a:pt x="8101529" y="41910"/>
                  <a:pt x="8101529" y="92710"/>
                </a:cubicBezTo>
                <a:lnTo>
                  <a:pt x="8101529" y="2012085"/>
                </a:lnTo>
                <a:cubicBezTo>
                  <a:pt x="8102799" y="2064155"/>
                  <a:pt x="8060889" y="2106065"/>
                  <a:pt x="8010089" y="210606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5400">
                <a:latin typeface="Arial" pitchFamily="34" charset="0"/>
                <a:cs typeface="Arial" pitchFamily="34" charset="0"/>
              </a:rPr>
              <a:t>Đặt tính rồi tính</a:t>
            </a:r>
            <a:endParaRPr lang="vi-VN" sz="5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77978" y="431092"/>
            <a:ext cx="1175131" cy="9313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574828" y="3460200"/>
            <a:ext cx="1253420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latin typeface="Arial" pitchFamily="34" charset="0"/>
                <a:cs typeface="Arial" pitchFamily="34" charset="0"/>
              </a:rPr>
              <a:t>35 + 4       52 + 37      68 – 6      79 – 55 </a:t>
            </a:r>
            <a:endParaRPr lang="vi-VN" sz="54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79776"/>
              </p:ext>
            </p:extLst>
          </p:nvPr>
        </p:nvGraphicFramePr>
        <p:xfrm>
          <a:off x="2727228" y="5376558"/>
          <a:ext cx="11979372" cy="4338942"/>
        </p:xfrm>
        <a:graphic>
          <a:graphicData uri="http://schemas.openxmlformats.org/drawingml/2006/table">
            <a:tbl>
              <a:tblPr firstRow="1" bandRow="1"/>
              <a:tblGrid>
                <a:gridCol w="29948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4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48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948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46314"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35</a:t>
                      </a:r>
                      <a:endParaRPr lang="vi-VN" sz="54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52</a:t>
                      </a:r>
                      <a:endParaRPr lang="vi-VN" sz="54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68</a:t>
                      </a:r>
                      <a:endParaRPr lang="vi-VN" sz="54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79</a:t>
                      </a:r>
                      <a:endParaRPr lang="vi-VN" sz="54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6314">
                <a:tc>
                  <a:txBody>
                    <a:bodyPr/>
                    <a:lstStyle/>
                    <a:p>
                      <a:pPr algn="l"/>
                      <a:r>
                        <a:rPr lang="en-US" sz="5400" b="1"/>
                        <a:t>    +   4</a:t>
                      </a:r>
                      <a:endParaRPr lang="vi-VN" sz="5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1"/>
                        <a:t>   +  37</a:t>
                      </a:r>
                      <a:endParaRPr lang="vi-VN" sz="5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1"/>
                        <a:t>    -   6</a:t>
                      </a:r>
                      <a:endParaRPr lang="vi-VN" sz="5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1"/>
                        <a:t>    - </a:t>
                      </a:r>
                      <a:r>
                        <a:rPr lang="en-US" sz="5400" b="1" baseline="0"/>
                        <a:t> </a:t>
                      </a:r>
                      <a:r>
                        <a:rPr lang="en-US" sz="5400" b="1"/>
                        <a:t>55</a:t>
                      </a:r>
                      <a:endParaRPr lang="vi-VN" sz="5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6314"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39</a:t>
                      </a:r>
                      <a:endParaRPr lang="vi-VN" sz="5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89</a:t>
                      </a:r>
                      <a:endParaRPr lang="vi-VN" sz="5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62</a:t>
                      </a:r>
                      <a:endParaRPr lang="vi-VN" sz="5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24</a:t>
                      </a:r>
                      <a:endParaRPr lang="vi-VN" sz="54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3834654" y="8014944"/>
            <a:ext cx="115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46153" y="8000290"/>
            <a:ext cx="115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601200" y="8000290"/>
            <a:ext cx="115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573000" y="8000290"/>
            <a:ext cx="1152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6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75813">
            <a:off x="16311848" y="8977725"/>
            <a:ext cx="2611212" cy="2511511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63227" y="8535391"/>
            <a:ext cx="2151757" cy="20539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144" y="2516823"/>
            <a:ext cx="8020050" cy="709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90600" y="3056087"/>
            <a:ext cx="6705600" cy="6773927"/>
            <a:chOff x="1630870" y="684917"/>
            <a:chExt cx="6705600" cy="6773927"/>
          </a:xfrm>
        </p:grpSpPr>
        <p:grpSp>
          <p:nvGrpSpPr>
            <p:cNvPr id="2" name="Group 2"/>
            <p:cNvGrpSpPr/>
            <p:nvPr/>
          </p:nvGrpSpPr>
          <p:grpSpPr>
            <a:xfrm>
              <a:off x="1630870" y="957886"/>
              <a:ext cx="6705600" cy="6243014"/>
              <a:chOff x="0" y="0"/>
              <a:chExt cx="5924063" cy="745890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31750" y="31750"/>
                <a:ext cx="5892313" cy="7395409"/>
              </a:xfrm>
              <a:custGeom>
                <a:avLst/>
                <a:gdLst/>
                <a:ahLst/>
                <a:cxnLst/>
                <a:rect l="l" t="t" r="r" b="b"/>
                <a:pathLst>
                  <a:path w="6442098" h="7395409">
                    <a:moveTo>
                      <a:pt x="6349388" y="7395409"/>
                    </a:moveTo>
                    <a:lnTo>
                      <a:pt x="92710" y="7395409"/>
                    </a:lnTo>
                    <a:cubicBezTo>
                      <a:pt x="41910" y="7395409"/>
                      <a:pt x="0" y="7353499"/>
                      <a:pt x="0" y="730269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348118" y="0"/>
                    </a:lnTo>
                    <a:cubicBezTo>
                      <a:pt x="6398918" y="0"/>
                      <a:pt x="6440828" y="41910"/>
                      <a:pt x="6440828" y="92710"/>
                    </a:cubicBezTo>
                    <a:lnTo>
                      <a:pt x="6440828" y="7301430"/>
                    </a:lnTo>
                    <a:cubicBezTo>
                      <a:pt x="6442098" y="7353499"/>
                      <a:pt x="6400188" y="7395409"/>
                      <a:pt x="6349388" y="7395409"/>
                    </a:cubicBezTo>
                    <a:close/>
                  </a:path>
                </a:pathLst>
              </a:custGeom>
              <a:solidFill>
                <a:srgbClr val="7AAEDB"/>
              </a:solidFill>
            </p:spPr>
          </p:sp>
          <p:sp>
            <p:nvSpPr>
              <p:cNvPr id="4" name="Freeform 4"/>
              <p:cNvSpPr/>
              <p:nvPr/>
            </p:nvSpPr>
            <p:spPr>
              <a:xfrm>
                <a:off x="0" y="0"/>
                <a:ext cx="5924063" cy="7458909"/>
              </a:xfrm>
              <a:custGeom>
                <a:avLst/>
                <a:gdLst/>
                <a:ahLst/>
                <a:cxnLst/>
                <a:rect l="l" t="t" r="r" b="b"/>
                <a:pathLst>
                  <a:path w="6505598" h="7458909">
                    <a:moveTo>
                      <a:pt x="6381138" y="59690"/>
                    </a:moveTo>
                    <a:cubicBezTo>
                      <a:pt x="6416698" y="59690"/>
                      <a:pt x="6445908" y="88900"/>
                      <a:pt x="6445908" y="124460"/>
                    </a:cubicBezTo>
                    <a:lnTo>
                      <a:pt x="6445908" y="7334449"/>
                    </a:lnTo>
                    <a:cubicBezTo>
                      <a:pt x="6445908" y="7370009"/>
                      <a:pt x="6416698" y="7399219"/>
                      <a:pt x="6381138" y="7399219"/>
                    </a:cubicBezTo>
                    <a:lnTo>
                      <a:pt x="124460" y="7399219"/>
                    </a:lnTo>
                    <a:cubicBezTo>
                      <a:pt x="88900" y="7399219"/>
                      <a:pt x="59690" y="7370009"/>
                      <a:pt x="59690" y="733444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381138" y="59690"/>
                    </a:lnTo>
                    <a:moveTo>
                      <a:pt x="638113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7334449"/>
                    </a:lnTo>
                    <a:cubicBezTo>
                      <a:pt x="0" y="7403030"/>
                      <a:pt x="55880" y="7458909"/>
                      <a:pt x="124460" y="7458909"/>
                    </a:cubicBezTo>
                    <a:lnTo>
                      <a:pt x="6381138" y="7458909"/>
                    </a:lnTo>
                    <a:cubicBezTo>
                      <a:pt x="6449718" y="7458909"/>
                      <a:pt x="6505598" y="7403030"/>
                      <a:pt x="6505598" y="7334449"/>
                    </a:cubicBezTo>
                    <a:lnTo>
                      <a:pt x="6505598" y="124460"/>
                    </a:lnTo>
                    <a:cubicBezTo>
                      <a:pt x="6505598" y="55880"/>
                      <a:pt x="6449718" y="0"/>
                      <a:pt x="6381138" y="0"/>
                    </a:cubicBezTo>
                    <a:close/>
                  </a:path>
                </a:pathLst>
              </a:custGeom>
              <a:solidFill>
                <a:srgbClr val="312249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56736" y="6892309"/>
              <a:ext cx="805726" cy="56653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56736" y="684917"/>
              <a:ext cx="653326" cy="62125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28800" y="1553130"/>
              <a:ext cx="620287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Trên thuyền có 12 hành khách, đến bến có 3 hành khách lên thuyền. Hỏi lúc đó trên thuyền có tất cả bao nhiêu hành khách?</a:t>
              </a:r>
              <a:endParaRPr lang="vi-VN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7-Point Star 22"/>
          <p:cNvSpPr/>
          <p:nvPr/>
        </p:nvSpPr>
        <p:spPr>
          <a:xfrm>
            <a:off x="1570733" y="417195"/>
            <a:ext cx="3781384" cy="222869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0"/>
          <p:cNvSpPr txBox="1"/>
          <p:nvPr/>
        </p:nvSpPr>
        <p:spPr>
          <a:xfrm>
            <a:off x="1905000" y="952500"/>
            <a:ext cx="3273611" cy="1125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</a:pPr>
            <a:r>
              <a:rPr lang="en-US" sz="6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5: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51144" y="417195"/>
            <a:ext cx="7162800" cy="4029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Tóm tắt:</a:t>
            </a:r>
            <a:endParaRPr lang="vi-VN" sz="4400" b="1" u="sng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Có: 12 hành khách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Thêm: 3 hành khách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 tất cả: ... hành khách?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27664" y="5032295"/>
            <a:ext cx="100603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u="sng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nl-NL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 hành khách trên thuyền có tất cả là: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+ 3 = 15 ( hành khách)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4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Đáp số: 15 hành khách.</a:t>
            </a:r>
            <a:endParaRPr lang="vi-VN" sz="4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urved Down Arrow 25"/>
          <p:cNvSpPr/>
          <p:nvPr/>
        </p:nvSpPr>
        <p:spPr>
          <a:xfrm rot="18865303">
            <a:off x="6970363" y="1951519"/>
            <a:ext cx="2514600" cy="1130609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29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10622">
            <a:off x="15300769" y="-1436564"/>
            <a:ext cx="3755313" cy="37075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2" grpId="0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67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5288">
            <a:off x="1409126" y="-476756"/>
            <a:ext cx="2331363" cy="22381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1974">
            <a:off x="-825766" y="201299"/>
            <a:ext cx="2348859" cy="22420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34275">
            <a:off x="-875027" y="4732067"/>
            <a:ext cx="2955952" cy="264423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25436">
            <a:off x="16465046" y="7418925"/>
            <a:ext cx="2622509" cy="262250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79668">
            <a:off x="14460700" y="8801634"/>
            <a:ext cx="2608560" cy="2485246"/>
          </a:xfrm>
          <a:prstGeom prst="rect">
            <a:avLst/>
          </a:prstGeom>
        </p:spPr>
      </p:pic>
      <p:sp>
        <p:nvSpPr>
          <p:cNvPr id="22" name="TextBox 3"/>
          <p:cNvSpPr txBox="1"/>
          <p:nvPr/>
        </p:nvSpPr>
        <p:spPr>
          <a:xfrm>
            <a:off x="3537247" y="2433098"/>
            <a:ext cx="10733413" cy="584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>
                <a:solidFill>
                  <a:srgbClr val="FDE7EB"/>
                </a:solidFill>
                <a:latin typeface="Arial" pitchFamily="34" charset="0"/>
                <a:cs typeface="Arial" pitchFamily="34" charset="0"/>
              </a:rPr>
              <a:t>CẢM ƠN THẦY CÔ VÀ CÁC EM ĐÃ CHÚ Ý LẮNG NGHE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4CE009-7BFE-4569-9016-3FFCA4F0908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2 - Ôn tập phép cộng, phép trừ có nhớ trong phạm vi 10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F000CB-EAD4-46F1-A21E-7E616F0B0257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CED5E0-0CE0-4218-9E61-26B201D2E1B6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86128F-833F-48BD-A22E-F34EAA5DC1E4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BEF66F-BD77-4FA1-B0FE-13CD283AB410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63DC75-EAAD-42DB-8B45-EBAA1E9B5ADB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A2F78B-6290-4FB1-8048-C19846F28EBF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7E4B67-5F71-47D4-B5D7-BE6B01F50246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A1AEE1-2EA0-440D-8D4E-5061C567C85B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369</Words>
  <Application>Microsoft Office PowerPoint</Application>
  <PresentationFormat>Custom</PresentationFormat>
  <Paragraphs>73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Brice RegularSemiExpanded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2 - Ôn tập phép cộng, phép trừ có nhớ trong phạm vi 100</dc:title>
  <dc:creator>tailieugiaovien.edu.vn</dc:creator>
  <cp:lastModifiedBy>Admin</cp:lastModifiedBy>
  <cp:revision>5</cp:revision>
  <dcterms:created xsi:type="dcterms:W3CDTF">2006-08-16T00:00:00Z</dcterms:created>
  <dcterms:modified xsi:type="dcterms:W3CDTF">2025-09-26T07:46:15Z</dcterms:modified>
  <dc:identifier>DAEn4ietVL0</dc:identifier>
</cp:coreProperties>
</file>