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7"/>
  </p:notesMasterIdLst>
  <p:sldIdLst>
    <p:sldId id="280" r:id="rId4"/>
    <p:sldId id="261" r:id="rId5"/>
    <p:sldId id="260" r:id="rId6"/>
    <p:sldId id="262" r:id="rId7"/>
    <p:sldId id="283" r:id="rId8"/>
    <p:sldId id="265" r:id="rId9"/>
    <p:sldId id="266" r:id="rId10"/>
    <p:sldId id="267" r:id="rId11"/>
    <p:sldId id="284" r:id="rId12"/>
    <p:sldId id="269" r:id="rId13"/>
    <p:sldId id="285" r:id="rId14"/>
    <p:sldId id="276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7AB03-F7EE-489A-BB7D-4FA99D6D3A67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CD537-2989-406F-8438-0F62A5FD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2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8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90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45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67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89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80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85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5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90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2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38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80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24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1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5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45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27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78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327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12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3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07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56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334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95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6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7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7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1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6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9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4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1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6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47663" y="4581128"/>
            <a:ext cx="1512168" cy="1334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864918"/>
            <a:ext cx="888330" cy="7664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6136" y="4909318"/>
            <a:ext cx="857305" cy="735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35696" y="0"/>
            <a:ext cx="5832648" cy="242088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ÂM NHẠC LỚP 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79761" y="1625942"/>
            <a:ext cx="684076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AU" sz="2000" b="1">
                <a:solidFill>
                  <a:srgbClr val="FF0000"/>
                </a:solidFill>
                <a:latin typeface="Times New Roman"/>
                <a:ea typeface="Times New Roman"/>
              </a:rPr>
              <a:t>HỌC HÁT BÀI: DÀN NHẠC TRONG VƯỜN</a:t>
            </a:r>
            <a:endParaRPr lang="en-US" sz="2000">
              <a:latin typeface="Times New Roman"/>
              <a:ea typeface="Calibri"/>
            </a:endParaRPr>
          </a:p>
          <a:p>
            <a:pPr>
              <a:lnSpc>
                <a:spcPct val="150000"/>
              </a:lnSpc>
            </a:pPr>
            <a:r>
              <a:rPr lang="en-AU" b="1">
                <a:solidFill>
                  <a:srgbClr val="FF0000"/>
                </a:solidFill>
                <a:latin typeface="Times New Roman"/>
                <a:ea typeface="Times New Roman"/>
              </a:rPr>
              <a:t>                                                                   </a:t>
            </a:r>
            <a:endParaRPr lang="en-US">
              <a:effectLst/>
              <a:latin typeface="Times New Roman"/>
              <a:ea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66318" y="794945"/>
            <a:ext cx="14676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AU" sz="3200" b="1">
                <a:solidFill>
                  <a:srgbClr val="FF0000"/>
                </a:solidFill>
                <a:latin typeface="Times New Roman"/>
                <a:ea typeface="Times New Roman"/>
              </a:rPr>
              <a:t>TIẾT 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90648" y="2191851"/>
            <a:ext cx="3307316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b="1" i="1">
                <a:solidFill>
                  <a:srgbClr val="002060"/>
                </a:solidFill>
                <a:latin typeface="Times New Roman"/>
                <a:ea typeface="Times New Roman"/>
              </a:rPr>
              <a:t>NHẠC VÀ LỜI: TÔ ĐÔNG HẢI</a:t>
            </a:r>
            <a:endParaRPr lang="en-US" i="1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49" y="3068960"/>
            <a:ext cx="1652383" cy="16523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744" y="2875028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88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16911"/>
            <a:ext cx="6048672" cy="18621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19872" y="548680"/>
            <a:ext cx="19896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err="1">
                <a:solidFill>
                  <a:srgbClr val="FF0000"/>
                </a:solidFill>
              </a:rPr>
              <a:t>Câu</a:t>
            </a:r>
            <a:r>
              <a:rPr lang="en-US" sz="4000" b="1">
                <a:solidFill>
                  <a:srgbClr val="FF0000"/>
                </a:solidFill>
              </a:rPr>
              <a:t> 3+ 4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212" y="6636359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02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11760" y="28307"/>
            <a:ext cx="5225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>
                <a:solidFill>
                  <a:srgbClr val="002060"/>
                </a:solidFill>
                <a:latin typeface="Times New Roman"/>
                <a:ea typeface="Times New Roman"/>
              </a:rPr>
              <a:t>THỰC HÀNH-LUYỆN TẬP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11960" y="5164633"/>
            <a:ext cx="414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err="1">
                <a:solidFill>
                  <a:srgbClr val="FF0000"/>
                </a:solidFill>
              </a:rPr>
              <a:t>Hát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kết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hợp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gõ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đệm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theo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phách</a:t>
            </a:r>
            <a:endParaRPr 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1154" y="840075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+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Nghe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và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vỗ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tay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mạnh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nhẹ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theo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tiết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tấu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Calibri"/>
              </a:rPr>
              <a:t>.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5122" y="38016"/>
            <a:ext cx="5164875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AU" sz="3600" b="1">
                <a:solidFill>
                  <a:srgbClr val="002060"/>
                </a:solidFill>
                <a:latin typeface="Times New Roman"/>
                <a:ea typeface="Times New Roman"/>
              </a:rPr>
              <a:t>VẬN DỤNG SÁNG TẠO</a:t>
            </a:r>
            <a:endParaRPr lang="en-US" sz="36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4" y="2996952"/>
            <a:ext cx="9146263" cy="15841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1600" y="1511102"/>
            <a:ext cx="76907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err="1">
                <a:latin typeface="Times New Roman"/>
                <a:ea typeface="Calibri"/>
              </a:rPr>
              <a:t>Vỗ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vào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phách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mạnh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là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bông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hoa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màu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đỏ</a:t>
            </a:r>
            <a:r>
              <a:rPr lang="en-US" sz="3200">
                <a:latin typeface="Times New Roman"/>
                <a:ea typeface="Calibri"/>
              </a:rPr>
              <a:t>, </a:t>
            </a:r>
            <a:r>
              <a:rPr lang="en-US" sz="3200" err="1">
                <a:latin typeface="Times New Roman"/>
                <a:ea typeface="Calibri"/>
              </a:rPr>
              <a:t>và</a:t>
            </a:r>
            <a:r>
              <a:rPr lang="en-US" sz="3200">
                <a:latin typeface="Times New Roman"/>
                <a:ea typeface="Calibri"/>
              </a:rPr>
              <a:t> 2 </a:t>
            </a:r>
            <a:r>
              <a:rPr lang="en-US" sz="3200" err="1">
                <a:latin typeface="Times New Roman"/>
                <a:ea typeface="Calibri"/>
              </a:rPr>
              <a:t>phách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nhẹ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là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bông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hoa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màu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vàng</a:t>
            </a:r>
            <a:r>
              <a:rPr lang="en-US" sz="3200">
                <a:latin typeface="Times New Roman"/>
                <a:ea typeface="Calibri"/>
              </a:rPr>
              <a:t>.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  <p:pic>
        <p:nvPicPr>
          <p:cNvPr id="3" name="1 VO TAY M NHE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08304" y="4692352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54" y="6357338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2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908720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48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510625"/>
            <a:ext cx="3563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err="1">
                <a:solidFill>
                  <a:schemeClr val="bg1"/>
                </a:solidFill>
                <a:latin typeface="Times New Roman"/>
                <a:ea typeface="Calibri"/>
              </a:rPr>
              <a:t>Tô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 </a:t>
            </a:r>
            <a:r>
              <a:rPr lang="en-US" sz="3200" b="1" err="1">
                <a:solidFill>
                  <a:schemeClr val="bg1"/>
                </a:solidFill>
                <a:latin typeface="Times New Roman"/>
                <a:ea typeface="Calibri"/>
              </a:rPr>
              <a:t>Đông</a:t>
            </a:r>
            <a:r>
              <a:rPr lang="en-US" sz="3200" b="1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Times New Roman"/>
                <a:ea typeface="Calibri"/>
              </a:rPr>
              <a:t>Hải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 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Sinh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năm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: 1946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Nơi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sinh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: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Hà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Nội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các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sáng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tác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của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ông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như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: -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Chú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bộ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đội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và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cơn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mưa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-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Mưa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bóng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mây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4048" y="1372125"/>
            <a:ext cx="38884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bài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hát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Dàn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nhạc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trong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vườn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có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giai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điệu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nhịp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nhàng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nói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về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một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vườn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thiên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nhiên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tuyệt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đẹp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với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một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dàn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âm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thanh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líu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lo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của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các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loài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chim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như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Cu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Gáy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Vàng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Anh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Chích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Chòe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tạo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thành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1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dàn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nhạc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trong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vườn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đầy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lý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thú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.</a:t>
            </a:r>
            <a:endParaRPr lang="en-US" sz="2000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3344" y="40466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TÁC GIẢ</a:t>
            </a:r>
          </a:p>
        </p:txBody>
      </p:sp>
      <p:sp>
        <p:nvSpPr>
          <p:cNvPr id="5" name="Rectangle 4"/>
          <p:cNvSpPr/>
          <p:nvPr/>
        </p:nvSpPr>
        <p:spPr>
          <a:xfrm>
            <a:off x="6051061" y="404664"/>
            <a:ext cx="21761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>
                <a:solidFill>
                  <a:prstClr val="white"/>
                </a:solidFill>
              </a:rPr>
              <a:t>TÁC PHẨM</a:t>
            </a:r>
          </a:p>
        </p:txBody>
      </p:sp>
      <p:sp>
        <p:nvSpPr>
          <p:cNvPr id="6" name="Rectangle 5"/>
          <p:cNvSpPr/>
          <p:nvPr/>
        </p:nvSpPr>
        <p:spPr>
          <a:xfrm>
            <a:off x="3769535" y="0"/>
            <a:ext cx="1604927" cy="507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AU" b="1">
                <a:solidFill>
                  <a:srgbClr val="FF0000"/>
                </a:solidFill>
                <a:latin typeface="Times New Roman"/>
                <a:ea typeface="Times New Roman"/>
              </a:rPr>
              <a:t>+KHÁM PHÁ</a:t>
            </a:r>
            <a:endParaRPr lang="en-US">
              <a:effectLst/>
              <a:latin typeface="Times New Roman"/>
              <a:ea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685" y="6286041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51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1920" y="102304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err="1">
                <a:solidFill>
                  <a:srgbClr val="FF0000"/>
                </a:solidFill>
              </a:rPr>
              <a:t>Hát</a:t>
            </a:r>
            <a:r>
              <a:rPr lang="en-US" sz="4800">
                <a:solidFill>
                  <a:srgbClr val="FF0000"/>
                </a:solidFill>
              </a:rPr>
              <a:t> </a:t>
            </a:r>
            <a:r>
              <a:rPr lang="en-US" sz="4800" err="1">
                <a:solidFill>
                  <a:srgbClr val="FF0000"/>
                </a:solidFill>
              </a:rPr>
              <a:t>mẫu</a:t>
            </a:r>
            <a:endParaRPr lang="en-US" sz="480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301920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9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21" y="1412776"/>
            <a:ext cx="100811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+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Câu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1: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K</a:t>
            </a:r>
            <a:r>
              <a:rPr lang="en-AU" sz="3600" i="1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ìa</a:t>
            </a:r>
            <a:r>
              <a:rPr lang="en-AU" sz="36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con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chim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gáy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cúc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cu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đố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la</a:t>
            </a:r>
            <a:endParaRPr lang="en-US" sz="3600" dirty="0">
              <a:solidFill>
                <a:srgbClr val="002060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+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Câu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2: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Kìa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chú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vàng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anh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líu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lo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lá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son</a:t>
            </a:r>
            <a:endParaRPr lang="en-US" sz="3600" dirty="0">
              <a:solidFill>
                <a:srgbClr val="002060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+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Câu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3:Kìa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chim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chích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chòe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,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chích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chòe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lá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phà</a:t>
            </a:r>
            <a:endParaRPr lang="en-US" sz="3600" dirty="0">
              <a:solidFill>
                <a:srgbClr val="002060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+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Câu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4: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Một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dàn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nhạc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chim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líu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lo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trong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vườn</a:t>
            </a:r>
            <a:endParaRPr lang="en-US" sz="3600" dirty="0">
              <a:solidFill>
                <a:srgbClr val="00206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19872" y="116632"/>
            <a:ext cx="20954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5" y="6361292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21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7904" y="1556792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1880" y="620687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92896"/>
            <a:ext cx="5976664" cy="1512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01" y="6555161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0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30" y="2204864"/>
            <a:ext cx="5977706" cy="965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92166" y="620688"/>
            <a:ext cx="1359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err="1">
                <a:solidFill>
                  <a:srgbClr val="FF0000"/>
                </a:solidFill>
              </a:rPr>
              <a:t>Câu</a:t>
            </a:r>
            <a:r>
              <a:rPr lang="en-US" sz="4000" b="1">
                <a:solidFill>
                  <a:srgbClr val="FF0000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27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1880" y="548680"/>
            <a:ext cx="18742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err="1">
                <a:solidFill>
                  <a:srgbClr val="FF0000"/>
                </a:solidFill>
              </a:rPr>
              <a:t>Câu</a:t>
            </a:r>
            <a:r>
              <a:rPr lang="en-US" sz="4000" b="1">
                <a:solidFill>
                  <a:srgbClr val="FF0000"/>
                </a:solidFill>
              </a:rPr>
              <a:t> 1+2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16832"/>
            <a:ext cx="5976664" cy="1936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00" y="6616526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7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2166" y="620688"/>
            <a:ext cx="1359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err="1">
                <a:solidFill>
                  <a:srgbClr val="FF0000"/>
                </a:solidFill>
              </a:rPr>
              <a:t>Câu</a:t>
            </a:r>
            <a:r>
              <a:rPr lang="en-US" sz="4000" b="1">
                <a:solidFill>
                  <a:srgbClr val="FF0000"/>
                </a:solidFill>
              </a:rPr>
              <a:t> 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1844824"/>
            <a:ext cx="5976664" cy="1368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01" y="6527515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2166" y="620688"/>
            <a:ext cx="1359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err="1">
                <a:solidFill>
                  <a:srgbClr val="FF0000"/>
                </a:solidFill>
              </a:rPr>
              <a:t>Câu</a:t>
            </a:r>
            <a:r>
              <a:rPr lang="en-US" sz="4000" b="1">
                <a:solidFill>
                  <a:srgbClr val="FF0000"/>
                </a:solidFill>
              </a:rPr>
              <a:t> 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60848"/>
            <a:ext cx="5904656" cy="1080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649" y="6527515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7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197</Words>
  <Application>Microsoft Office PowerPoint</Application>
  <PresentationFormat>On-screen Show (4:3)</PresentationFormat>
  <Paragraphs>29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TAM</cp:lastModifiedBy>
  <cp:revision>91</cp:revision>
  <dcterms:created xsi:type="dcterms:W3CDTF">2021-05-09T14:16:54Z</dcterms:created>
  <dcterms:modified xsi:type="dcterms:W3CDTF">2025-09-15T01:05:07Z</dcterms:modified>
</cp:coreProperties>
</file>