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5"/>
  </p:notesMasterIdLst>
  <p:sldIdLst>
    <p:sldId id="256" r:id="rId3"/>
    <p:sldId id="291" r:id="rId4"/>
    <p:sldId id="297" r:id="rId5"/>
    <p:sldId id="298" r:id="rId6"/>
    <p:sldId id="299" r:id="rId7"/>
    <p:sldId id="300" r:id="rId8"/>
    <p:sldId id="301" r:id="rId9"/>
    <p:sldId id="281" r:id="rId10"/>
    <p:sldId id="279" r:id="rId11"/>
    <p:sldId id="289" r:id="rId12"/>
    <p:sldId id="303"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42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0F37-8832-0315-8ECC-B712775E27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F9E9-E4AB-E0BE-0F62-4FB2D2162E0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FAB582-8E5D-1EA8-2EC2-D6AE4B858952}"/>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5" name="Footer Placeholder 4">
            <a:extLst>
              <a:ext uri="{FF2B5EF4-FFF2-40B4-BE49-F238E27FC236}">
                <a16:creationId xmlns:a16="http://schemas.microsoft.com/office/drawing/2014/main" id="{62EC247E-3798-3263-A54F-48519835D5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81A43E-C08F-4A8B-C54A-090AF834330D}"/>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3583690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559D-391E-D582-9B1A-DD538C6CF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55CA45-9BF5-639D-4ED2-DF2C9E312A1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381A7-16DA-3A63-19E8-4A95197887A1}"/>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5" name="Footer Placeholder 4">
            <a:extLst>
              <a:ext uri="{FF2B5EF4-FFF2-40B4-BE49-F238E27FC236}">
                <a16:creationId xmlns:a16="http://schemas.microsoft.com/office/drawing/2014/main" id="{4F734BB7-E6F0-AF00-2A0A-3DC80116F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322EBA-00EF-1CF7-534B-CFB4AA7266DC}"/>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3082194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A313-1E96-9B9A-3CF1-091C9F752B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0E2A67-EF26-5155-B614-48588B3E71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8B484-34C5-7F2C-528C-43E398E687BF}"/>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5" name="Footer Placeholder 4">
            <a:extLst>
              <a:ext uri="{FF2B5EF4-FFF2-40B4-BE49-F238E27FC236}">
                <a16:creationId xmlns:a16="http://schemas.microsoft.com/office/drawing/2014/main" id="{C5D785FE-7803-1A8E-A8A9-32F3E3F219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C65EAB-8563-63F5-2E9E-935F0C98A0A7}"/>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302752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447A-7BC1-8384-F1FA-576C75E849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DA1A33-EFB9-149A-6BFE-ADBCD5C24E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4F5503-4B09-EB42-EBF3-D624932AEEC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08EE32-BD20-0C65-D5F9-0DAE1648E7DE}"/>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6" name="Footer Placeholder 5">
            <a:extLst>
              <a:ext uri="{FF2B5EF4-FFF2-40B4-BE49-F238E27FC236}">
                <a16:creationId xmlns:a16="http://schemas.microsoft.com/office/drawing/2014/main" id="{2AAFB5AD-20BE-364C-8D53-11EB05E3E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42FD9-A1F3-B8E9-A12D-49E1566B1988}"/>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867358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B0DE7-C588-37E5-F476-68BB75EC2C5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554039-5171-4776-B243-997D868264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C6CA9C-3C0B-A883-7677-E9FC14691CA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98738-BB85-07DC-62BC-187797C536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0EB9A-0E3D-1A2B-1D05-BA339E7A7C2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E1C45-1AF3-19BB-EEAE-FC4D65D4B7EE}"/>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8" name="Footer Placeholder 7">
            <a:extLst>
              <a:ext uri="{FF2B5EF4-FFF2-40B4-BE49-F238E27FC236}">
                <a16:creationId xmlns:a16="http://schemas.microsoft.com/office/drawing/2014/main" id="{E70AC4E9-34B7-240D-4117-F673A22A50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F90028-6E37-ED3D-3AF9-B06C8C1BDB94}"/>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375517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7DCA-AEF4-DAC6-C678-3A3EAC1B45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DE261B-5BBC-0075-B5F8-085AE6085155}"/>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4" name="Footer Placeholder 3">
            <a:extLst>
              <a:ext uri="{FF2B5EF4-FFF2-40B4-BE49-F238E27FC236}">
                <a16:creationId xmlns:a16="http://schemas.microsoft.com/office/drawing/2014/main" id="{7340B83D-7026-14DF-2396-AD179CE6E5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795D711-D56D-40FA-D625-6EEEBBC05ED1}"/>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2049213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0B724-DC6C-D471-8120-0346A6E958FB}"/>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3" name="Footer Placeholder 2">
            <a:extLst>
              <a:ext uri="{FF2B5EF4-FFF2-40B4-BE49-F238E27FC236}">
                <a16:creationId xmlns:a16="http://schemas.microsoft.com/office/drawing/2014/main" id="{1F314D52-8818-DDE6-3042-82498B6F2B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2E5516-26B2-F1CD-4457-547E53A5CE59}"/>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633586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36E7-842C-BFAD-BC69-95793909F5F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D76B5-638D-4BA3-4989-65A39505EA3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4C072D-169A-42BF-C013-01AB7B65D5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A148E-69C0-8FDB-5D3C-B5A16FAEB1E2}"/>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6" name="Footer Placeholder 5">
            <a:extLst>
              <a:ext uri="{FF2B5EF4-FFF2-40B4-BE49-F238E27FC236}">
                <a16:creationId xmlns:a16="http://schemas.microsoft.com/office/drawing/2014/main" id="{AEF77F3C-F78B-AFDB-42EB-9C6A8D7A0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B043A-BBDA-F6EC-1354-8DF9C7092174}"/>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271559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447E-29F0-D6F1-D8AF-A625EC9DFD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F836F-2A04-8BBB-5ABB-2DF6950175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226D12-3EB2-FB18-6353-9FAEB596B0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8FABD-B01C-C402-A811-86AD1F08729E}"/>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6" name="Footer Placeholder 5">
            <a:extLst>
              <a:ext uri="{FF2B5EF4-FFF2-40B4-BE49-F238E27FC236}">
                <a16:creationId xmlns:a16="http://schemas.microsoft.com/office/drawing/2014/main" id="{3B94BFA8-6A6C-DB69-ABE6-7C4C15C389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8A9BCF-DA81-39F2-F47B-F4435BA44807}"/>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55966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EFF2-DACE-5C3A-2856-41E740E2CF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DC962-67D1-A700-1FCC-620ABD58D7D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265EB-8CF6-878E-295C-9475224C4A5D}"/>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5" name="Footer Placeholder 4">
            <a:extLst>
              <a:ext uri="{FF2B5EF4-FFF2-40B4-BE49-F238E27FC236}">
                <a16:creationId xmlns:a16="http://schemas.microsoft.com/office/drawing/2014/main" id="{D03A6C88-B47D-C348-FADF-4EB3DC2E96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85D3E0-8B31-30DD-F112-F4505F39DCDC}"/>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2722072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033606-CD1C-4602-EBCB-882FFC9F6DD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4FED8B-D9B0-ED02-D116-55AC569608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3A5C8-AE80-054B-3AAB-81436AD8CAB6}"/>
              </a:ext>
            </a:extLst>
          </p:cNvPr>
          <p:cNvSpPr>
            <a:spLocks noGrp="1"/>
          </p:cNvSpPr>
          <p:nvPr>
            <p:ph type="dt" sz="half" idx="10"/>
          </p:nvPr>
        </p:nvSpPr>
        <p:spPr>
          <a:xfrm>
            <a:off x="838200" y="6356350"/>
            <a:ext cx="2743200" cy="365125"/>
          </a:xfrm>
          <a:prstGeom prst="rect">
            <a:avLst/>
          </a:prstGeom>
        </p:spPr>
        <p:txBody>
          <a:bodyPr/>
          <a:lstStyle/>
          <a:p>
            <a:fld id="{695886EA-7A32-4BDC-96C0-40737EBBBA79}" type="datetimeFigureOut">
              <a:rPr lang="en-US" smtClean="0"/>
              <a:t>10/29/2025</a:t>
            </a:fld>
            <a:endParaRPr lang="en-US"/>
          </a:p>
        </p:txBody>
      </p:sp>
      <p:sp>
        <p:nvSpPr>
          <p:cNvPr id="5" name="Footer Placeholder 4">
            <a:extLst>
              <a:ext uri="{FF2B5EF4-FFF2-40B4-BE49-F238E27FC236}">
                <a16:creationId xmlns:a16="http://schemas.microsoft.com/office/drawing/2014/main" id="{C5143601-0E8B-D6FC-CFB8-1F007F4E2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687C40-2D08-2E8D-C226-ED5BF809F51E}"/>
              </a:ext>
            </a:extLst>
          </p:cNvPr>
          <p:cNvSpPr>
            <a:spLocks noGrp="1"/>
          </p:cNvSpPr>
          <p:nvPr>
            <p:ph type="sldNum" sz="quarter" idx="12"/>
          </p:nvPr>
        </p:nvSpPr>
        <p:spPr>
          <a:xfrm>
            <a:off x="8610600" y="6356350"/>
            <a:ext cx="2743200" cy="365125"/>
          </a:xfrm>
          <a:prstGeom prst="rect">
            <a:avLst/>
          </a:prstGeom>
        </p:spPr>
        <p:txBody>
          <a:bodyPr/>
          <a:lstStyle/>
          <a:p>
            <a:fld id="{6550D4D2-66F3-405B-B39F-82139E7AB4FD}" type="slidenum">
              <a:rPr lang="en-US" smtClean="0"/>
              <a:t>‹#›</a:t>
            </a:fld>
            <a:endParaRPr lang="en-US"/>
          </a:p>
        </p:txBody>
      </p:sp>
    </p:spTree>
    <p:extLst>
      <p:ext uri="{BB962C8B-B14F-4D97-AF65-F5344CB8AC3E}">
        <p14:creationId xmlns:p14="http://schemas.microsoft.com/office/powerpoint/2010/main" val="83845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a:xfrm>
            <a:off x="838200" y="6356350"/>
            <a:ext cx="2743200" cy="365125"/>
          </a:xfrm>
          <a:prstGeom prst="rect">
            <a:avLst/>
          </a:prstGeom>
        </p:spPr>
        <p:txBody>
          <a:bodyPr/>
          <a:lstStyle/>
          <a:p>
            <a:fld id="{38C01624-B047-4022-AF56-DD9EBDF83F99}" type="datetimeFigureOut">
              <a:rPr lang="th-TH" smtClean="0"/>
              <a:t>29/10/68</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a:xfrm>
            <a:off x="8610600" y="6356350"/>
            <a:ext cx="2743200" cy="365125"/>
          </a:xfrm>
          <a:prstGeom prst="rect">
            <a:avLst/>
          </a:prstGeom>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65318-9739-9F76-AE0D-81E6FF6FDF94}"/>
              </a:ext>
            </a:extLst>
          </p:cNvPr>
          <p:cNvPicPr>
            <a:picLocks noChangeAspect="1"/>
          </p:cNvPicPr>
          <p:nvPr userDrawn="1"/>
        </p:nvPicPr>
        <p:blipFill>
          <a:blip r:embed="rId13"/>
          <a:stretch>
            <a:fillRect/>
          </a:stretch>
        </p:blipFill>
        <p:spPr>
          <a:xfrm>
            <a:off x="0" y="-1"/>
            <a:ext cx="12180806" cy="6858001"/>
          </a:xfrm>
          <a:prstGeom prst="rect">
            <a:avLst/>
          </a:prstGeom>
        </p:spPr>
      </p:pic>
      <p:pic>
        <p:nvPicPr>
          <p:cNvPr id="10" name="Picture 9" descr="A round pink circle with white text and a black background&#10;&#10;AI-generated content may be incorrect.">
            <a:extLst>
              <a:ext uri="{FF2B5EF4-FFF2-40B4-BE49-F238E27FC236}">
                <a16:creationId xmlns:a16="http://schemas.microsoft.com/office/drawing/2014/main" id="{CD3E1AFC-9CD7-2F8B-CA5B-1B374880451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89386" y="241739"/>
            <a:ext cx="1553262" cy="1553262"/>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AI-generated content may be incorrect.">
            <a:extLst>
              <a:ext uri="{FF2B5EF4-FFF2-40B4-BE49-F238E27FC236}">
                <a16:creationId xmlns:a16="http://schemas.microsoft.com/office/drawing/2014/main" id="{CBF59EED-32AA-F4AE-B625-F5F3C88DE29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9386" y="241739"/>
            <a:ext cx="1553262" cy="1553262"/>
          </a:xfrm>
          <a:prstGeom prst="rect">
            <a:avLst/>
          </a:prstGeom>
        </p:spPr>
      </p:pic>
    </p:spTree>
    <p:extLst>
      <p:ext uri="{BB962C8B-B14F-4D97-AF65-F5344CB8AC3E}">
        <p14:creationId xmlns:p14="http://schemas.microsoft.com/office/powerpoint/2010/main" val="2912016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 TÂN VIÊN</a:t>
            </a:r>
          </a:p>
        </p:txBody>
      </p:sp>
      <p:sp>
        <p:nvSpPr>
          <p:cNvPr id="10" name="Text Box 14"/>
          <p:cNvSpPr txBox="1">
            <a:spLocks noChangeArrowheads="1"/>
          </p:cNvSpPr>
          <p:nvPr/>
        </p:nvSpPr>
        <p:spPr bwMode="auto">
          <a:xfrm>
            <a:off x="1898885" y="3168854"/>
            <a:ext cx="8510345" cy="340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26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6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696"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3B</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8"/>
              </a:spcBef>
              <a:defRPr/>
            </a:pP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HÌNH TAM GIÁC, HÌNH TỨ GIÁC</a:t>
            </a:r>
          </a:p>
          <a:p>
            <a:pPr algn="ctr" eaLnBrk="1" hangingPunct="1">
              <a:spcBef>
                <a:spcPts val="1348"/>
              </a:spcBef>
              <a:defRPr/>
            </a:pPr>
            <a:endPar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8"/>
              </a:spcBef>
              <a:defRPr/>
            </a:pPr>
            <a:endPar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spcBef>
                <a:spcPts val="1348"/>
              </a:spcBef>
              <a:defRPr/>
            </a:pP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Đỗ</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Thị Hoài Phương</a:t>
            </a: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433" y="6600804"/>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p:cNvCxnSpPr>
          <p:nvPr/>
        </p:nvCxnSpPr>
        <p:spPr>
          <a:xfrm>
            <a:off x="4840294" y="1088821"/>
            <a:ext cx="29680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87428" y="410319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3871AD-084F-C3D1-6494-A98C2681B528}"/>
              </a:ext>
            </a:extLst>
          </p:cNvPr>
          <p:cNvGrpSpPr/>
          <p:nvPr/>
        </p:nvGrpSpPr>
        <p:grpSpPr>
          <a:xfrm>
            <a:off x="2079699" y="575418"/>
            <a:ext cx="7894725" cy="1077218"/>
            <a:chOff x="2486527" y="908289"/>
            <a:chExt cx="24474391" cy="1077218"/>
          </a:xfrm>
        </p:grpSpPr>
        <p:sp>
          <p:nvSpPr>
            <p:cNvPr id="3" name="Rectangle: Rounded Corners 2">
              <a:extLst>
                <a:ext uri="{FF2B5EF4-FFF2-40B4-BE49-F238E27FC236}">
                  <a16:creationId xmlns:a16="http://schemas.microsoft.com/office/drawing/2014/main" id="{BE7DB2B0-8FB7-4B12-27D0-4140A0A55A66}"/>
                </a:ext>
              </a:extLst>
            </p:cNvPr>
            <p:cNvSpPr/>
            <p:nvPr/>
          </p:nvSpPr>
          <p:spPr>
            <a:xfrm>
              <a:off x="2486527" y="908289"/>
              <a:ext cx="24474391" cy="1077217"/>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 name="TextBox 3">
              <a:extLst>
                <a:ext uri="{FF2B5EF4-FFF2-40B4-BE49-F238E27FC236}">
                  <a16:creationId xmlns:a16="http://schemas.microsoft.com/office/drawing/2014/main" id="{8F2555A1-D4D9-E320-0ACC-DD961E017890}"/>
                </a:ext>
              </a:extLst>
            </p:cNvPr>
            <p:cNvSpPr txBox="1"/>
            <p:nvPr/>
          </p:nvSpPr>
          <p:spPr>
            <a:xfrm>
              <a:off x="3397623" y="908289"/>
              <a:ext cx="22652196" cy="1077218"/>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Nêu</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tên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các</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hình</a:t>
              </a:r>
              <a:r>
                <a:rPr lang="en-US" sz="3200" b="1" dirty="0">
                  <a:latin typeface="Cambria" panose="02040503050406030204" pitchFamily="18" charset="0"/>
                  <a:cs typeface="Arial" panose="020B0604020202020204" pitchFamily="34" charset="0"/>
                </a:rPr>
                <a:t> tam </a:t>
              </a:r>
              <a:r>
                <a:rPr lang="en-US" sz="3200" b="1" dirty="0" err="1">
                  <a:latin typeface="Cambria" panose="02040503050406030204" pitchFamily="18" charset="0"/>
                  <a:cs typeface="Arial" panose="020B0604020202020204" pitchFamily="34" charset="0"/>
                </a:rPr>
                <a:t>giác</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và</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các</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hình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tứ</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giác</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có</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trong</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hình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dưới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đây</a:t>
              </a:r>
              <a:r>
                <a:rPr lang="en-US" sz="3200" b="1" dirty="0">
                  <a:latin typeface="Cambria" panose="02040503050406030204" pitchFamily="18" charset="0"/>
                  <a:cs typeface="Arial" panose="020B0604020202020204" pitchFamily="34" charset="0"/>
                </a:rPr>
                <a:t>:</a:t>
              </a:r>
            </a:p>
          </p:txBody>
        </p:sp>
      </p:grpSp>
      <p:grpSp>
        <p:nvGrpSpPr>
          <p:cNvPr id="5" name="Group 4">
            <a:extLst>
              <a:ext uri="{FF2B5EF4-FFF2-40B4-BE49-F238E27FC236}">
                <a16:creationId xmlns:a16="http://schemas.microsoft.com/office/drawing/2014/main" id="{7008A84C-6B02-92BB-73A3-801496C4E0B8}"/>
              </a:ext>
            </a:extLst>
          </p:cNvPr>
          <p:cNvGrpSpPr/>
          <p:nvPr/>
        </p:nvGrpSpPr>
        <p:grpSpPr>
          <a:xfrm>
            <a:off x="146959" y="1834173"/>
            <a:ext cx="8961020" cy="4154838"/>
            <a:chOff x="146959" y="1834173"/>
            <a:chExt cx="8961020" cy="4154838"/>
          </a:xfrm>
        </p:grpSpPr>
        <p:sp>
          <p:nvSpPr>
            <p:cNvPr id="8" name="Trapezoid 7">
              <a:extLst>
                <a:ext uri="{FF2B5EF4-FFF2-40B4-BE49-F238E27FC236}">
                  <a16:creationId xmlns:a16="http://schemas.microsoft.com/office/drawing/2014/main" id="{5D1EF99A-42FB-FC59-C18D-3BC6F000AB03}"/>
                </a:ext>
              </a:extLst>
            </p:cNvPr>
            <p:cNvSpPr/>
            <p:nvPr/>
          </p:nvSpPr>
          <p:spPr>
            <a:xfrm>
              <a:off x="974000" y="2323321"/>
              <a:ext cx="7306938" cy="2957804"/>
            </a:xfrm>
            <a:prstGeom prst="trapezoid">
              <a:avLst>
                <a:gd name="adj" fmla="val 48975"/>
              </a:avLst>
            </a:prstGeom>
            <a:noFill/>
            <a:ln w="57150">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F0172D38-40E5-EA2E-348E-411704029323}"/>
                </a:ext>
              </a:extLst>
            </p:cNvPr>
            <p:cNvSpPr/>
            <p:nvPr/>
          </p:nvSpPr>
          <p:spPr>
            <a:xfrm rot="10800000">
              <a:off x="2444619" y="2323321"/>
              <a:ext cx="4375543" cy="2957804"/>
            </a:xfrm>
            <a:prstGeom prst="triangle">
              <a:avLst/>
            </a:prstGeom>
            <a:noFill/>
            <a:ln w="57150">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892FB0-078D-1A24-677F-ABA70E64AD7B}"/>
                </a:ext>
              </a:extLst>
            </p:cNvPr>
            <p:cNvSpPr txBox="1"/>
            <p:nvPr/>
          </p:nvSpPr>
          <p:spPr>
            <a:xfrm>
              <a:off x="1546277" y="1899807"/>
              <a:ext cx="106629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A</a:t>
              </a:r>
            </a:p>
          </p:txBody>
        </p:sp>
        <p:sp>
          <p:nvSpPr>
            <p:cNvPr id="12" name="TextBox 11">
              <a:extLst>
                <a:ext uri="{FF2B5EF4-FFF2-40B4-BE49-F238E27FC236}">
                  <a16:creationId xmlns:a16="http://schemas.microsoft.com/office/drawing/2014/main" id="{2CA3AB8B-8357-DB13-C3E7-27639CC3605C}"/>
                </a:ext>
              </a:extLst>
            </p:cNvPr>
            <p:cNvSpPr txBox="1"/>
            <p:nvPr/>
          </p:nvSpPr>
          <p:spPr>
            <a:xfrm>
              <a:off x="6652209" y="1834173"/>
              <a:ext cx="106629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B</a:t>
              </a:r>
            </a:p>
          </p:txBody>
        </p:sp>
        <p:sp>
          <p:nvSpPr>
            <p:cNvPr id="13" name="TextBox 12">
              <a:extLst>
                <a:ext uri="{FF2B5EF4-FFF2-40B4-BE49-F238E27FC236}">
                  <a16:creationId xmlns:a16="http://schemas.microsoft.com/office/drawing/2014/main" id="{1562C841-AA9C-1306-8CE1-67CEA4BA4D63}"/>
                </a:ext>
              </a:extLst>
            </p:cNvPr>
            <p:cNvSpPr txBox="1"/>
            <p:nvPr/>
          </p:nvSpPr>
          <p:spPr>
            <a:xfrm>
              <a:off x="8041685" y="4927182"/>
              <a:ext cx="106629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E</a:t>
              </a:r>
            </a:p>
          </p:txBody>
        </p:sp>
        <p:sp>
          <p:nvSpPr>
            <p:cNvPr id="14" name="TextBox 13">
              <a:extLst>
                <a:ext uri="{FF2B5EF4-FFF2-40B4-BE49-F238E27FC236}">
                  <a16:creationId xmlns:a16="http://schemas.microsoft.com/office/drawing/2014/main" id="{2AA27816-858E-FDE2-6EA7-B0251039D899}"/>
                </a:ext>
              </a:extLst>
            </p:cNvPr>
            <p:cNvSpPr txBox="1"/>
            <p:nvPr/>
          </p:nvSpPr>
          <p:spPr>
            <a:xfrm>
              <a:off x="4094322" y="5281125"/>
              <a:ext cx="106629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C</a:t>
              </a:r>
            </a:p>
          </p:txBody>
        </p:sp>
        <p:sp>
          <p:nvSpPr>
            <p:cNvPr id="15" name="TextBox 14">
              <a:extLst>
                <a:ext uri="{FF2B5EF4-FFF2-40B4-BE49-F238E27FC236}">
                  <a16:creationId xmlns:a16="http://schemas.microsoft.com/office/drawing/2014/main" id="{8B9A62AC-FDEC-D2DF-713C-7844A10CF330}"/>
                </a:ext>
              </a:extLst>
            </p:cNvPr>
            <p:cNvSpPr txBox="1"/>
            <p:nvPr/>
          </p:nvSpPr>
          <p:spPr>
            <a:xfrm>
              <a:off x="146959" y="4927182"/>
              <a:ext cx="106629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D</a:t>
              </a:r>
            </a:p>
          </p:txBody>
        </p:sp>
      </p:grpSp>
      <p:sp>
        <p:nvSpPr>
          <p:cNvPr id="16" name="TextBox 15">
            <a:extLst>
              <a:ext uri="{FF2B5EF4-FFF2-40B4-BE49-F238E27FC236}">
                <a16:creationId xmlns:a16="http://schemas.microsoft.com/office/drawing/2014/main" id="{7951AE94-F0A4-D38F-7A0F-3FC32837F795}"/>
              </a:ext>
            </a:extLst>
          </p:cNvPr>
          <p:cNvSpPr txBox="1"/>
          <p:nvPr/>
        </p:nvSpPr>
        <p:spPr>
          <a:xfrm>
            <a:off x="7862621" y="2150514"/>
            <a:ext cx="37695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1E6284"/>
                </a:solidFill>
                <a:latin typeface="Cambria" panose="02040503050406030204" pitchFamily="18" charset="0"/>
              </a:rPr>
              <a:t>Có</a:t>
            </a:r>
            <a:r>
              <a:rPr lang="en-US" sz="3200" b="1" dirty="0">
                <a:solidFill>
                  <a:srgbClr val="1E6284"/>
                </a:solidFill>
                <a:latin typeface="Cambria" panose="02040503050406030204" pitchFamily="18" charset="0"/>
              </a:rPr>
              <a:t> 3 </a:t>
            </a:r>
            <a:r>
              <a:rPr lang="en-US" sz="3200" b="1" dirty="0" err="1">
                <a:solidFill>
                  <a:srgbClr val="1E6284"/>
                </a:solidFill>
                <a:latin typeface="Cambria" panose="02040503050406030204" pitchFamily="18" charset="0"/>
              </a:rPr>
              <a:t>hình</a:t>
            </a:r>
            <a:r>
              <a:rPr lang="en-US" sz="3200" b="1" dirty="0">
                <a:solidFill>
                  <a:srgbClr val="1E6284"/>
                </a:solidFill>
                <a:latin typeface="Cambria" panose="02040503050406030204" pitchFamily="18" charset="0"/>
              </a:rPr>
              <a:t> tam </a:t>
            </a:r>
            <a:r>
              <a:rPr lang="en-US" sz="3200" b="1" dirty="0" err="1">
                <a:solidFill>
                  <a:srgbClr val="1E6284"/>
                </a:solidFill>
                <a:latin typeface="Cambria" panose="02040503050406030204" pitchFamily="18" charset="0"/>
              </a:rPr>
              <a:t>giác</a:t>
            </a:r>
            <a:r>
              <a:rPr lang="en-US" sz="3200" b="1" dirty="0">
                <a:solidFill>
                  <a:srgbClr val="1E6284"/>
                </a:solidFill>
                <a:latin typeface="Cambria" panose="02040503050406030204" pitchFamily="18" charset="0"/>
              </a:rPr>
              <a:t>:</a:t>
            </a:r>
            <a:endParaRPr kumimoji="0" lang="en-US" sz="3200" b="1"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17" name="TextBox 16">
            <a:extLst>
              <a:ext uri="{FF2B5EF4-FFF2-40B4-BE49-F238E27FC236}">
                <a16:creationId xmlns:a16="http://schemas.microsoft.com/office/drawing/2014/main" id="{28475669-52AF-EF28-1D1E-A0ED25F8A337}"/>
              </a:ext>
            </a:extLst>
          </p:cNvPr>
          <p:cNvSpPr txBox="1"/>
          <p:nvPr/>
        </p:nvSpPr>
        <p:spPr>
          <a:xfrm>
            <a:off x="7862621" y="2690072"/>
            <a:ext cx="37695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1E6284"/>
                </a:solidFill>
                <a:latin typeface="Cambria" panose="02040503050406030204" pitchFamily="18" charset="0"/>
              </a:rPr>
              <a:t>ADC, ABC, BCE.</a:t>
            </a:r>
            <a:endParaRPr kumimoji="0" lang="en-US" sz="3200" b="1"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18" name="TextBox 17">
            <a:extLst>
              <a:ext uri="{FF2B5EF4-FFF2-40B4-BE49-F238E27FC236}">
                <a16:creationId xmlns:a16="http://schemas.microsoft.com/office/drawing/2014/main" id="{7977934C-D6ED-B3E4-844B-C5C4709F6565}"/>
              </a:ext>
            </a:extLst>
          </p:cNvPr>
          <p:cNvSpPr txBox="1"/>
          <p:nvPr/>
        </p:nvSpPr>
        <p:spPr>
          <a:xfrm>
            <a:off x="7987767" y="3360757"/>
            <a:ext cx="37695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1E6284"/>
                </a:solidFill>
                <a:latin typeface="Cambria" panose="02040503050406030204" pitchFamily="18" charset="0"/>
              </a:rPr>
              <a:t>Có</a:t>
            </a:r>
            <a:r>
              <a:rPr lang="en-US" sz="3200" b="1" dirty="0">
                <a:solidFill>
                  <a:srgbClr val="1E6284"/>
                </a:solidFill>
                <a:latin typeface="Cambria" panose="02040503050406030204" pitchFamily="18" charset="0"/>
              </a:rPr>
              <a:t> 3 </a:t>
            </a:r>
            <a:r>
              <a:rPr lang="en-US" sz="3200" b="1" dirty="0" err="1">
                <a:solidFill>
                  <a:srgbClr val="1E6284"/>
                </a:solidFill>
                <a:latin typeface="Cambria" panose="02040503050406030204" pitchFamily="18" charset="0"/>
              </a:rPr>
              <a:t>hình</a:t>
            </a:r>
            <a:r>
              <a:rPr lang="en-US" sz="3200" b="1" dirty="0">
                <a:solidFill>
                  <a:srgbClr val="1E6284"/>
                </a:solidFill>
                <a:latin typeface="Cambria" panose="02040503050406030204" pitchFamily="18" charset="0"/>
              </a:rPr>
              <a:t> </a:t>
            </a:r>
            <a:r>
              <a:rPr lang="en-US" sz="3200" b="1" dirty="0" err="1">
                <a:solidFill>
                  <a:srgbClr val="1E6284"/>
                </a:solidFill>
                <a:latin typeface="Cambria" panose="02040503050406030204" pitchFamily="18" charset="0"/>
              </a:rPr>
              <a:t>tứ</a:t>
            </a:r>
            <a:r>
              <a:rPr lang="en-US" sz="3200" b="1" dirty="0">
                <a:solidFill>
                  <a:srgbClr val="1E6284"/>
                </a:solidFill>
                <a:latin typeface="Cambria" panose="02040503050406030204" pitchFamily="18" charset="0"/>
              </a:rPr>
              <a:t> </a:t>
            </a:r>
            <a:r>
              <a:rPr lang="en-US" sz="3200" b="1" dirty="0" err="1">
                <a:solidFill>
                  <a:srgbClr val="1E6284"/>
                </a:solidFill>
                <a:latin typeface="Cambria" panose="02040503050406030204" pitchFamily="18" charset="0"/>
              </a:rPr>
              <a:t>giác</a:t>
            </a:r>
            <a:r>
              <a:rPr lang="en-US" sz="3200" b="1" dirty="0">
                <a:solidFill>
                  <a:srgbClr val="1E6284"/>
                </a:solidFill>
                <a:latin typeface="Cambria" panose="02040503050406030204" pitchFamily="18" charset="0"/>
              </a:rPr>
              <a:t>:</a:t>
            </a:r>
            <a:endParaRPr kumimoji="0" lang="en-US" sz="3200" b="1"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19" name="TextBox 18">
            <a:extLst>
              <a:ext uri="{FF2B5EF4-FFF2-40B4-BE49-F238E27FC236}">
                <a16:creationId xmlns:a16="http://schemas.microsoft.com/office/drawing/2014/main" id="{B9A89112-735D-76E9-401D-5CC6446B9909}"/>
              </a:ext>
            </a:extLst>
          </p:cNvPr>
          <p:cNvSpPr txBox="1"/>
          <p:nvPr/>
        </p:nvSpPr>
        <p:spPr>
          <a:xfrm>
            <a:off x="8011074" y="3905593"/>
            <a:ext cx="37695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1E6284"/>
                </a:solidFill>
                <a:latin typeface="Cambria" panose="02040503050406030204" pitchFamily="18" charset="0"/>
              </a:rPr>
              <a:t>ABCD, ABEC, ABED.</a:t>
            </a:r>
            <a:endParaRPr kumimoji="0" lang="en-US" sz="3200" b="1"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pic>
        <p:nvPicPr>
          <p:cNvPr id="20" name="Picture 19">
            <a:extLst>
              <a:ext uri="{FF2B5EF4-FFF2-40B4-BE49-F238E27FC236}">
                <a16:creationId xmlns:a16="http://schemas.microsoft.com/office/drawing/2014/main" id="{97E4EE96-5D80-F611-B63A-15F5EF1F440C}"/>
              </a:ext>
            </a:extLst>
          </p:cNvPr>
          <p:cNvPicPr>
            <a:picLocks noChangeAspect="1"/>
          </p:cNvPicPr>
          <p:nvPr/>
        </p:nvPicPr>
        <p:blipFill>
          <a:blip r:embed="rId2"/>
          <a:stretch>
            <a:fillRect/>
          </a:stretch>
        </p:blipFill>
        <p:spPr>
          <a:xfrm>
            <a:off x="701495" y="290324"/>
            <a:ext cx="1347333" cy="1609483"/>
          </a:xfrm>
          <a:prstGeom prst="rect">
            <a:avLst/>
          </a:prstGeom>
        </p:spPr>
      </p:pic>
    </p:spTree>
    <p:extLst>
      <p:ext uri="{BB962C8B-B14F-4D97-AF65-F5344CB8AC3E}">
        <p14:creationId xmlns:p14="http://schemas.microsoft.com/office/powerpoint/2010/main" val="260742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7"/>
                                        </p:tgtEl>
                                        <p:attrNameLst>
                                          <p:attrName>ppt_y</p:attrName>
                                        </p:attrNameLst>
                                      </p:cBhvr>
                                      <p:tavLst>
                                        <p:tav tm="0">
                                          <p:val>
                                            <p:strVal val="#ppt_y"/>
                                          </p:val>
                                        </p:tav>
                                        <p:tav tm="100000">
                                          <p:val>
                                            <p:strVal val="#ppt_y"/>
                                          </p:val>
                                        </p:tav>
                                      </p:tavLst>
                                    </p:anim>
                                    <p:anim calcmode="lin" valueType="num">
                                      <p:cBhvr>
                                        <p:cTn id="3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strVal val="#ppt_w*0.70"/>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Effect transition="in" filter="fade">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9"/>
                                        </p:tgtEl>
                                        <p:attrNameLst>
                                          <p:attrName>ppt_y</p:attrName>
                                        </p:attrNameLst>
                                      </p:cBhvr>
                                      <p:tavLst>
                                        <p:tav tm="0">
                                          <p:val>
                                            <p:strVal val="#ppt_y"/>
                                          </p:val>
                                        </p:tav>
                                        <p:tav tm="100000">
                                          <p:val>
                                            <p:strVal val="#ppt_y"/>
                                          </p:val>
                                        </p:tav>
                                      </p:tavLst>
                                    </p:anim>
                                    <p:anim calcmode="lin" valueType="num">
                                      <p:cBhvr>
                                        <p:cTn id="4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E4DA98-1758-F62E-AC0C-9C79FC2CF2B2}"/>
              </a:ext>
            </a:extLst>
          </p:cNvPr>
          <p:cNvGrpSpPr/>
          <p:nvPr/>
        </p:nvGrpSpPr>
        <p:grpSpPr>
          <a:xfrm>
            <a:off x="1495770" y="544692"/>
            <a:ext cx="9741159" cy="2302195"/>
            <a:chOff x="2486527" y="908289"/>
            <a:chExt cx="27511599" cy="2302195"/>
          </a:xfrm>
        </p:grpSpPr>
        <p:sp>
          <p:nvSpPr>
            <p:cNvPr id="5" name="Rectangle: Rounded Corners 4">
              <a:extLst>
                <a:ext uri="{FF2B5EF4-FFF2-40B4-BE49-F238E27FC236}">
                  <a16:creationId xmlns:a16="http://schemas.microsoft.com/office/drawing/2014/main" id="{DA5D981F-DBC5-423E-8B29-924EF1B2FEB5}"/>
                </a:ext>
              </a:extLst>
            </p:cNvPr>
            <p:cNvSpPr/>
            <p:nvPr/>
          </p:nvSpPr>
          <p:spPr>
            <a:xfrm>
              <a:off x="2486527" y="908289"/>
              <a:ext cx="27511599" cy="1878018"/>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6" name="TextBox 5">
              <a:extLst>
                <a:ext uri="{FF2B5EF4-FFF2-40B4-BE49-F238E27FC236}">
                  <a16:creationId xmlns:a16="http://schemas.microsoft.com/office/drawing/2014/main" id="{11A388CA-027D-1809-5349-94A86545A7B7}"/>
                </a:ext>
              </a:extLst>
            </p:cNvPr>
            <p:cNvSpPr txBox="1"/>
            <p:nvPr/>
          </p:nvSpPr>
          <p:spPr>
            <a:xfrm>
              <a:off x="3563980" y="963715"/>
              <a:ext cx="25356693" cy="2246769"/>
            </a:xfrm>
            <a:prstGeom prst="rect">
              <a:avLst/>
            </a:prstGeom>
            <a:noFill/>
          </p:spPr>
          <p:txBody>
            <a:bodyPr wrap="square" rtlCol="0">
              <a:spAutoFit/>
            </a:bodyPr>
            <a:lstStyle/>
            <a:p>
              <a:r>
                <a:rPr lang="en-US" sz="2800" b="1" dirty="0">
                  <a:latin typeface="Cambria" panose="02040503050406030204" pitchFamily="18" charset="0"/>
                  <a:cs typeface="Arial" panose="020B0604020202020204" pitchFamily="34" charset="0"/>
                </a:rPr>
                <a:t>Mai </a:t>
              </a:r>
              <a:r>
                <a:rPr lang="en-US" sz="2800" b="1" dirty="0" err="1">
                  <a:latin typeface="Cambria" panose="02040503050406030204" pitchFamily="18" charset="0"/>
                  <a:cs typeface="Arial" panose="020B0604020202020204" pitchFamily="34" charset="0"/>
                </a:rPr>
                <a:t>đánh</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dấu</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một</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số</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điểm</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trên</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tờ</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giấy</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màu</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như</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hình</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vẽ</a:t>
              </a:r>
              <a:r>
                <a:rPr lang="en-US" sz="2800" b="1" dirty="0">
                  <a:latin typeface="Cambria" panose="02040503050406030204" pitchFamily="18" charset="0"/>
                  <a:cs typeface="Arial" panose="020B0604020202020204" pitchFamily="34" charset="0"/>
                </a:rPr>
                <a:t>). Qua </a:t>
              </a:r>
              <a:r>
                <a:rPr lang="en-US" sz="2800" b="1" dirty="0" err="1">
                  <a:latin typeface="Cambria" panose="02040503050406030204" pitchFamily="18" charset="0"/>
                  <a:cs typeface="Arial" panose="020B0604020202020204" pitchFamily="34" charset="0"/>
                </a:rPr>
                <a:t>hai</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điểm</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trong</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các</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điểm</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đã</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đánh</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dấu</a:t>
              </a:r>
              <a:r>
                <a:rPr lang="en-US" sz="2800" b="1" dirty="0">
                  <a:latin typeface="Cambria" panose="02040503050406030204" pitchFamily="18" charset="0"/>
                  <a:cs typeface="Arial" panose="020B0604020202020204" pitchFamily="34" charset="0"/>
                </a:rPr>
                <a:t>, Mai </a:t>
              </a:r>
              <a:r>
                <a:rPr lang="en-US" sz="2800" b="1" dirty="0" err="1">
                  <a:latin typeface="Cambria" panose="02040503050406030204" pitchFamily="18" charset="0"/>
                  <a:cs typeface="Arial" panose="020B0604020202020204" pitchFamily="34" charset="0"/>
                </a:rPr>
                <a:t>có</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thể</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cắt</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tờ</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giấy</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theo</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đoạn</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thẳng</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nào</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để</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được</a:t>
              </a:r>
              <a:r>
                <a:rPr lang="en-US" sz="2800" b="1" dirty="0">
                  <a:latin typeface="Cambria" panose="02040503050406030204" pitchFamily="18" charset="0"/>
                  <a:cs typeface="Arial" panose="020B0604020202020204" pitchFamily="34" charset="0"/>
                </a:rPr>
                <a:t>:</a:t>
              </a:r>
            </a:p>
            <a:p>
              <a:r>
                <a:rPr lang="en-US" sz="2800" b="1" dirty="0">
                  <a:latin typeface="Cambria" panose="02040503050406030204" pitchFamily="18" charset="0"/>
                  <a:cs typeface="Arial" panose="020B0604020202020204" pitchFamily="34" charset="0"/>
                </a:rPr>
                <a:t>a) Hai </a:t>
              </a:r>
              <a:r>
                <a:rPr lang="en-US" sz="2800" b="1" dirty="0" err="1">
                  <a:latin typeface="Cambria" panose="02040503050406030204" pitchFamily="18" charset="0"/>
                  <a:cs typeface="Arial" panose="020B0604020202020204" pitchFamily="34" charset="0"/>
                </a:rPr>
                <a:t>hình</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tứ</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giác</a:t>
              </a:r>
              <a:endParaRPr lang="en-US" sz="2800" b="1" dirty="0">
                <a:latin typeface="Cambria" panose="02040503050406030204" pitchFamily="18" charset="0"/>
                <a:cs typeface="Arial" panose="020B0604020202020204" pitchFamily="34" charset="0"/>
              </a:endParaRPr>
            </a:p>
          </p:txBody>
        </p:sp>
      </p:grpSp>
      <p:pic>
        <p:nvPicPr>
          <p:cNvPr id="7" name="Picture 6">
            <a:extLst>
              <a:ext uri="{FF2B5EF4-FFF2-40B4-BE49-F238E27FC236}">
                <a16:creationId xmlns:a16="http://schemas.microsoft.com/office/drawing/2014/main" id="{FE704D86-0747-7447-4546-D8469EE9924E}"/>
              </a:ext>
            </a:extLst>
          </p:cNvPr>
          <p:cNvPicPr>
            <a:picLocks noChangeAspect="1"/>
          </p:cNvPicPr>
          <p:nvPr/>
        </p:nvPicPr>
        <p:blipFill rotWithShape="1">
          <a:blip r:embed="rId2"/>
          <a:srcRect l="69107" t="44626" r="10153" b="24898"/>
          <a:stretch/>
        </p:blipFill>
        <p:spPr>
          <a:xfrm>
            <a:off x="8022162" y="3261507"/>
            <a:ext cx="3725162" cy="3079102"/>
          </a:xfrm>
          <a:prstGeom prst="rect">
            <a:avLst/>
          </a:prstGeom>
        </p:spPr>
      </p:pic>
      <p:sp>
        <p:nvSpPr>
          <p:cNvPr id="8" name="Rectangle 7">
            <a:extLst>
              <a:ext uri="{FF2B5EF4-FFF2-40B4-BE49-F238E27FC236}">
                <a16:creationId xmlns:a16="http://schemas.microsoft.com/office/drawing/2014/main" id="{E30EDB1E-6E8D-8C8F-3F3C-EC0844944C08}"/>
              </a:ext>
            </a:extLst>
          </p:cNvPr>
          <p:cNvSpPr/>
          <p:nvPr/>
        </p:nvSpPr>
        <p:spPr>
          <a:xfrm>
            <a:off x="1084011" y="3403650"/>
            <a:ext cx="5011989" cy="2482401"/>
          </a:xfrm>
          <a:prstGeom prst="rect">
            <a:avLst/>
          </a:prstGeom>
          <a:solidFill>
            <a:srgbClr val="00B0F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09994D-E258-0CA7-B39B-DE7E54011C34}"/>
              </a:ext>
            </a:extLst>
          </p:cNvPr>
          <p:cNvSpPr txBox="1"/>
          <p:nvPr/>
        </p:nvSpPr>
        <p:spPr>
          <a:xfrm>
            <a:off x="288957" y="3053273"/>
            <a:ext cx="1066294"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A</a:t>
            </a:r>
          </a:p>
        </p:txBody>
      </p:sp>
      <p:sp>
        <p:nvSpPr>
          <p:cNvPr id="10" name="TextBox 9">
            <a:extLst>
              <a:ext uri="{FF2B5EF4-FFF2-40B4-BE49-F238E27FC236}">
                <a16:creationId xmlns:a16="http://schemas.microsoft.com/office/drawing/2014/main" id="{3D5ADCDE-30A5-8CC7-10C2-BE9E538F44D5}"/>
              </a:ext>
            </a:extLst>
          </p:cNvPr>
          <p:cNvSpPr txBox="1"/>
          <p:nvPr/>
        </p:nvSpPr>
        <p:spPr>
          <a:xfrm>
            <a:off x="5982718" y="3105300"/>
            <a:ext cx="653660"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B</a:t>
            </a:r>
          </a:p>
        </p:txBody>
      </p:sp>
      <p:sp>
        <p:nvSpPr>
          <p:cNvPr id="11" name="TextBox 10">
            <a:extLst>
              <a:ext uri="{FF2B5EF4-FFF2-40B4-BE49-F238E27FC236}">
                <a16:creationId xmlns:a16="http://schemas.microsoft.com/office/drawing/2014/main" id="{20BFB1CA-6009-500A-5466-31A87D5753FF}"/>
              </a:ext>
            </a:extLst>
          </p:cNvPr>
          <p:cNvSpPr txBox="1"/>
          <p:nvPr/>
        </p:nvSpPr>
        <p:spPr>
          <a:xfrm>
            <a:off x="5833042" y="5562301"/>
            <a:ext cx="1066294"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C</a:t>
            </a:r>
          </a:p>
        </p:txBody>
      </p:sp>
      <p:sp>
        <p:nvSpPr>
          <p:cNvPr id="12" name="TextBox 11">
            <a:extLst>
              <a:ext uri="{FF2B5EF4-FFF2-40B4-BE49-F238E27FC236}">
                <a16:creationId xmlns:a16="http://schemas.microsoft.com/office/drawing/2014/main" id="{1DB4139A-928C-2300-7F27-23A383093ED7}"/>
              </a:ext>
            </a:extLst>
          </p:cNvPr>
          <p:cNvSpPr txBox="1"/>
          <p:nvPr/>
        </p:nvSpPr>
        <p:spPr>
          <a:xfrm>
            <a:off x="364143" y="5562302"/>
            <a:ext cx="1066294"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D</a:t>
            </a:r>
          </a:p>
        </p:txBody>
      </p:sp>
      <p:sp>
        <p:nvSpPr>
          <p:cNvPr id="13" name="Oval 12">
            <a:extLst>
              <a:ext uri="{FF2B5EF4-FFF2-40B4-BE49-F238E27FC236}">
                <a16:creationId xmlns:a16="http://schemas.microsoft.com/office/drawing/2014/main" id="{80D4D34D-A92E-B0B5-FDED-51DF8576E2DF}"/>
              </a:ext>
            </a:extLst>
          </p:cNvPr>
          <p:cNvSpPr/>
          <p:nvPr/>
        </p:nvSpPr>
        <p:spPr>
          <a:xfrm>
            <a:off x="1045063" y="3362837"/>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35E8DA-6F52-B730-600D-7EBD699D1BC7}"/>
              </a:ext>
            </a:extLst>
          </p:cNvPr>
          <p:cNvSpPr/>
          <p:nvPr/>
        </p:nvSpPr>
        <p:spPr>
          <a:xfrm>
            <a:off x="6057052" y="3362837"/>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A197B3A-D4D1-0DA8-D947-B3BF9E23AF5C}"/>
              </a:ext>
            </a:extLst>
          </p:cNvPr>
          <p:cNvSpPr/>
          <p:nvPr/>
        </p:nvSpPr>
        <p:spPr>
          <a:xfrm>
            <a:off x="6057052" y="5836650"/>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252B1F3-71AE-092A-A572-095AC1E23315}"/>
              </a:ext>
            </a:extLst>
          </p:cNvPr>
          <p:cNvSpPr/>
          <p:nvPr/>
        </p:nvSpPr>
        <p:spPr>
          <a:xfrm>
            <a:off x="1045063" y="5836650"/>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E990FB-BF51-DF72-B7CF-04AD3C3B52A1}"/>
              </a:ext>
            </a:extLst>
          </p:cNvPr>
          <p:cNvSpPr/>
          <p:nvPr/>
        </p:nvSpPr>
        <p:spPr>
          <a:xfrm>
            <a:off x="4792361" y="3357735"/>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424EF6-4E90-E4D0-1841-FC8D469FEFDA}"/>
              </a:ext>
            </a:extLst>
          </p:cNvPr>
          <p:cNvSpPr/>
          <p:nvPr/>
        </p:nvSpPr>
        <p:spPr>
          <a:xfrm>
            <a:off x="2354570" y="5838216"/>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E54EC7-136B-E854-0AFD-FE55B45405CF}"/>
              </a:ext>
            </a:extLst>
          </p:cNvPr>
          <p:cNvSpPr txBox="1"/>
          <p:nvPr/>
        </p:nvSpPr>
        <p:spPr>
          <a:xfrm>
            <a:off x="2027740" y="5854688"/>
            <a:ext cx="653660"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N</a:t>
            </a:r>
          </a:p>
        </p:txBody>
      </p:sp>
      <p:sp>
        <p:nvSpPr>
          <p:cNvPr id="20" name="TextBox 19">
            <a:extLst>
              <a:ext uri="{FF2B5EF4-FFF2-40B4-BE49-F238E27FC236}">
                <a16:creationId xmlns:a16="http://schemas.microsoft.com/office/drawing/2014/main" id="{26A6E635-450E-34F4-054E-EBBE51130FF6}"/>
              </a:ext>
            </a:extLst>
          </p:cNvPr>
          <p:cNvSpPr txBox="1"/>
          <p:nvPr/>
        </p:nvSpPr>
        <p:spPr>
          <a:xfrm>
            <a:off x="4270104" y="2897854"/>
            <a:ext cx="653660"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M</a:t>
            </a:r>
          </a:p>
        </p:txBody>
      </p:sp>
      <p:cxnSp>
        <p:nvCxnSpPr>
          <p:cNvPr id="21" name="Straight Connector 20">
            <a:extLst>
              <a:ext uri="{FF2B5EF4-FFF2-40B4-BE49-F238E27FC236}">
                <a16:creationId xmlns:a16="http://schemas.microsoft.com/office/drawing/2014/main" id="{3CA49DA7-4007-B07B-862C-A43EFC405099}"/>
              </a:ext>
            </a:extLst>
          </p:cNvPr>
          <p:cNvCxnSpPr>
            <a:cxnSpLocks/>
          </p:cNvCxnSpPr>
          <p:nvPr/>
        </p:nvCxnSpPr>
        <p:spPr>
          <a:xfrm flipH="1">
            <a:off x="2364942" y="3403650"/>
            <a:ext cx="2481142" cy="25163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55B8B89-44FB-8FD8-E446-193F32A99FF4}"/>
              </a:ext>
            </a:extLst>
          </p:cNvPr>
          <p:cNvPicPr>
            <a:picLocks noChangeAspect="1"/>
          </p:cNvPicPr>
          <p:nvPr/>
        </p:nvPicPr>
        <p:blipFill>
          <a:blip r:embed="rId3"/>
          <a:stretch>
            <a:fillRect/>
          </a:stretch>
        </p:blipFill>
        <p:spPr>
          <a:xfrm>
            <a:off x="279661" y="427884"/>
            <a:ext cx="1347333" cy="1609483"/>
          </a:xfrm>
          <a:prstGeom prst="rect">
            <a:avLst/>
          </a:prstGeom>
        </p:spPr>
      </p:pic>
    </p:spTree>
    <p:extLst>
      <p:ext uri="{BB962C8B-B14F-4D97-AF65-F5344CB8AC3E}">
        <p14:creationId xmlns:p14="http://schemas.microsoft.com/office/powerpoint/2010/main" val="311896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37F040-563A-124D-7C30-724A7FEC1BF2}"/>
              </a:ext>
            </a:extLst>
          </p:cNvPr>
          <p:cNvGrpSpPr/>
          <p:nvPr/>
        </p:nvGrpSpPr>
        <p:grpSpPr>
          <a:xfrm>
            <a:off x="960502" y="946599"/>
            <a:ext cx="861983" cy="1015663"/>
            <a:chOff x="1144100" y="726302"/>
            <a:chExt cx="861983" cy="1015663"/>
          </a:xfrm>
        </p:grpSpPr>
        <p:sp>
          <p:nvSpPr>
            <p:cNvPr id="3" name="Flowchart: Connector 2">
              <a:extLst>
                <a:ext uri="{FF2B5EF4-FFF2-40B4-BE49-F238E27FC236}">
                  <a16:creationId xmlns:a16="http://schemas.microsoft.com/office/drawing/2014/main" id="{C332831B-734C-E036-B8F8-5D74163666AF}"/>
                </a:ext>
              </a:extLst>
            </p:cNvPr>
            <p:cNvSpPr/>
            <p:nvPr/>
          </p:nvSpPr>
          <p:spPr>
            <a:xfrm>
              <a:off x="1161862" y="839755"/>
              <a:ext cx="844221" cy="844221"/>
            </a:xfrm>
            <a:prstGeom prst="flowChartConnector">
              <a:avLst/>
            </a:prstGeom>
            <a:solidFill>
              <a:srgbClr val="AA72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A-文本框 54">
              <a:extLst>
                <a:ext uri="{FF2B5EF4-FFF2-40B4-BE49-F238E27FC236}">
                  <a16:creationId xmlns:a16="http://schemas.microsoft.com/office/drawing/2014/main" id="{7D84B5A3-305F-4398-970A-4161241C85EA}"/>
                </a:ext>
              </a:extLst>
            </p:cNvPr>
            <p:cNvSpPr txBox="1"/>
            <p:nvPr>
              <p:custDataLst>
                <p:tags r:id="rId1"/>
              </p:custDataLst>
            </p:nvPr>
          </p:nvSpPr>
          <p:spPr>
            <a:xfrm>
              <a:off x="1144100" y="726302"/>
              <a:ext cx="841938" cy="1015663"/>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rPr>
                <a:t>3</a:t>
              </a:r>
              <a:endParaRPr kumimoji="0" lang="zh-CN" altLang="en-US"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endParaRPr>
            </a:p>
          </p:txBody>
        </p:sp>
      </p:grpSp>
      <p:grpSp>
        <p:nvGrpSpPr>
          <p:cNvPr id="5" name="Group 4">
            <a:extLst>
              <a:ext uri="{FF2B5EF4-FFF2-40B4-BE49-F238E27FC236}">
                <a16:creationId xmlns:a16="http://schemas.microsoft.com/office/drawing/2014/main" id="{19844077-D167-845A-8F37-12F30FDECD29}"/>
              </a:ext>
            </a:extLst>
          </p:cNvPr>
          <p:cNvGrpSpPr/>
          <p:nvPr/>
        </p:nvGrpSpPr>
        <p:grpSpPr>
          <a:xfrm>
            <a:off x="2136849" y="151630"/>
            <a:ext cx="8874440" cy="2683009"/>
            <a:chOff x="2486527" y="908288"/>
            <a:chExt cx="27511599" cy="2683009"/>
          </a:xfrm>
        </p:grpSpPr>
        <p:sp>
          <p:nvSpPr>
            <p:cNvPr id="6" name="Rectangle: Rounded Corners 5">
              <a:extLst>
                <a:ext uri="{FF2B5EF4-FFF2-40B4-BE49-F238E27FC236}">
                  <a16:creationId xmlns:a16="http://schemas.microsoft.com/office/drawing/2014/main" id="{0E9DC45E-718D-AC9A-FA04-D2C91E788DC9}"/>
                </a:ext>
              </a:extLst>
            </p:cNvPr>
            <p:cNvSpPr/>
            <p:nvPr/>
          </p:nvSpPr>
          <p:spPr>
            <a:xfrm>
              <a:off x="2486527" y="908288"/>
              <a:ext cx="27511599" cy="2683009"/>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2921F88-FCA7-734F-11FE-923ED0210B09}"/>
                </a:ext>
              </a:extLst>
            </p:cNvPr>
            <p:cNvSpPr txBox="1"/>
            <p:nvPr/>
          </p:nvSpPr>
          <p:spPr>
            <a:xfrm>
              <a:off x="3563980" y="963715"/>
              <a:ext cx="2535669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Mai đánh dấu một số điểm trên tờ giấy màu (như hình vẽ). Qua hai điểm trong các điểm đã đánh dấu, Mai có thể cắt tờ giấy theo đoạn thẳng nào để được: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b) 1 hình tam giác và 1 hình tứ giác?</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grpSp>
      <p:pic>
        <p:nvPicPr>
          <p:cNvPr id="10" name="Picture 9">
            <a:extLst>
              <a:ext uri="{FF2B5EF4-FFF2-40B4-BE49-F238E27FC236}">
                <a16:creationId xmlns:a16="http://schemas.microsoft.com/office/drawing/2014/main" id="{1AA64164-194D-6C4E-0EB3-50078333B9DA}"/>
              </a:ext>
            </a:extLst>
          </p:cNvPr>
          <p:cNvPicPr>
            <a:picLocks noChangeAspect="1"/>
          </p:cNvPicPr>
          <p:nvPr/>
        </p:nvPicPr>
        <p:blipFill rotWithShape="1">
          <a:blip r:embed="rId3"/>
          <a:srcRect l="69107" t="44626" r="10153" b="24898"/>
          <a:stretch/>
        </p:blipFill>
        <p:spPr>
          <a:xfrm>
            <a:off x="8022162" y="3261507"/>
            <a:ext cx="3725162" cy="3079102"/>
          </a:xfrm>
          <a:prstGeom prst="rect">
            <a:avLst/>
          </a:prstGeom>
        </p:spPr>
      </p:pic>
      <p:sp>
        <p:nvSpPr>
          <p:cNvPr id="11" name="Rectangle 10">
            <a:extLst>
              <a:ext uri="{FF2B5EF4-FFF2-40B4-BE49-F238E27FC236}">
                <a16:creationId xmlns:a16="http://schemas.microsoft.com/office/drawing/2014/main" id="{745EADB5-2B3F-F67F-50B7-B4DDD98F4120}"/>
              </a:ext>
            </a:extLst>
          </p:cNvPr>
          <p:cNvSpPr/>
          <p:nvPr/>
        </p:nvSpPr>
        <p:spPr>
          <a:xfrm>
            <a:off x="1084011" y="3403650"/>
            <a:ext cx="5011989" cy="2482401"/>
          </a:xfrm>
          <a:prstGeom prst="rect">
            <a:avLst/>
          </a:prstGeom>
          <a:solidFill>
            <a:srgbClr val="00B0F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35E096B-7C89-6C84-D3F5-2BABFE4AD16F}"/>
              </a:ext>
            </a:extLst>
          </p:cNvPr>
          <p:cNvSpPr txBox="1"/>
          <p:nvPr/>
        </p:nvSpPr>
        <p:spPr>
          <a:xfrm>
            <a:off x="288957" y="3053273"/>
            <a:ext cx="10662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a:t>
            </a:r>
          </a:p>
        </p:txBody>
      </p:sp>
      <p:sp>
        <p:nvSpPr>
          <p:cNvPr id="14" name="TextBox 13">
            <a:extLst>
              <a:ext uri="{FF2B5EF4-FFF2-40B4-BE49-F238E27FC236}">
                <a16:creationId xmlns:a16="http://schemas.microsoft.com/office/drawing/2014/main" id="{481B701B-1C14-002E-8004-048CA5D06663}"/>
              </a:ext>
            </a:extLst>
          </p:cNvPr>
          <p:cNvSpPr txBox="1"/>
          <p:nvPr/>
        </p:nvSpPr>
        <p:spPr>
          <a:xfrm>
            <a:off x="5982718" y="3105300"/>
            <a:ext cx="653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B</a:t>
            </a:r>
          </a:p>
        </p:txBody>
      </p:sp>
      <p:sp>
        <p:nvSpPr>
          <p:cNvPr id="15" name="TextBox 14">
            <a:extLst>
              <a:ext uri="{FF2B5EF4-FFF2-40B4-BE49-F238E27FC236}">
                <a16:creationId xmlns:a16="http://schemas.microsoft.com/office/drawing/2014/main" id="{BDFE4569-2842-9DA4-6571-7367E48C7C85}"/>
              </a:ext>
            </a:extLst>
          </p:cNvPr>
          <p:cNvSpPr txBox="1"/>
          <p:nvPr/>
        </p:nvSpPr>
        <p:spPr>
          <a:xfrm>
            <a:off x="5833042" y="5562301"/>
            <a:ext cx="10662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C</a:t>
            </a:r>
          </a:p>
        </p:txBody>
      </p:sp>
      <p:sp>
        <p:nvSpPr>
          <p:cNvPr id="16" name="TextBox 15">
            <a:extLst>
              <a:ext uri="{FF2B5EF4-FFF2-40B4-BE49-F238E27FC236}">
                <a16:creationId xmlns:a16="http://schemas.microsoft.com/office/drawing/2014/main" id="{BD0CA412-3776-7383-BBB9-B1D04E90919C}"/>
              </a:ext>
            </a:extLst>
          </p:cNvPr>
          <p:cNvSpPr txBox="1"/>
          <p:nvPr/>
        </p:nvSpPr>
        <p:spPr>
          <a:xfrm>
            <a:off x="364143" y="5562302"/>
            <a:ext cx="10662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D</a:t>
            </a:r>
          </a:p>
        </p:txBody>
      </p:sp>
      <p:sp>
        <p:nvSpPr>
          <p:cNvPr id="17" name="Oval 16">
            <a:extLst>
              <a:ext uri="{FF2B5EF4-FFF2-40B4-BE49-F238E27FC236}">
                <a16:creationId xmlns:a16="http://schemas.microsoft.com/office/drawing/2014/main" id="{ED6AA2C8-BC20-87DC-7234-BB00A4CDFEF1}"/>
              </a:ext>
            </a:extLst>
          </p:cNvPr>
          <p:cNvSpPr/>
          <p:nvPr/>
        </p:nvSpPr>
        <p:spPr>
          <a:xfrm>
            <a:off x="1045063" y="3362837"/>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C0A6049-29DE-B12B-C663-08EC7A58CA6F}"/>
              </a:ext>
            </a:extLst>
          </p:cNvPr>
          <p:cNvSpPr/>
          <p:nvPr/>
        </p:nvSpPr>
        <p:spPr>
          <a:xfrm>
            <a:off x="6057052" y="3362837"/>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D200185B-2608-3BD4-DC97-DD35CAF75924}"/>
              </a:ext>
            </a:extLst>
          </p:cNvPr>
          <p:cNvSpPr/>
          <p:nvPr/>
        </p:nvSpPr>
        <p:spPr>
          <a:xfrm>
            <a:off x="6057052" y="5836650"/>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8DC7193E-A995-395D-8D5F-BBAD758EDA8A}"/>
              </a:ext>
            </a:extLst>
          </p:cNvPr>
          <p:cNvSpPr/>
          <p:nvPr/>
        </p:nvSpPr>
        <p:spPr>
          <a:xfrm>
            <a:off x="1045063" y="5836650"/>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07ABA692-10C0-FD1B-4227-00F42553A3E2}"/>
              </a:ext>
            </a:extLst>
          </p:cNvPr>
          <p:cNvSpPr/>
          <p:nvPr/>
        </p:nvSpPr>
        <p:spPr>
          <a:xfrm>
            <a:off x="4792361" y="3357735"/>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48FDB852-EA5B-B2D1-D154-EDA635612433}"/>
              </a:ext>
            </a:extLst>
          </p:cNvPr>
          <p:cNvSpPr/>
          <p:nvPr/>
        </p:nvSpPr>
        <p:spPr>
          <a:xfrm>
            <a:off x="2354570" y="5838216"/>
            <a:ext cx="77896" cy="98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637B63E-076D-B5B1-BCAB-081BF33FBED1}"/>
              </a:ext>
            </a:extLst>
          </p:cNvPr>
          <p:cNvSpPr txBox="1"/>
          <p:nvPr/>
        </p:nvSpPr>
        <p:spPr>
          <a:xfrm>
            <a:off x="2027740" y="5854688"/>
            <a:ext cx="653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N</a:t>
            </a:r>
          </a:p>
        </p:txBody>
      </p:sp>
      <p:sp>
        <p:nvSpPr>
          <p:cNvPr id="25" name="TextBox 24">
            <a:extLst>
              <a:ext uri="{FF2B5EF4-FFF2-40B4-BE49-F238E27FC236}">
                <a16:creationId xmlns:a16="http://schemas.microsoft.com/office/drawing/2014/main" id="{8108CEDB-B375-DDAC-0D99-28F297C49775}"/>
              </a:ext>
            </a:extLst>
          </p:cNvPr>
          <p:cNvSpPr txBox="1"/>
          <p:nvPr/>
        </p:nvSpPr>
        <p:spPr>
          <a:xfrm>
            <a:off x="4270104" y="2897854"/>
            <a:ext cx="653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a:t>
            </a:r>
          </a:p>
        </p:txBody>
      </p:sp>
      <p:cxnSp>
        <p:nvCxnSpPr>
          <p:cNvPr id="26" name="Straight Connector 25">
            <a:extLst>
              <a:ext uri="{FF2B5EF4-FFF2-40B4-BE49-F238E27FC236}">
                <a16:creationId xmlns:a16="http://schemas.microsoft.com/office/drawing/2014/main" id="{B7D8614F-99E9-2D7C-CBA0-853AD2965C14}"/>
              </a:ext>
            </a:extLst>
          </p:cNvPr>
          <p:cNvCxnSpPr>
            <a:cxnSpLocks/>
            <a:stCxn id="17" idx="0"/>
            <a:endCxn id="24" idx="0"/>
          </p:cNvCxnSpPr>
          <p:nvPr/>
        </p:nvCxnSpPr>
        <p:spPr>
          <a:xfrm>
            <a:off x="1084011" y="3362837"/>
            <a:ext cx="1270559" cy="24918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D34E8CF-C794-02CD-EC9A-F2EF93EF49D2}"/>
              </a:ext>
            </a:extLst>
          </p:cNvPr>
          <p:cNvCxnSpPr>
            <a:cxnSpLocks/>
            <a:stCxn id="20" idx="3"/>
          </p:cNvCxnSpPr>
          <p:nvPr/>
        </p:nvCxnSpPr>
        <p:spPr>
          <a:xfrm flipV="1">
            <a:off x="1056471" y="3397687"/>
            <a:ext cx="3774542" cy="25232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D6E141-0E44-018B-CF92-4F53DCE425EC}"/>
              </a:ext>
            </a:extLst>
          </p:cNvPr>
          <p:cNvCxnSpPr>
            <a:cxnSpLocks/>
            <a:stCxn id="24" idx="0"/>
            <a:endCxn id="18" idx="7"/>
          </p:cNvCxnSpPr>
          <p:nvPr/>
        </p:nvCxnSpPr>
        <p:spPr>
          <a:xfrm flipV="1">
            <a:off x="2354570" y="3377306"/>
            <a:ext cx="3768970" cy="24773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2C803C-2585-2FE5-563B-C6C67A5BBAA8}"/>
              </a:ext>
            </a:extLst>
          </p:cNvPr>
          <p:cNvCxnSpPr>
            <a:cxnSpLocks/>
            <a:stCxn id="19" idx="0"/>
          </p:cNvCxnSpPr>
          <p:nvPr/>
        </p:nvCxnSpPr>
        <p:spPr>
          <a:xfrm flipH="1" flipV="1">
            <a:off x="4842421" y="3397687"/>
            <a:ext cx="1253579" cy="24389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6" grpId="0"/>
      <p:bldP spid="17" grpId="0" animBg="1"/>
      <p:bldP spid="18" grpId="0" animBg="1"/>
      <p:bldP spid="19" grpId="0" animBg="1"/>
      <p:bldP spid="20" grpId="0" animBg="1"/>
      <p:bldP spid="22" grpId="0" animBg="1"/>
      <p:bldP spid="23" grpId="0" animBg="1"/>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Hình ảnh 8" descr="Ảnh có chứa đồ đạc, văn bản, tường, phim hoạt hình&#10;&#10;Mô tả được tạo tự động">
            <a:extLst>
              <a:ext uri="{FF2B5EF4-FFF2-40B4-BE49-F238E27FC236}">
                <a16:creationId xmlns:a16="http://schemas.microsoft.com/office/drawing/2014/main" id="{D8BD4E54-C0ED-C7DB-9F66-9DA993A4EC6B}"/>
              </a:ext>
            </a:extLst>
          </p:cNvPr>
          <p:cNvPicPr>
            <a:picLocks noChangeAspect="1"/>
          </p:cNvPicPr>
          <p:nvPr/>
        </p:nvPicPr>
        <p:blipFill rotWithShape="1">
          <a:blip r:embed="rId3">
            <a:extLst>
              <a:ext uri="{28A0092B-C50C-407E-A947-70E740481C1C}">
                <a14:useLocalDpi xmlns:a14="http://schemas.microsoft.com/office/drawing/2010/main" val="0"/>
              </a:ext>
            </a:extLst>
          </a:blip>
          <a:srcRect l="20853" t="22944" r="20944" b="24484"/>
          <a:stretch/>
        </p:blipFill>
        <p:spPr>
          <a:xfrm>
            <a:off x="0" y="6702"/>
            <a:ext cx="12192000" cy="6851298"/>
          </a:xfrm>
          <a:prstGeom prst="rect">
            <a:avLst/>
          </a:prstGeom>
        </p:spPr>
      </p:pic>
      <p:sp>
        <p:nvSpPr>
          <p:cNvPr id="10" name="Hình chữ nhật 9">
            <a:extLst>
              <a:ext uri="{FF2B5EF4-FFF2-40B4-BE49-F238E27FC236}">
                <a16:creationId xmlns:a16="http://schemas.microsoft.com/office/drawing/2014/main" id="{9DB315AF-73D9-6998-38A8-0347302C5E90}"/>
              </a:ext>
            </a:extLst>
          </p:cNvPr>
          <p:cNvSpPr/>
          <p:nvPr/>
        </p:nvSpPr>
        <p:spPr>
          <a:xfrm>
            <a:off x="2968282" y="1055077"/>
            <a:ext cx="6175718" cy="3604981"/>
          </a:xfrm>
          <a:prstGeom prst="rect">
            <a:avLst/>
          </a:prstGeom>
          <a:solidFill>
            <a:srgbClr val="437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Picture cô giáo">
            <a:extLst>
              <a:ext uri="{FF2B5EF4-FFF2-40B4-BE49-F238E27FC236}">
                <a16:creationId xmlns:a16="http://schemas.microsoft.com/office/drawing/2014/main" id="{FB4ADC4F-94F1-CC3E-F244-8E4895A0CA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27640" y="3587291"/>
            <a:ext cx="3264360" cy="3305576"/>
          </a:xfrm>
          <a:prstGeom prst="rect">
            <a:avLst/>
          </a:prstGeom>
          <a:effectLst>
            <a:innerShdw blurRad="63500" dist="38100" dir="18900000">
              <a:schemeClr val="tx1">
                <a:lumMod val="65000"/>
                <a:lumOff val="35000"/>
                <a:alpha val="50000"/>
              </a:schemeClr>
            </a:innerShdw>
          </a:effectLst>
        </p:spPr>
      </p:pic>
      <p:pic>
        <p:nvPicPr>
          <p:cNvPr id="11" name="Picture 10">
            <a:extLst>
              <a:ext uri="{FF2B5EF4-FFF2-40B4-BE49-F238E27FC236}">
                <a16:creationId xmlns:a16="http://schemas.microsoft.com/office/drawing/2014/main" id="{63DDA181-A6FC-334B-2005-8B8EC68F1560}"/>
              </a:ext>
            </a:extLst>
          </p:cNvPr>
          <p:cNvPicPr>
            <a:picLocks noChangeAspect="1"/>
          </p:cNvPicPr>
          <p:nvPr/>
        </p:nvPicPr>
        <p:blipFill>
          <a:blip r:embed="rId6"/>
          <a:stretch>
            <a:fillRect/>
          </a:stretch>
        </p:blipFill>
        <p:spPr>
          <a:xfrm>
            <a:off x="4639835" y="916192"/>
            <a:ext cx="3273836" cy="1176630"/>
          </a:xfrm>
          <a:prstGeom prst="rect">
            <a:avLst/>
          </a:prstGeom>
        </p:spPr>
      </p:pic>
      <p:pic>
        <p:nvPicPr>
          <p:cNvPr id="12" name="Picture 11">
            <a:extLst>
              <a:ext uri="{FF2B5EF4-FFF2-40B4-BE49-F238E27FC236}">
                <a16:creationId xmlns:a16="http://schemas.microsoft.com/office/drawing/2014/main" id="{C831AA04-288D-CE71-209D-7D778D05662C}"/>
              </a:ext>
            </a:extLst>
          </p:cNvPr>
          <p:cNvPicPr>
            <a:picLocks noChangeAspect="1"/>
          </p:cNvPicPr>
          <p:nvPr/>
        </p:nvPicPr>
        <p:blipFill>
          <a:blip r:embed="rId7"/>
          <a:stretch>
            <a:fillRect/>
          </a:stretch>
        </p:blipFill>
        <p:spPr>
          <a:xfrm>
            <a:off x="4795951" y="1721906"/>
            <a:ext cx="2578832" cy="1670449"/>
          </a:xfrm>
          <a:prstGeom prst="rect">
            <a:avLst/>
          </a:prstGeom>
        </p:spPr>
      </p:pic>
      <p:pic>
        <p:nvPicPr>
          <p:cNvPr id="16" name="Picture 15">
            <a:extLst>
              <a:ext uri="{FF2B5EF4-FFF2-40B4-BE49-F238E27FC236}">
                <a16:creationId xmlns:a16="http://schemas.microsoft.com/office/drawing/2014/main" id="{C4FA2FEF-487F-705E-47AD-E304A1DCF5FD}"/>
              </a:ext>
            </a:extLst>
          </p:cNvPr>
          <p:cNvPicPr>
            <a:picLocks noChangeAspect="1"/>
          </p:cNvPicPr>
          <p:nvPr/>
        </p:nvPicPr>
        <p:blipFill>
          <a:blip r:embed="rId8"/>
          <a:stretch>
            <a:fillRect/>
          </a:stretch>
        </p:blipFill>
        <p:spPr>
          <a:xfrm>
            <a:off x="2699132" y="2584686"/>
            <a:ext cx="6997841" cy="2483947"/>
          </a:xfrm>
          <a:prstGeom prst="rect">
            <a:avLst/>
          </a:prstGeom>
        </p:spPr>
      </p:pic>
    </p:spTree>
    <p:extLst>
      <p:ext uri="{BB962C8B-B14F-4D97-AF65-F5344CB8AC3E}">
        <p14:creationId xmlns:p14="http://schemas.microsoft.com/office/powerpoint/2010/main" val="747627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ACBFDA-015D-AAB8-5A04-0EA2F71FBC10}"/>
              </a:ext>
            </a:extLst>
          </p:cNvPr>
          <p:cNvGrpSpPr/>
          <p:nvPr/>
        </p:nvGrpSpPr>
        <p:grpSpPr>
          <a:xfrm>
            <a:off x="7789817" y="154019"/>
            <a:ext cx="4402183" cy="4402183"/>
            <a:chOff x="7407399" y="292243"/>
            <a:chExt cx="4402183" cy="4402183"/>
          </a:xfrm>
        </p:grpSpPr>
        <p:pic>
          <p:nvPicPr>
            <p:cNvPr id="5" name="图片 3">
              <a:extLst>
                <a:ext uri="{FF2B5EF4-FFF2-40B4-BE49-F238E27FC236}">
                  <a16:creationId xmlns:a16="http://schemas.microsoft.com/office/drawing/2014/main" id="{188DC5B0-BCF9-1100-9551-11EA6187D18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07399" y="292243"/>
              <a:ext cx="4402183" cy="4402183"/>
            </a:xfrm>
            <a:prstGeom prst="rect">
              <a:avLst/>
            </a:prstGeom>
            <a:effectLst>
              <a:outerShdw blurRad="63500" algn="ctr" rotWithShape="0">
                <a:prstClr val="black">
                  <a:alpha val="40000"/>
                </a:prstClr>
              </a:outerShdw>
            </a:effectLst>
          </p:spPr>
        </p:pic>
        <p:sp>
          <p:nvSpPr>
            <p:cNvPr id="6" name="TextBox 5">
              <a:extLst>
                <a:ext uri="{FF2B5EF4-FFF2-40B4-BE49-F238E27FC236}">
                  <a16:creationId xmlns:a16="http://schemas.microsoft.com/office/drawing/2014/main" id="{0E92EFE8-38F5-8DFE-7CF7-51B72CE85187}"/>
                </a:ext>
              </a:extLst>
            </p:cNvPr>
            <p:cNvSpPr txBox="1"/>
            <p:nvPr/>
          </p:nvSpPr>
          <p:spPr>
            <a:xfrm>
              <a:off x="7793664" y="1220282"/>
              <a:ext cx="2721935" cy="2308324"/>
            </a:xfrm>
            <a:prstGeom prst="rect">
              <a:avLst/>
            </a:prstGeom>
            <a:noFill/>
          </p:spPr>
          <p:txBody>
            <a:bodyPr wrap="square" rtlCol="0">
              <a:spAutoFit/>
            </a:bodyPr>
            <a:lstStyle/>
            <a:p>
              <a:pPr algn="ctr"/>
              <a:r>
                <a:rPr lang="en-US" sz="4800" b="1" dirty="0">
                  <a:latin typeface="Cambria" panose="02040503050406030204" pitchFamily="18" charset="0"/>
                </a:rPr>
                <a:t>Cho 3 </a:t>
              </a:r>
              <a:r>
                <a:rPr lang="en-US" sz="4800" b="1" dirty="0" err="1">
                  <a:latin typeface="Cambria" panose="02040503050406030204" pitchFamily="18" charset="0"/>
                </a:rPr>
                <a:t>điểm</a:t>
              </a:r>
              <a:r>
                <a:rPr lang="en-US" sz="4800" b="1" dirty="0">
                  <a:latin typeface="Cambria" panose="02040503050406030204" pitchFamily="18" charset="0"/>
                </a:rPr>
                <a:t> A, B </a:t>
              </a:r>
              <a:r>
                <a:rPr lang="en-US" sz="4800" b="1" dirty="0" err="1">
                  <a:latin typeface="Cambria" panose="02040503050406030204" pitchFamily="18" charset="0"/>
                </a:rPr>
                <a:t>và</a:t>
              </a:r>
              <a:r>
                <a:rPr lang="en-US" sz="4800" b="1" dirty="0">
                  <a:latin typeface="Cambria" panose="02040503050406030204" pitchFamily="18" charset="0"/>
                </a:rPr>
                <a:t> C</a:t>
              </a:r>
            </a:p>
          </p:txBody>
        </p:sp>
      </p:grpSp>
      <p:sp>
        <p:nvSpPr>
          <p:cNvPr id="7" name="TextBox 6">
            <a:extLst>
              <a:ext uri="{FF2B5EF4-FFF2-40B4-BE49-F238E27FC236}">
                <a16:creationId xmlns:a16="http://schemas.microsoft.com/office/drawing/2014/main" id="{E35B1EC7-63BC-EBB8-1F60-E242F2D5F0FC}"/>
              </a:ext>
            </a:extLst>
          </p:cNvPr>
          <p:cNvSpPr txBox="1"/>
          <p:nvPr/>
        </p:nvSpPr>
        <p:spPr>
          <a:xfrm>
            <a:off x="3220633" y="613433"/>
            <a:ext cx="953387" cy="830997"/>
          </a:xfrm>
          <a:prstGeom prst="rect">
            <a:avLst/>
          </a:prstGeom>
          <a:noFill/>
        </p:spPr>
        <p:txBody>
          <a:bodyPr wrap="square" rtlCol="0">
            <a:spAutoFit/>
          </a:bodyPr>
          <a:lstStyle/>
          <a:p>
            <a:pPr algn="ctr"/>
            <a:r>
              <a:rPr lang="en-US" sz="4800" b="1" dirty="0">
                <a:latin typeface="Cambria" panose="02040503050406030204" pitchFamily="18" charset="0"/>
              </a:rPr>
              <a:t>A</a:t>
            </a:r>
          </a:p>
        </p:txBody>
      </p:sp>
      <p:sp>
        <p:nvSpPr>
          <p:cNvPr id="8" name="TextBox 7">
            <a:extLst>
              <a:ext uri="{FF2B5EF4-FFF2-40B4-BE49-F238E27FC236}">
                <a16:creationId xmlns:a16="http://schemas.microsoft.com/office/drawing/2014/main" id="{D2A5020E-D733-1261-E8DF-1607F64347E9}"/>
              </a:ext>
            </a:extLst>
          </p:cNvPr>
          <p:cNvSpPr txBox="1"/>
          <p:nvPr/>
        </p:nvSpPr>
        <p:spPr>
          <a:xfrm>
            <a:off x="1019991" y="2893887"/>
            <a:ext cx="953387" cy="830997"/>
          </a:xfrm>
          <a:prstGeom prst="rect">
            <a:avLst/>
          </a:prstGeom>
          <a:noFill/>
        </p:spPr>
        <p:txBody>
          <a:bodyPr wrap="square" rtlCol="0">
            <a:spAutoFit/>
          </a:bodyPr>
          <a:lstStyle/>
          <a:p>
            <a:pPr algn="ctr"/>
            <a:r>
              <a:rPr lang="en-US" sz="4800" b="1" dirty="0">
                <a:latin typeface="Cambria" panose="02040503050406030204" pitchFamily="18" charset="0"/>
              </a:rPr>
              <a:t>B</a:t>
            </a:r>
          </a:p>
        </p:txBody>
      </p:sp>
      <p:sp>
        <p:nvSpPr>
          <p:cNvPr id="9" name="TextBox 8">
            <a:extLst>
              <a:ext uri="{FF2B5EF4-FFF2-40B4-BE49-F238E27FC236}">
                <a16:creationId xmlns:a16="http://schemas.microsoft.com/office/drawing/2014/main" id="{6AE5EEAC-8F88-7A61-E300-F83B22F4D829}"/>
              </a:ext>
            </a:extLst>
          </p:cNvPr>
          <p:cNvSpPr txBox="1"/>
          <p:nvPr/>
        </p:nvSpPr>
        <p:spPr>
          <a:xfrm>
            <a:off x="4854590" y="2853589"/>
            <a:ext cx="953387" cy="830997"/>
          </a:xfrm>
          <a:prstGeom prst="rect">
            <a:avLst/>
          </a:prstGeom>
          <a:noFill/>
        </p:spPr>
        <p:txBody>
          <a:bodyPr wrap="square" rtlCol="0">
            <a:spAutoFit/>
          </a:bodyPr>
          <a:lstStyle/>
          <a:p>
            <a:pPr algn="ctr"/>
            <a:r>
              <a:rPr lang="en-US" sz="4800" b="1" dirty="0">
                <a:latin typeface="Cambria" panose="02040503050406030204" pitchFamily="18" charset="0"/>
              </a:rPr>
              <a:t>C</a:t>
            </a:r>
          </a:p>
        </p:txBody>
      </p:sp>
      <p:sp>
        <p:nvSpPr>
          <p:cNvPr id="10" name="TextBox 9">
            <a:extLst>
              <a:ext uri="{FF2B5EF4-FFF2-40B4-BE49-F238E27FC236}">
                <a16:creationId xmlns:a16="http://schemas.microsoft.com/office/drawing/2014/main" id="{D8AE2A4F-D40D-C1B9-7E92-C6C4984BC03E}"/>
              </a:ext>
            </a:extLst>
          </p:cNvPr>
          <p:cNvSpPr txBox="1"/>
          <p:nvPr/>
        </p:nvSpPr>
        <p:spPr>
          <a:xfrm>
            <a:off x="2894774" y="590167"/>
            <a:ext cx="953387" cy="830997"/>
          </a:xfrm>
          <a:prstGeom prst="rect">
            <a:avLst/>
          </a:prstGeom>
          <a:noFill/>
        </p:spPr>
        <p:txBody>
          <a:bodyPr wrap="square" rtlCol="0">
            <a:spAutoFit/>
          </a:bodyPr>
          <a:lstStyle/>
          <a:p>
            <a:pPr algn="ctr"/>
            <a:r>
              <a:rPr lang="en-US" sz="4800" b="1" dirty="0">
                <a:latin typeface="Cambria" panose="02040503050406030204" pitchFamily="18" charset="0"/>
              </a:rPr>
              <a:t>.</a:t>
            </a:r>
          </a:p>
        </p:txBody>
      </p:sp>
      <p:sp>
        <p:nvSpPr>
          <p:cNvPr id="11" name="TextBox 10">
            <a:extLst>
              <a:ext uri="{FF2B5EF4-FFF2-40B4-BE49-F238E27FC236}">
                <a16:creationId xmlns:a16="http://schemas.microsoft.com/office/drawing/2014/main" id="{F2D491EB-EC62-B381-1708-4FC3531460F0}"/>
              </a:ext>
            </a:extLst>
          </p:cNvPr>
          <p:cNvSpPr txBox="1"/>
          <p:nvPr/>
        </p:nvSpPr>
        <p:spPr>
          <a:xfrm>
            <a:off x="1326542" y="2853589"/>
            <a:ext cx="953387" cy="830997"/>
          </a:xfrm>
          <a:prstGeom prst="rect">
            <a:avLst/>
          </a:prstGeom>
          <a:noFill/>
        </p:spPr>
        <p:txBody>
          <a:bodyPr wrap="square" rtlCol="0">
            <a:spAutoFit/>
          </a:bodyPr>
          <a:lstStyle/>
          <a:p>
            <a:pPr algn="ctr"/>
            <a:r>
              <a:rPr lang="en-US" sz="4800" b="1" dirty="0">
                <a:latin typeface="Cambria" panose="02040503050406030204" pitchFamily="18" charset="0"/>
              </a:rPr>
              <a:t>.</a:t>
            </a:r>
          </a:p>
        </p:txBody>
      </p:sp>
      <p:sp>
        <p:nvSpPr>
          <p:cNvPr id="12" name="TextBox 11">
            <a:extLst>
              <a:ext uri="{FF2B5EF4-FFF2-40B4-BE49-F238E27FC236}">
                <a16:creationId xmlns:a16="http://schemas.microsoft.com/office/drawing/2014/main" id="{3D19E567-CF84-1D39-F7EC-F9E89AE8D6A5}"/>
              </a:ext>
            </a:extLst>
          </p:cNvPr>
          <p:cNvSpPr txBox="1"/>
          <p:nvPr/>
        </p:nvSpPr>
        <p:spPr>
          <a:xfrm>
            <a:off x="4492833" y="2853588"/>
            <a:ext cx="953387" cy="830997"/>
          </a:xfrm>
          <a:prstGeom prst="rect">
            <a:avLst/>
          </a:prstGeom>
          <a:noFill/>
        </p:spPr>
        <p:txBody>
          <a:bodyPr wrap="square" rtlCol="0">
            <a:spAutoFit/>
          </a:bodyPr>
          <a:lstStyle/>
          <a:p>
            <a:pPr algn="ctr"/>
            <a:r>
              <a:rPr lang="en-US" sz="4800" b="1" dirty="0">
                <a:latin typeface="Cambria" panose="02040503050406030204" pitchFamily="18" charset="0"/>
              </a:rPr>
              <a:t>.</a:t>
            </a:r>
          </a:p>
        </p:txBody>
      </p:sp>
      <p:grpSp>
        <p:nvGrpSpPr>
          <p:cNvPr id="13" name="Group 12">
            <a:extLst>
              <a:ext uri="{FF2B5EF4-FFF2-40B4-BE49-F238E27FC236}">
                <a16:creationId xmlns:a16="http://schemas.microsoft.com/office/drawing/2014/main" id="{75569FCE-2B50-4E43-BEFF-8193E4799DA2}"/>
              </a:ext>
            </a:extLst>
          </p:cNvPr>
          <p:cNvGrpSpPr/>
          <p:nvPr/>
        </p:nvGrpSpPr>
        <p:grpSpPr>
          <a:xfrm>
            <a:off x="6031831" y="4540805"/>
            <a:ext cx="5266102" cy="1422490"/>
            <a:chOff x="4696192" y="2292114"/>
            <a:chExt cx="5266102" cy="1422490"/>
          </a:xfrm>
        </p:grpSpPr>
        <p:sp>
          <p:nvSpPr>
            <p:cNvPr id="14" name="Rectangle: Rounded Corners 13">
              <a:extLst>
                <a:ext uri="{FF2B5EF4-FFF2-40B4-BE49-F238E27FC236}">
                  <a16:creationId xmlns:a16="http://schemas.microsoft.com/office/drawing/2014/main" id="{91D60AE5-9426-0C55-047B-53AFCA9EACB3}"/>
                </a:ext>
              </a:extLst>
            </p:cNvPr>
            <p:cNvSpPr/>
            <p:nvPr/>
          </p:nvSpPr>
          <p:spPr>
            <a:xfrm>
              <a:off x="4741705" y="2292114"/>
              <a:ext cx="5220589" cy="1422490"/>
            </a:xfrm>
            <a:prstGeom prst="roundRect">
              <a:avLst/>
            </a:prstGeom>
            <a:solidFill>
              <a:srgbClr val="BEEEFF"/>
            </a:solid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2A15A7-2CBC-A9DA-4184-9D05E7CB272C}"/>
                </a:ext>
              </a:extLst>
            </p:cNvPr>
            <p:cNvSpPr txBox="1"/>
            <p:nvPr/>
          </p:nvSpPr>
          <p:spPr>
            <a:xfrm>
              <a:off x="4696192" y="2311492"/>
              <a:ext cx="5220588" cy="1323439"/>
            </a:xfrm>
            <a:prstGeom prst="rect">
              <a:avLst/>
            </a:prstGeom>
            <a:noFill/>
          </p:spPr>
          <p:txBody>
            <a:bodyPr wrap="square" rtlCol="0">
              <a:spAutoFit/>
            </a:bodyPr>
            <a:lstStyle/>
            <a:p>
              <a:pPr algn="ctr"/>
              <a:r>
                <a:rPr lang="en-US" sz="4000" b="1" dirty="0" err="1">
                  <a:latin typeface="Cambria" panose="02040503050406030204" pitchFamily="18" charset="0"/>
                </a:rPr>
                <a:t>Nối</a:t>
              </a:r>
              <a:r>
                <a:rPr lang="en-US" sz="4000" b="1" dirty="0">
                  <a:latin typeface="Cambria" panose="02040503050406030204" pitchFamily="18" charset="0"/>
                </a:rPr>
                <a:t> A </a:t>
              </a:r>
              <a:r>
                <a:rPr lang="en-US" sz="4000" b="1" dirty="0" err="1">
                  <a:latin typeface="Cambria" panose="02040503050406030204" pitchFamily="18" charset="0"/>
                </a:rPr>
                <a:t>và</a:t>
              </a:r>
              <a:r>
                <a:rPr lang="en-US" sz="4000" b="1" dirty="0">
                  <a:latin typeface="Cambria" panose="02040503050406030204" pitchFamily="18" charset="0"/>
                </a:rPr>
                <a:t> B ta </a:t>
              </a:r>
              <a:r>
                <a:rPr lang="en-US" sz="4000" b="1" dirty="0" err="1">
                  <a:latin typeface="Cambria" panose="02040503050406030204" pitchFamily="18" charset="0"/>
                </a:rPr>
                <a:t>được</a:t>
              </a:r>
              <a:r>
                <a:rPr lang="en-US" sz="4000" b="1" dirty="0">
                  <a:latin typeface="Cambria" panose="02040503050406030204" pitchFamily="18" charset="0"/>
                </a:rPr>
                <a:t> </a:t>
              </a:r>
              <a:r>
                <a:rPr lang="en-US" sz="4000" b="1" dirty="0" err="1">
                  <a:latin typeface="Cambria" panose="02040503050406030204" pitchFamily="18" charset="0"/>
                </a:rPr>
                <a:t>đoạn</a:t>
              </a:r>
              <a:r>
                <a:rPr lang="en-US" sz="4000" b="1" dirty="0">
                  <a:latin typeface="Cambria" panose="02040503050406030204" pitchFamily="18" charset="0"/>
                </a:rPr>
                <a:t> </a:t>
              </a:r>
              <a:r>
                <a:rPr lang="en-US" sz="4000" b="1" dirty="0" err="1">
                  <a:latin typeface="Cambria" panose="02040503050406030204" pitchFamily="18" charset="0"/>
                </a:rPr>
                <a:t>thẳng</a:t>
              </a:r>
              <a:r>
                <a:rPr lang="en-US" sz="4000" b="1" dirty="0">
                  <a:latin typeface="Cambria" panose="02040503050406030204" pitchFamily="18" charset="0"/>
                </a:rPr>
                <a:t> </a:t>
              </a:r>
              <a:r>
                <a:rPr lang="en-US" sz="4000" b="1" dirty="0" err="1">
                  <a:latin typeface="Cambria" panose="02040503050406030204" pitchFamily="18" charset="0"/>
                </a:rPr>
                <a:t>nào</a:t>
              </a:r>
              <a:r>
                <a:rPr lang="en-US" sz="4000" b="1" dirty="0">
                  <a:latin typeface="Cambria" panose="02040503050406030204" pitchFamily="18" charset="0"/>
                </a:rPr>
                <a:t>?</a:t>
              </a:r>
            </a:p>
          </p:txBody>
        </p:sp>
      </p:grpSp>
      <p:cxnSp>
        <p:nvCxnSpPr>
          <p:cNvPr id="16" name="Straight Connector 15">
            <a:extLst>
              <a:ext uri="{FF2B5EF4-FFF2-40B4-BE49-F238E27FC236}">
                <a16:creationId xmlns:a16="http://schemas.microsoft.com/office/drawing/2014/main" id="{5C495764-E6B3-B9E7-60C4-60B18A5EC536}"/>
              </a:ext>
            </a:extLst>
          </p:cNvPr>
          <p:cNvCxnSpPr>
            <a:cxnSpLocks/>
          </p:cNvCxnSpPr>
          <p:nvPr/>
        </p:nvCxnSpPr>
        <p:spPr>
          <a:xfrm>
            <a:off x="3349996" y="1156521"/>
            <a:ext cx="1619530" cy="232853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6F8DA33-5DD4-2487-184D-04E9176660D8}"/>
              </a:ext>
            </a:extLst>
          </p:cNvPr>
          <p:cNvGrpSpPr/>
          <p:nvPr/>
        </p:nvGrpSpPr>
        <p:grpSpPr>
          <a:xfrm>
            <a:off x="6031830" y="4556202"/>
            <a:ext cx="5266102" cy="1422490"/>
            <a:chOff x="4696192" y="2292114"/>
            <a:chExt cx="5266102" cy="1422490"/>
          </a:xfrm>
        </p:grpSpPr>
        <p:sp>
          <p:nvSpPr>
            <p:cNvPr id="18" name="Rectangle: Rounded Corners 17">
              <a:extLst>
                <a:ext uri="{FF2B5EF4-FFF2-40B4-BE49-F238E27FC236}">
                  <a16:creationId xmlns:a16="http://schemas.microsoft.com/office/drawing/2014/main" id="{2686D67F-1FE7-0C8C-156E-26B800A3C544}"/>
                </a:ext>
              </a:extLst>
            </p:cNvPr>
            <p:cNvSpPr/>
            <p:nvPr/>
          </p:nvSpPr>
          <p:spPr>
            <a:xfrm>
              <a:off x="4741705" y="2292114"/>
              <a:ext cx="5220589" cy="1422490"/>
            </a:xfrm>
            <a:prstGeom prst="roundRect">
              <a:avLst/>
            </a:prstGeom>
            <a:solidFill>
              <a:srgbClr val="BEEEFF"/>
            </a:solid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C34D463-226C-ABDD-6725-DB2F5F849D90}"/>
                </a:ext>
              </a:extLst>
            </p:cNvPr>
            <p:cNvSpPr txBox="1"/>
            <p:nvPr/>
          </p:nvSpPr>
          <p:spPr>
            <a:xfrm>
              <a:off x="4696192" y="2311492"/>
              <a:ext cx="5220588" cy="1323439"/>
            </a:xfrm>
            <a:prstGeom prst="rect">
              <a:avLst/>
            </a:prstGeom>
            <a:noFill/>
          </p:spPr>
          <p:txBody>
            <a:bodyPr wrap="square" rtlCol="0">
              <a:spAutoFit/>
            </a:bodyPr>
            <a:lstStyle/>
            <a:p>
              <a:pPr algn="ctr"/>
              <a:r>
                <a:rPr lang="en-US" sz="4000" b="1" dirty="0" err="1">
                  <a:latin typeface="Cambria" panose="02040503050406030204" pitchFamily="18" charset="0"/>
                </a:rPr>
                <a:t>Nối</a:t>
              </a:r>
              <a:r>
                <a:rPr lang="en-US" sz="4000" b="1" dirty="0">
                  <a:latin typeface="Cambria" panose="02040503050406030204" pitchFamily="18" charset="0"/>
                </a:rPr>
                <a:t> A </a:t>
              </a:r>
              <a:r>
                <a:rPr lang="en-US" sz="4000" b="1" dirty="0" err="1">
                  <a:latin typeface="Cambria" panose="02040503050406030204" pitchFamily="18" charset="0"/>
                </a:rPr>
                <a:t>và</a:t>
              </a:r>
              <a:r>
                <a:rPr lang="en-US" sz="4000" b="1" dirty="0">
                  <a:latin typeface="Cambria" panose="02040503050406030204" pitchFamily="18" charset="0"/>
                </a:rPr>
                <a:t> C ta </a:t>
              </a:r>
              <a:r>
                <a:rPr lang="en-US" sz="4000" b="1" dirty="0" err="1">
                  <a:latin typeface="Cambria" panose="02040503050406030204" pitchFamily="18" charset="0"/>
                </a:rPr>
                <a:t>được</a:t>
              </a:r>
              <a:r>
                <a:rPr lang="en-US" sz="4000" b="1" dirty="0">
                  <a:latin typeface="Cambria" panose="02040503050406030204" pitchFamily="18" charset="0"/>
                </a:rPr>
                <a:t> </a:t>
              </a:r>
              <a:r>
                <a:rPr lang="en-US" sz="4000" b="1" dirty="0" err="1">
                  <a:latin typeface="Cambria" panose="02040503050406030204" pitchFamily="18" charset="0"/>
                </a:rPr>
                <a:t>đoạn</a:t>
              </a:r>
              <a:r>
                <a:rPr lang="en-US" sz="4000" b="1" dirty="0">
                  <a:latin typeface="Cambria" panose="02040503050406030204" pitchFamily="18" charset="0"/>
                </a:rPr>
                <a:t> </a:t>
              </a:r>
              <a:r>
                <a:rPr lang="en-US" sz="4000" b="1" dirty="0" err="1">
                  <a:latin typeface="Cambria" panose="02040503050406030204" pitchFamily="18" charset="0"/>
                </a:rPr>
                <a:t>thẳng</a:t>
              </a:r>
              <a:r>
                <a:rPr lang="en-US" sz="4000" b="1" dirty="0">
                  <a:latin typeface="Cambria" panose="02040503050406030204" pitchFamily="18" charset="0"/>
                </a:rPr>
                <a:t> </a:t>
              </a:r>
              <a:r>
                <a:rPr lang="en-US" sz="4000" b="1" dirty="0" err="1">
                  <a:latin typeface="Cambria" panose="02040503050406030204" pitchFamily="18" charset="0"/>
                </a:rPr>
                <a:t>nào</a:t>
              </a:r>
              <a:r>
                <a:rPr lang="en-US" sz="4000" b="1" dirty="0">
                  <a:latin typeface="Cambria" panose="02040503050406030204" pitchFamily="18" charset="0"/>
                </a:rPr>
                <a:t>?</a:t>
              </a:r>
            </a:p>
          </p:txBody>
        </p:sp>
      </p:grpSp>
      <p:cxnSp>
        <p:nvCxnSpPr>
          <p:cNvPr id="20" name="Straight Connector 19">
            <a:extLst>
              <a:ext uri="{FF2B5EF4-FFF2-40B4-BE49-F238E27FC236}">
                <a16:creationId xmlns:a16="http://schemas.microsoft.com/office/drawing/2014/main" id="{B9EB46CA-C311-92F4-F508-7253C5E2281E}"/>
              </a:ext>
            </a:extLst>
          </p:cNvPr>
          <p:cNvCxnSpPr/>
          <p:nvPr/>
        </p:nvCxnSpPr>
        <p:spPr>
          <a:xfrm flipH="1">
            <a:off x="1824707" y="1156521"/>
            <a:ext cx="1546761" cy="232853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2C4BEFCE-E5C9-52E3-161B-8B36867BF3C0}"/>
              </a:ext>
            </a:extLst>
          </p:cNvPr>
          <p:cNvGrpSpPr/>
          <p:nvPr/>
        </p:nvGrpSpPr>
        <p:grpSpPr>
          <a:xfrm>
            <a:off x="6084927" y="4563901"/>
            <a:ext cx="5279823" cy="1422490"/>
            <a:chOff x="4682471" y="2128732"/>
            <a:chExt cx="5279823" cy="1422490"/>
          </a:xfrm>
        </p:grpSpPr>
        <p:sp>
          <p:nvSpPr>
            <p:cNvPr id="22" name="Rectangle: Rounded Corners 21">
              <a:extLst>
                <a:ext uri="{FF2B5EF4-FFF2-40B4-BE49-F238E27FC236}">
                  <a16:creationId xmlns:a16="http://schemas.microsoft.com/office/drawing/2014/main" id="{B7FA5A1B-767B-CCB4-51CD-EF31211E0F8C}"/>
                </a:ext>
              </a:extLst>
            </p:cNvPr>
            <p:cNvSpPr/>
            <p:nvPr/>
          </p:nvSpPr>
          <p:spPr>
            <a:xfrm>
              <a:off x="4741705" y="2128732"/>
              <a:ext cx="5220589" cy="1422490"/>
            </a:xfrm>
            <a:prstGeom prst="roundRect">
              <a:avLst/>
            </a:prstGeom>
            <a:solidFill>
              <a:srgbClr val="BEEEFF"/>
            </a:solid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9445E8C-A2E8-AAC9-3C50-D2DC30F71007}"/>
                </a:ext>
              </a:extLst>
            </p:cNvPr>
            <p:cNvSpPr txBox="1"/>
            <p:nvPr/>
          </p:nvSpPr>
          <p:spPr>
            <a:xfrm>
              <a:off x="4682471" y="2195302"/>
              <a:ext cx="5220588" cy="1323439"/>
            </a:xfrm>
            <a:prstGeom prst="rect">
              <a:avLst/>
            </a:prstGeom>
            <a:noFill/>
          </p:spPr>
          <p:txBody>
            <a:bodyPr wrap="square" rtlCol="0">
              <a:spAutoFit/>
            </a:bodyPr>
            <a:lstStyle/>
            <a:p>
              <a:pPr algn="ctr"/>
              <a:r>
                <a:rPr lang="en-US" sz="4000" b="1" dirty="0" err="1">
                  <a:latin typeface="Cambria" panose="02040503050406030204" pitchFamily="18" charset="0"/>
                </a:rPr>
                <a:t>Nối</a:t>
              </a:r>
              <a:r>
                <a:rPr lang="en-US" sz="4000" b="1" dirty="0">
                  <a:latin typeface="Cambria" panose="02040503050406030204" pitchFamily="18" charset="0"/>
                </a:rPr>
                <a:t> B </a:t>
              </a:r>
              <a:r>
                <a:rPr lang="en-US" sz="4000" b="1" dirty="0" err="1">
                  <a:latin typeface="Cambria" panose="02040503050406030204" pitchFamily="18" charset="0"/>
                </a:rPr>
                <a:t>và</a:t>
              </a:r>
              <a:r>
                <a:rPr lang="en-US" sz="4000" b="1" dirty="0">
                  <a:latin typeface="Cambria" panose="02040503050406030204" pitchFamily="18" charset="0"/>
                </a:rPr>
                <a:t> C ta </a:t>
              </a:r>
              <a:r>
                <a:rPr lang="en-US" sz="4000" b="1" dirty="0" err="1">
                  <a:latin typeface="Cambria" panose="02040503050406030204" pitchFamily="18" charset="0"/>
                </a:rPr>
                <a:t>được</a:t>
              </a:r>
              <a:r>
                <a:rPr lang="en-US" sz="4000" b="1" dirty="0">
                  <a:latin typeface="Cambria" panose="02040503050406030204" pitchFamily="18" charset="0"/>
                </a:rPr>
                <a:t> </a:t>
              </a:r>
              <a:r>
                <a:rPr lang="en-US" sz="4000" b="1" dirty="0" err="1">
                  <a:latin typeface="Cambria" panose="02040503050406030204" pitchFamily="18" charset="0"/>
                </a:rPr>
                <a:t>đoạn</a:t>
              </a:r>
              <a:r>
                <a:rPr lang="en-US" sz="4000" b="1" dirty="0">
                  <a:latin typeface="Cambria" panose="02040503050406030204" pitchFamily="18" charset="0"/>
                </a:rPr>
                <a:t> </a:t>
              </a:r>
              <a:r>
                <a:rPr lang="en-US" sz="4000" b="1" dirty="0" err="1">
                  <a:latin typeface="Cambria" panose="02040503050406030204" pitchFamily="18" charset="0"/>
                </a:rPr>
                <a:t>thẳng</a:t>
              </a:r>
              <a:r>
                <a:rPr lang="en-US" sz="4000" b="1" dirty="0">
                  <a:latin typeface="Cambria" panose="02040503050406030204" pitchFamily="18" charset="0"/>
                </a:rPr>
                <a:t> </a:t>
              </a:r>
              <a:r>
                <a:rPr lang="en-US" sz="4000" b="1" dirty="0" err="1">
                  <a:latin typeface="Cambria" panose="02040503050406030204" pitchFamily="18" charset="0"/>
                </a:rPr>
                <a:t>nào</a:t>
              </a:r>
              <a:r>
                <a:rPr lang="en-US" sz="4000" b="1" dirty="0">
                  <a:latin typeface="Cambria" panose="02040503050406030204" pitchFamily="18" charset="0"/>
                </a:rPr>
                <a:t>?</a:t>
              </a:r>
            </a:p>
          </p:txBody>
        </p:sp>
      </p:grpSp>
      <p:cxnSp>
        <p:nvCxnSpPr>
          <p:cNvPr id="24" name="Straight Connector 23">
            <a:extLst>
              <a:ext uri="{FF2B5EF4-FFF2-40B4-BE49-F238E27FC236}">
                <a16:creationId xmlns:a16="http://schemas.microsoft.com/office/drawing/2014/main" id="{840400EF-F6B1-B061-B12A-3D5D81DAEFCB}"/>
              </a:ext>
            </a:extLst>
          </p:cNvPr>
          <p:cNvCxnSpPr>
            <a:cxnSpLocks/>
          </p:cNvCxnSpPr>
          <p:nvPr/>
        </p:nvCxnSpPr>
        <p:spPr>
          <a:xfrm flipV="1">
            <a:off x="1794588" y="3429000"/>
            <a:ext cx="3174938" cy="32785"/>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1F0F114-F862-ECEF-2191-5D26EDC8DCA2}"/>
              </a:ext>
            </a:extLst>
          </p:cNvPr>
          <p:cNvGrpSpPr/>
          <p:nvPr/>
        </p:nvGrpSpPr>
        <p:grpSpPr>
          <a:xfrm>
            <a:off x="7810455" y="132782"/>
            <a:ext cx="4402183" cy="4402183"/>
            <a:chOff x="7407399" y="292243"/>
            <a:chExt cx="4402183" cy="4402183"/>
          </a:xfrm>
        </p:grpSpPr>
        <p:pic>
          <p:nvPicPr>
            <p:cNvPr id="26" name="图片 3">
              <a:extLst>
                <a:ext uri="{FF2B5EF4-FFF2-40B4-BE49-F238E27FC236}">
                  <a16:creationId xmlns:a16="http://schemas.microsoft.com/office/drawing/2014/main" id="{FF1B9B6F-D6FB-6D41-8FE3-08DCC0445A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07399" y="292243"/>
              <a:ext cx="4402183" cy="4402183"/>
            </a:xfrm>
            <a:prstGeom prst="rect">
              <a:avLst/>
            </a:prstGeom>
            <a:effectLst>
              <a:outerShdw blurRad="63500" algn="ctr" rotWithShape="0">
                <a:prstClr val="black">
                  <a:alpha val="40000"/>
                </a:prstClr>
              </a:outerShdw>
            </a:effectLst>
          </p:spPr>
        </p:pic>
        <p:sp>
          <p:nvSpPr>
            <p:cNvPr id="27" name="TextBox 26">
              <a:extLst>
                <a:ext uri="{FF2B5EF4-FFF2-40B4-BE49-F238E27FC236}">
                  <a16:creationId xmlns:a16="http://schemas.microsoft.com/office/drawing/2014/main" id="{3EAA4E96-CC3C-CA1F-4DA6-B6969AB7F90E}"/>
                </a:ext>
              </a:extLst>
            </p:cNvPr>
            <p:cNvSpPr txBox="1"/>
            <p:nvPr/>
          </p:nvSpPr>
          <p:spPr>
            <a:xfrm>
              <a:off x="8160820" y="1220282"/>
              <a:ext cx="2150932" cy="2308324"/>
            </a:xfrm>
            <a:prstGeom prst="rect">
              <a:avLst/>
            </a:prstGeom>
            <a:noFill/>
          </p:spPr>
          <p:txBody>
            <a:bodyPr wrap="square" rtlCol="0">
              <a:spAutoFit/>
            </a:bodyPr>
            <a:lstStyle/>
            <a:p>
              <a:pPr algn="ctr"/>
              <a:r>
                <a:rPr lang="en-US" sz="4800" b="1" dirty="0" err="1">
                  <a:latin typeface="Cambria" panose="02040503050406030204" pitchFamily="18" charset="0"/>
                </a:rPr>
                <a:t>Đây</a:t>
              </a:r>
              <a:r>
                <a:rPr lang="en-US" sz="4800" b="1" dirty="0">
                  <a:latin typeface="Cambria" panose="02040503050406030204" pitchFamily="18" charset="0"/>
                </a:rPr>
                <a:t> </a:t>
              </a:r>
              <a:r>
                <a:rPr lang="en-US" sz="4800" b="1" dirty="0" err="1">
                  <a:latin typeface="Cambria" panose="02040503050406030204" pitchFamily="18" charset="0"/>
                </a:rPr>
                <a:t>là</a:t>
              </a:r>
              <a:r>
                <a:rPr lang="en-US" sz="4800" b="1" dirty="0">
                  <a:latin typeface="Cambria" panose="02040503050406030204" pitchFamily="18" charset="0"/>
                </a:rPr>
                <a:t> </a:t>
              </a:r>
              <a:r>
                <a:rPr lang="en-US" sz="4800" b="1" dirty="0" err="1">
                  <a:latin typeface="Cambria" panose="02040503050406030204" pitchFamily="18" charset="0"/>
                </a:rPr>
                <a:t>hình</a:t>
              </a:r>
              <a:r>
                <a:rPr lang="en-US" sz="4800" b="1" dirty="0">
                  <a:latin typeface="Cambria" panose="02040503050406030204" pitchFamily="18" charset="0"/>
                </a:rPr>
                <a:t> </a:t>
              </a:r>
              <a:r>
                <a:rPr lang="en-US" sz="4800" b="1" dirty="0" err="1">
                  <a:latin typeface="Cambria" panose="02040503050406030204" pitchFamily="18" charset="0"/>
                </a:rPr>
                <a:t>gì</a:t>
              </a:r>
              <a:r>
                <a:rPr lang="en-US" sz="4800" b="1" dirty="0">
                  <a:latin typeface="Cambria" panose="02040503050406030204" pitchFamily="18" charset="0"/>
                </a:rPr>
                <a:t>?</a:t>
              </a:r>
            </a:p>
          </p:txBody>
        </p:sp>
      </p:grpSp>
      <p:sp>
        <p:nvSpPr>
          <p:cNvPr id="28" name="TextBox 27">
            <a:extLst>
              <a:ext uri="{FF2B5EF4-FFF2-40B4-BE49-F238E27FC236}">
                <a16:creationId xmlns:a16="http://schemas.microsoft.com/office/drawing/2014/main" id="{20B1DA00-3F8A-8D40-F7DA-D55B1092E775}"/>
              </a:ext>
            </a:extLst>
          </p:cNvPr>
          <p:cNvSpPr txBox="1"/>
          <p:nvPr/>
        </p:nvSpPr>
        <p:spPr>
          <a:xfrm>
            <a:off x="941032" y="3694925"/>
            <a:ext cx="4817928" cy="830997"/>
          </a:xfrm>
          <a:prstGeom prst="rect">
            <a:avLst/>
          </a:prstGeom>
          <a:noFill/>
        </p:spPr>
        <p:txBody>
          <a:bodyPr wrap="square" rtlCol="0">
            <a:spAutoFit/>
          </a:bodyPr>
          <a:lstStyle/>
          <a:p>
            <a:pPr algn="ctr"/>
            <a:r>
              <a:rPr lang="en-US" sz="4800" b="1" dirty="0" err="1">
                <a:latin typeface="Cambria" panose="02040503050406030204" pitchFamily="18" charset="0"/>
              </a:rPr>
              <a:t>Hình</a:t>
            </a:r>
            <a:r>
              <a:rPr lang="en-US" sz="4800" b="1" dirty="0">
                <a:latin typeface="Cambria" panose="02040503050406030204" pitchFamily="18" charset="0"/>
              </a:rPr>
              <a:t> tam </a:t>
            </a:r>
            <a:r>
              <a:rPr lang="en-US" sz="4800" b="1" dirty="0" err="1">
                <a:latin typeface="Cambria" panose="02040503050406030204" pitchFamily="18" charset="0"/>
              </a:rPr>
              <a:t>giác</a:t>
            </a:r>
            <a:endParaRPr lang="en-US" sz="4800" b="1" dirty="0">
              <a:latin typeface="Cambria" panose="02040503050406030204" pitchFamily="18" charset="0"/>
            </a:endParaRPr>
          </a:p>
        </p:txBody>
      </p:sp>
    </p:spTree>
    <p:extLst>
      <p:ext uri="{BB962C8B-B14F-4D97-AF65-F5344CB8AC3E}">
        <p14:creationId xmlns:p14="http://schemas.microsoft.com/office/powerpoint/2010/main" val="28288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13"/>
                                        </p:tgtEl>
                                      </p:cBhvr>
                                    </p:animEffect>
                                    <p:anim calcmode="lin" valueType="num">
                                      <p:cBhvr>
                                        <p:cTn id="46" dur="1000"/>
                                        <p:tgtEl>
                                          <p:spTgt spid="13"/>
                                        </p:tgtEl>
                                        <p:attrNameLst>
                                          <p:attrName>ppt_x</p:attrName>
                                        </p:attrNameLst>
                                      </p:cBhvr>
                                      <p:tavLst>
                                        <p:tav tm="0">
                                          <p:val>
                                            <p:strVal val="ppt_x"/>
                                          </p:val>
                                        </p:tav>
                                        <p:tav tm="100000">
                                          <p:val>
                                            <p:strVal val="ppt_x"/>
                                          </p:val>
                                        </p:tav>
                                      </p:tavLst>
                                    </p:anim>
                                    <p:anim calcmode="lin" valueType="num">
                                      <p:cBhvr>
                                        <p:cTn id="47" dur="1000"/>
                                        <p:tgtEl>
                                          <p:spTgt spid="13"/>
                                        </p:tgtEl>
                                        <p:attrNameLst>
                                          <p:attrName>ppt_y</p:attrName>
                                        </p:attrNameLst>
                                      </p:cBhvr>
                                      <p:tavLst>
                                        <p:tav tm="0">
                                          <p:val>
                                            <p:strVal val="ppt_y"/>
                                          </p:val>
                                        </p:tav>
                                        <p:tav tm="100000">
                                          <p:val>
                                            <p:strVal val="ppt_y+.1"/>
                                          </p:val>
                                        </p:tav>
                                      </p:tavLst>
                                    </p:anim>
                                    <p:set>
                                      <p:cBhvr>
                                        <p:cTn id="48" dur="1" fill="hold">
                                          <p:stCondLst>
                                            <p:cond delay="999"/>
                                          </p:stCondLst>
                                        </p:cTn>
                                        <p:tgtEl>
                                          <p:spTgt spid="13"/>
                                        </p:tgtEl>
                                        <p:attrNameLst>
                                          <p:attrName>style.visibility</p:attrName>
                                        </p:attrNameLst>
                                      </p:cBhvr>
                                      <p:to>
                                        <p:strVal val="hidden"/>
                                      </p:to>
                                    </p:set>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xit" presetSubtype="0" fill="hold" nodeType="clickEffect">
                                  <p:stCondLst>
                                    <p:cond delay="0"/>
                                  </p:stCondLst>
                                  <p:childTnLst>
                                    <p:animEffect transition="out" filter="fade">
                                      <p:cBhvr>
                                        <p:cTn id="63" dur="1000"/>
                                        <p:tgtEl>
                                          <p:spTgt spid="17"/>
                                        </p:tgtEl>
                                      </p:cBhvr>
                                    </p:animEffect>
                                    <p:anim calcmode="lin" valueType="num">
                                      <p:cBhvr>
                                        <p:cTn id="64" dur="1000"/>
                                        <p:tgtEl>
                                          <p:spTgt spid="17"/>
                                        </p:tgtEl>
                                        <p:attrNameLst>
                                          <p:attrName>ppt_x</p:attrName>
                                        </p:attrNameLst>
                                      </p:cBhvr>
                                      <p:tavLst>
                                        <p:tav tm="0">
                                          <p:val>
                                            <p:strVal val="ppt_x"/>
                                          </p:val>
                                        </p:tav>
                                        <p:tav tm="100000">
                                          <p:val>
                                            <p:strVal val="ppt_x"/>
                                          </p:val>
                                        </p:tav>
                                      </p:tavLst>
                                    </p:anim>
                                    <p:anim calcmode="lin" valueType="num">
                                      <p:cBhvr>
                                        <p:cTn id="65" dur="1000"/>
                                        <p:tgtEl>
                                          <p:spTgt spid="17"/>
                                        </p:tgtEl>
                                        <p:attrNameLst>
                                          <p:attrName>ppt_y</p:attrName>
                                        </p:attrNameLst>
                                      </p:cBhvr>
                                      <p:tavLst>
                                        <p:tav tm="0">
                                          <p:val>
                                            <p:strVal val="ppt_y"/>
                                          </p:val>
                                        </p:tav>
                                        <p:tav tm="100000">
                                          <p:val>
                                            <p:strVal val="ppt_y+.1"/>
                                          </p:val>
                                        </p:tav>
                                      </p:tavLst>
                                    </p:anim>
                                    <p:set>
                                      <p:cBhvr>
                                        <p:cTn id="66" dur="1" fill="hold">
                                          <p:stCondLst>
                                            <p:cond delay="999"/>
                                          </p:stCondLst>
                                        </p:cTn>
                                        <p:tgtEl>
                                          <p:spTgt spid="17"/>
                                        </p:tgtEl>
                                        <p:attrNameLst>
                                          <p:attrName>style.visibility</p:attrName>
                                        </p:attrNameLst>
                                      </p:cBhvr>
                                      <p:to>
                                        <p:strVal val="hidden"/>
                                      </p:to>
                                    </p:set>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par>
                          <p:cTn id="78" fill="hold">
                            <p:stCondLst>
                              <p:cond delay="500"/>
                            </p:stCondLst>
                            <p:childTnLst>
                              <p:par>
                                <p:cTn id="79" presetID="2" presetClass="exit" presetSubtype="4" fill="hold" nodeType="afterEffect">
                                  <p:stCondLst>
                                    <p:cond delay="0"/>
                                  </p:stCondLst>
                                  <p:childTnLst>
                                    <p:anim calcmode="lin" valueType="num">
                                      <p:cBhvr additive="base">
                                        <p:cTn id="80" dur="500"/>
                                        <p:tgtEl>
                                          <p:spTgt spid="21"/>
                                        </p:tgtEl>
                                        <p:attrNameLst>
                                          <p:attrName>ppt_x</p:attrName>
                                        </p:attrNameLst>
                                      </p:cBhvr>
                                      <p:tavLst>
                                        <p:tav tm="0">
                                          <p:val>
                                            <p:strVal val="ppt_x"/>
                                          </p:val>
                                        </p:tav>
                                        <p:tav tm="100000">
                                          <p:val>
                                            <p:strVal val="ppt_x"/>
                                          </p:val>
                                        </p:tav>
                                      </p:tavLst>
                                    </p:anim>
                                    <p:anim calcmode="lin" valueType="num">
                                      <p:cBhvr additive="base">
                                        <p:cTn id="81" dur="500"/>
                                        <p:tgtEl>
                                          <p:spTgt spid="21"/>
                                        </p:tgtEl>
                                        <p:attrNameLst>
                                          <p:attrName>ppt_y</p:attrName>
                                        </p:attrNameLst>
                                      </p:cBhvr>
                                      <p:tavLst>
                                        <p:tav tm="0">
                                          <p:val>
                                            <p:strVal val="ppt_y"/>
                                          </p:val>
                                        </p:tav>
                                        <p:tav tm="100000">
                                          <p:val>
                                            <p:strVal val="1+ppt_h/2"/>
                                          </p:val>
                                        </p:tav>
                                      </p:tavLst>
                                    </p:anim>
                                    <p:set>
                                      <p:cBhvr>
                                        <p:cTn id="82" dur="1" fill="hold">
                                          <p:stCondLst>
                                            <p:cond delay="499"/>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6" presetClass="exit" presetSubtype="21" fill="hold" nodeType="clickEffect">
                                  <p:stCondLst>
                                    <p:cond delay="0"/>
                                  </p:stCondLst>
                                  <p:childTnLst>
                                    <p:animEffect transition="out" filter="barn(inVertical)">
                                      <p:cBhvr>
                                        <p:cTn id="86" dur="500"/>
                                        <p:tgtEl>
                                          <p:spTgt spid="4"/>
                                        </p:tgtEl>
                                      </p:cBhvr>
                                    </p:animEffect>
                                    <p:set>
                                      <p:cBhvr>
                                        <p:cTn id="87" dur="1" fill="hold">
                                          <p:stCondLst>
                                            <p:cond delay="499"/>
                                          </p:stCondLst>
                                        </p:cTn>
                                        <p:tgtEl>
                                          <p:spTgt spid="4"/>
                                        </p:tgtEl>
                                        <p:attrNameLst>
                                          <p:attrName>style.visibility</p:attrName>
                                        </p:attrNameLst>
                                      </p:cBhvr>
                                      <p:to>
                                        <p:strVal val="hidden"/>
                                      </p:to>
                                    </p:set>
                                  </p:childTnLst>
                                </p:cTn>
                              </p:par>
                            </p:childTnLst>
                          </p:cTn>
                        </p:par>
                        <p:par>
                          <p:cTn id="88" fill="hold">
                            <p:stCondLst>
                              <p:cond delay="500"/>
                            </p:stCondLst>
                            <p:childTnLst>
                              <p:par>
                                <p:cTn id="89" presetID="16" presetClass="entr" presetSubtype="2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barn(inVertical)">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arn(inVertical)">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5342A1D-9494-C1CD-D63E-A9EED09076B5}"/>
              </a:ext>
            </a:extLst>
          </p:cNvPr>
          <p:cNvGrpSpPr/>
          <p:nvPr/>
        </p:nvGrpSpPr>
        <p:grpSpPr>
          <a:xfrm>
            <a:off x="2049556" y="1156036"/>
            <a:ext cx="5694225" cy="4070270"/>
            <a:chOff x="2049556" y="1156036"/>
            <a:chExt cx="5694225" cy="4070270"/>
          </a:xfrm>
        </p:grpSpPr>
        <p:grpSp>
          <p:nvGrpSpPr>
            <p:cNvPr id="22" name="Group 21">
              <a:extLst>
                <a:ext uri="{FF2B5EF4-FFF2-40B4-BE49-F238E27FC236}">
                  <a16:creationId xmlns:a16="http://schemas.microsoft.com/office/drawing/2014/main" id="{27C64F94-B403-428E-DA9B-3063653D3046}"/>
                </a:ext>
              </a:extLst>
            </p:cNvPr>
            <p:cNvGrpSpPr/>
            <p:nvPr/>
          </p:nvGrpSpPr>
          <p:grpSpPr>
            <a:xfrm>
              <a:off x="2781690" y="1751943"/>
              <a:ext cx="4260607" cy="3154697"/>
              <a:chOff x="1824707" y="1156521"/>
              <a:chExt cx="3144819" cy="2328530"/>
            </a:xfrm>
          </p:grpSpPr>
          <p:cxnSp>
            <p:nvCxnSpPr>
              <p:cNvPr id="26" name="Straight Connector 25">
                <a:extLst>
                  <a:ext uri="{FF2B5EF4-FFF2-40B4-BE49-F238E27FC236}">
                    <a16:creationId xmlns:a16="http://schemas.microsoft.com/office/drawing/2014/main" id="{3D32C189-40DC-1530-F87C-D37B3B9A1A96}"/>
                  </a:ext>
                </a:extLst>
              </p:cNvPr>
              <p:cNvCxnSpPr>
                <a:cxnSpLocks/>
              </p:cNvCxnSpPr>
              <p:nvPr/>
            </p:nvCxnSpPr>
            <p:spPr>
              <a:xfrm>
                <a:off x="3349996" y="1156521"/>
                <a:ext cx="1619530" cy="232853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097587-0E19-B9E2-1A74-9EA27EC4AEA4}"/>
                  </a:ext>
                </a:extLst>
              </p:cNvPr>
              <p:cNvCxnSpPr/>
              <p:nvPr/>
            </p:nvCxnSpPr>
            <p:spPr>
              <a:xfrm flipH="1">
                <a:off x="1824707" y="1156521"/>
                <a:ext cx="1546761" cy="232853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3B87E30-02CA-C95B-E3E6-15524E65CA2B}"/>
                  </a:ext>
                </a:extLst>
              </p:cNvPr>
              <p:cNvCxnSpPr>
                <a:cxnSpLocks/>
              </p:cNvCxnSpPr>
              <p:nvPr/>
            </p:nvCxnSpPr>
            <p:spPr>
              <a:xfrm>
                <a:off x="1824707" y="3485051"/>
                <a:ext cx="3144818" cy="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7DD2C71A-4724-08F1-E384-46A89CF81787}"/>
                </a:ext>
              </a:extLst>
            </p:cNvPr>
            <p:cNvSpPr txBox="1"/>
            <p:nvPr/>
          </p:nvSpPr>
          <p:spPr>
            <a:xfrm>
              <a:off x="4146670" y="1156036"/>
              <a:ext cx="953387" cy="830997"/>
            </a:xfrm>
            <a:prstGeom prst="rect">
              <a:avLst/>
            </a:prstGeom>
            <a:noFill/>
          </p:spPr>
          <p:txBody>
            <a:bodyPr wrap="square" rtlCol="0">
              <a:spAutoFit/>
            </a:bodyPr>
            <a:lstStyle/>
            <a:p>
              <a:pPr algn="ctr"/>
              <a:r>
                <a:rPr lang="en-US" sz="4800" b="1" dirty="0">
                  <a:latin typeface="Cambria" panose="02040503050406030204" pitchFamily="18" charset="0"/>
                </a:rPr>
                <a:t>A</a:t>
              </a:r>
            </a:p>
          </p:txBody>
        </p:sp>
        <p:sp>
          <p:nvSpPr>
            <p:cNvPr id="24" name="TextBox 23">
              <a:extLst>
                <a:ext uri="{FF2B5EF4-FFF2-40B4-BE49-F238E27FC236}">
                  <a16:creationId xmlns:a16="http://schemas.microsoft.com/office/drawing/2014/main" id="{32609F05-453A-4D9C-3DE1-B12083F6DFB7}"/>
                </a:ext>
              </a:extLst>
            </p:cNvPr>
            <p:cNvSpPr txBox="1"/>
            <p:nvPr/>
          </p:nvSpPr>
          <p:spPr>
            <a:xfrm>
              <a:off x="6790394" y="4290237"/>
              <a:ext cx="953387" cy="830997"/>
            </a:xfrm>
            <a:prstGeom prst="rect">
              <a:avLst/>
            </a:prstGeom>
            <a:noFill/>
          </p:spPr>
          <p:txBody>
            <a:bodyPr wrap="square" rtlCol="0">
              <a:spAutoFit/>
            </a:bodyPr>
            <a:lstStyle/>
            <a:p>
              <a:pPr algn="ctr"/>
              <a:r>
                <a:rPr lang="en-US" sz="4800" b="1" dirty="0">
                  <a:latin typeface="Cambria" panose="02040503050406030204" pitchFamily="18" charset="0"/>
                </a:rPr>
                <a:t>C</a:t>
              </a:r>
            </a:p>
          </p:txBody>
        </p:sp>
        <p:sp>
          <p:nvSpPr>
            <p:cNvPr id="25" name="TextBox 24">
              <a:extLst>
                <a:ext uri="{FF2B5EF4-FFF2-40B4-BE49-F238E27FC236}">
                  <a16:creationId xmlns:a16="http://schemas.microsoft.com/office/drawing/2014/main" id="{C2029A4F-9BBF-FA84-46A2-933F42DCC00E}"/>
                </a:ext>
              </a:extLst>
            </p:cNvPr>
            <p:cNvSpPr txBox="1"/>
            <p:nvPr/>
          </p:nvSpPr>
          <p:spPr>
            <a:xfrm>
              <a:off x="2049556" y="4395309"/>
              <a:ext cx="953387" cy="830997"/>
            </a:xfrm>
            <a:prstGeom prst="rect">
              <a:avLst/>
            </a:prstGeom>
            <a:noFill/>
          </p:spPr>
          <p:txBody>
            <a:bodyPr wrap="square" rtlCol="0">
              <a:spAutoFit/>
            </a:bodyPr>
            <a:lstStyle/>
            <a:p>
              <a:pPr algn="ctr"/>
              <a:r>
                <a:rPr lang="en-US" sz="4800" b="1" dirty="0">
                  <a:latin typeface="Cambria" panose="02040503050406030204" pitchFamily="18" charset="0"/>
                </a:rPr>
                <a:t>B</a:t>
              </a:r>
            </a:p>
          </p:txBody>
        </p:sp>
      </p:grpSp>
      <p:grpSp>
        <p:nvGrpSpPr>
          <p:cNvPr id="29" name="Group 28">
            <a:extLst>
              <a:ext uri="{FF2B5EF4-FFF2-40B4-BE49-F238E27FC236}">
                <a16:creationId xmlns:a16="http://schemas.microsoft.com/office/drawing/2014/main" id="{11D61BF4-8CCF-4841-0520-A55089F5E515}"/>
              </a:ext>
            </a:extLst>
          </p:cNvPr>
          <p:cNvGrpSpPr/>
          <p:nvPr/>
        </p:nvGrpSpPr>
        <p:grpSpPr>
          <a:xfrm>
            <a:off x="5708323" y="734268"/>
            <a:ext cx="2916398" cy="1396020"/>
            <a:chOff x="6248867" y="744279"/>
            <a:chExt cx="2916398" cy="1396020"/>
          </a:xfrm>
        </p:grpSpPr>
        <p:sp>
          <p:nvSpPr>
            <p:cNvPr id="30" name="Speech Bubble: Rectangle with Corners Rounded 29">
              <a:extLst>
                <a:ext uri="{FF2B5EF4-FFF2-40B4-BE49-F238E27FC236}">
                  <a16:creationId xmlns:a16="http://schemas.microsoft.com/office/drawing/2014/main" id="{AFAFFC62-55BF-93C8-4D60-D122DAED1972}"/>
                </a:ext>
              </a:extLst>
            </p:cNvPr>
            <p:cNvSpPr/>
            <p:nvPr/>
          </p:nvSpPr>
          <p:spPr>
            <a:xfrm>
              <a:off x="6368902" y="744279"/>
              <a:ext cx="2796363" cy="1396020"/>
            </a:xfrm>
            <a:prstGeom prst="wedgeRoundRectCallout">
              <a:avLst>
                <a:gd name="adj1" fmla="val -78627"/>
                <a:gd name="adj2" fmla="val 10861"/>
                <a:gd name="adj3" fmla="val 16667"/>
              </a:avLst>
            </a:prstGeom>
            <a:solidFill>
              <a:srgbClr val="E7F9FF"/>
            </a:solidFill>
            <a:ln w="28575">
              <a:solidFill>
                <a:srgbClr val="1E62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873D734-CDC9-3D89-19A4-8C09519C8B26}"/>
                </a:ext>
              </a:extLst>
            </p:cNvPr>
            <p:cNvSpPr txBox="1"/>
            <p:nvPr/>
          </p:nvSpPr>
          <p:spPr>
            <a:xfrm>
              <a:off x="6248867" y="755304"/>
              <a:ext cx="2916398" cy="1384995"/>
            </a:xfrm>
            <a:prstGeom prst="rect">
              <a:avLst/>
            </a:prstGeom>
            <a:noFill/>
          </p:spPr>
          <p:txBody>
            <a:bodyPr wrap="square" rtlCol="0">
              <a:spAutoFit/>
            </a:bodyPr>
            <a:lstStyle/>
            <a:p>
              <a:pPr algn="ctr"/>
              <a:r>
                <a:rPr lang="en-US" sz="2800" b="1" dirty="0" err="1">
                  <a:latin typeface="Cambria" panose="02040503050406030204" pitchFamily="18" charset="0"/>
                </a:rPr>
                <a:t>Điểm</a:t>
              </a:r>
              <a:r>
                <a:rPr lang="en-US" sz="2800" b="1" dirty="0">
                  <a:latin typeface="Cambria" panose="02040503050406030204" pitchFamily="18" charset="0"/>
                </a:rPr>
                <a:t> A </a:t>
              </a:r>
              <a:r>
                <a:rPr lang="en-US" sz="2800" b="1" dirty="0" err="1">
                  <a:latin typeface="Cambria" panose="02040503050406030204" pitchFamily="18" charset="0"/>
                </a:rPr>
                <a:t>là</a:t>
              </a:r>
              <a:r>
                <a:rPr lang="en-US" sz="2800" b="1" dirty="0">
                  <a:latin typeface="Cambria" panose="02040503050406030204" pitchFamily="18" charset="0"/>
                </a:rPr>
                <a:t> </a:t>
              </a:r>
              <a:r>
                <a:rPr lang="en-US" sz="2800" b="1" dirty="0" err="1">
                  <a:latin typeface="Cambria" panose="02040503050406030204" pitchFamily="18" charset="0"/>
                </a:rPr>
                <a:t>một</a:t>
              </a:r>
              <a:r>
                <a:rPr lang="en-US" sz="2800" b="1" dirty="0">
                  <a:latin typeface="Cambria" panose="02040503050406030204" pitchFamily="18" charset="0"/>
                </a:rPr>
                <a:t> </a:t>
              </a:r>
              <a:r>
                <a:rPr lang="en-US" sz="2800" b="1" dirty="0" err="1">
                  <a:latin typeface="Cambria" panose="02040503050406030204" pitchFamily="18" charset="0"/>
                </a:rPr>
                <a:t>đỉnh</a:t>
              </a:r>
              <a:r>
                <a:rPr lang="en-US" sz="2800" b="1" dirty="0">
                  <a:latin typeface="Cambria" panose="02040503050406030204" pitchFamily="18" charset="0"/>
                </a:rPr>
                <a:t> </a:t>
              </a:r>
              <a:r>
                <a:rPr lang="en-US" sz="2800" b="1" dirty="0" err="1">
                  <a:latin typeface="Cambria" panose="02040503050406030204" pitchFamily="18" charset="0"/>
                </a:rPr>
                <a:t>của</a:t>
              </a:r>
              <a:r>
                <a:rPr lang="en-US" sz="2800" b="1" dirty="0">
                  <a:latin typeface="Cambria" panose="02040503050406030204" pitchFamily="18" charset="0"/>
                </a:rPr>
                <a:t> </a:t>
              </a:r>
            </a:p>
            <a:p>
              <a:pPr algn="ctr"/>
              <a:r>
                <a:rPr lang="en-US" sz="2800" b="1" dirty="0" err="1">
                  <a:latin typeface="Cambria" panose="02040503050406030204" pitchFamily="18" charset="0"/>
                </a:rPr>
                <a:t>hình</a:t>
              </a:r>
              <a:r>
                <a:rPr lang="en-US" sz="2800" b="1" dirty="0">
                  <a:latin typeface="Cambria" panose="02040503050406030204" pitchFamily="18" charset="0"/>
                </a:rPr>
                <a:t> tam </a:t>
              </a:r>
              <a:r>
                <a:rPr lang="en-US" sz="2800" b="1" dirty="0" err="1">
                  <a:latin typeface="Cambria" panose="02040503050406030204" pitchFamily="18" charset="0"/>
                </a:rPr>
                <a:t>giác</a:t>
              </a:r>
              <a:endParaRPr lang="en-US" sz="2800" b="1" dirty="0">
                <a:latin typeface="Cambria" panose="02040503050406030204" pitchFamily="18" charset="0"/>
              </a:endParaRPr>
            </a:p>
          </p:txBody>
        </p:sp>
      </p:grpSp>
      <p:grpSp>
        <p:nvGrpSpPr>
          <p:cNvPr id="32" name="Group 31">
            <a:extLst>
              <a:ext uri="{FF2B5EF4-FFF2-40B4-BE49-F238E27FC236}">
                <a16:creationId xmlns:a16="http://schemas.microsoft.com/office/drawing/2014/main" id="{CB797707-CDAE-BF63-4A25-1E13EF1B748D}"/>
              </a:ext>
            </a:extLst>
          </p:cNvPr>
          <p:cNvGrpSpPr/>
          <p:nvPr/>
        </p:nvGrpSpPr>
        <p:grpSpPr>
          <a:xfrm>
            <a:off x="775322" y="1611113"/>
            <a:ext cx="2916398" cy="1396020"/>
            <a:chOff x="6248867" y="744279"/>
            <a:chExt cx="2916398" cy="1396020"/>
          </a:xfrm>
        </p:grpSpPr>
        <p:sp>
          <p:nvSpPr>
            <p:cNvPr id="33" name="Speech Bubble: Rectangle with Corners Rounded 32">
              <a:extLst>
                <a:ext uri="{FF2B5EF4-FFF2-40B4-BE49-F238E27FC236}">
                  <a16:creationId xmlns:a16="http://schemas.microsoft.com/office/drawing/2014/main" id="{E9C13887-770E-F0AA-BB66-6490036D42B9}"/>
                </a:ext>
              </a:extLst>
            </p:cNvPr>
            <p:cNvSpPr/>
            <p:nvPr/>
          </p:nvSpPr>
          <p:spPr>
            <a:xfrm>
              <a:off x="6368902" y="744279"/>
              <a:ext cx="2796363" cy="1396020"/>
            </a:xfrm>
            <a:prstGeom prst="wedgeRoundRectCallout">
              <a:avLst>
                <a:gd name="adj1" fmla="val 47609"/>
                <a:gd name="adj2" fmla="val 77123"/>
                <a:gd name="adj3" fmla="val 16667"/>
              </a:avLst>
            </a:prstGeom>
            <a:solidFill>
              <a:srgbClr val="E7F9FF"/>
            </a:solidFill>
            <a:ln w="28575">
              <a:solidFill>
                <a:srgbClr val="1E62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7EFB87-FA65-E57D-4251-8161E19EF642}"/>
                </a:ext>
              </a:extLst>
            </p:cNvPr>
            <p:cNvSpPr txBox="1"/>
            <p:nvPr/>
          </p:nvSpPr>
          <p:spPr>
            <a:xfrm>
              <a:off x="6248867" y="755304"/>
              <a:ext cx="2916398" cy="1384995"/>
            </a:xfrm>
            <a:prstGeom prst="rect">
              <a:avLst/>
            </a:prstGeom>
            <a:noFill/>
          </p:spPr>
          <p:txBody>
            <a:bodyPr wrap="square" rtlCol="0">
              <a:spAutoFit/>
            </a:bodyPr>
            <a:lstStyle/>
            <a:p>
              <a:pPr algn="ctr"/>
              <a:r>
                <a:rPr lang="en-US" sz="2800" b="1" dirty="0" err="1">
                  <a:latin typeface="Cambria" panose="02040503050406030204" pitchFamily="18" charset="0"/>
                </a:rPr>
                <a:t>Đoạn</a:t>
              </a:r>
              <a:r>
                <a:rPr lang="en-US" sz="2800" b="1" dirty="0">
                  <a:latin typeface="Cambria" panose="02040503050406030204" pitchFamily="18" charset="0"/>
                </a:rPr>
                <a:t> AB </a:t>
              </a:r>
              <a:r>
                <a:rPr lang="en-US" sz="2800" b="1" dirty="0" err="1">
                  <a:latin typeface="Cambria" panose="02040503050406030204" pitchFamily="18" charset="0"/>
                </a:rPr>
                <a:t>là</a:t>
              </a:r>
              <a:r>
                <a:rPr lang="en-US" sz="2800" b="1" dirty="0">
                  <a:latin typeface="Cambria" panose="02040503050406030204" pitchFamily="18" charset="0"/>
                </a:rPr>
                <a:t> </a:t>
              </a:r>
              <a:r>
                <a:rPr lang="en-US" sz="2800" b="1" dirty="0" err="1">
                  <a:latin typeface="Cambria" panose="02040503050406030204" pitchFamily="18" charset="0"/>
                </a:rPr>
                <a:t>một</a:t>
              </a:r>
              <a:r>
                <a:rPr lang="en-US" sz="2800" b="1" dirty="0">
                  <a:latin typeface="Cambria" panose="02040503050406030204" pitchFamily="18" charset="0"/>
                </a:rPr>
                <a:t> </a:t>
              </a:r>
              <a:r>
                <a:rPr lang="en-US" sz="2800" b="1" dirty="0" err="1">
                  <a:latin typeface="Cambria" panose="02040503050406030204" pitchFamily="18" charset="0"/>
                </a:rPr>
                <a:t>cạnh</a:t>
              </a:r>
              <a:r>
                <a:rPr lang="en-US" sz="2800" b="1" dirty="0">
                  <a:latin typeface="Cambria" panose="02040503050406030204" pitchFamily="18" charset="0"/>
                </a:rPr>
                <a:t> </a:t>
              </a:r>
              <a:r>
                <a:rPr lang="en-US" sz="2800" b="1" dirty="0" err="1">
                  <a:latin typeface="Cambria" panose="02040503050406030204" pitchFamily="18" charset="0"/>
                </a:rPr>
                <a:t>của</a:t>
              </a:r>
              <a:endParaRPr lang="en-US" sz="2800" b="1" dirty="0">
                <a:latin typeface="Cambria" panose="02040503050406030204" pitchFamily="18" charset="0"/>
              </a:endParaRPr>
            </a:p>
            <a:p>
              <a:pPr algn="ctr"/>
              <a:r>
                <a:rPr lang="en-US" sz="2800" b="1" dirty="0" err="1">
                  <a:latin typeface="Cambria" panose="02040503050406030204" pitchFamily="18" charset="0"/>
                </a:rPr>
                <a:t>hình</a:t>
              </a:r>
              <a:r>
                <a:rPr lang="en-US" sz="2800" b="1" dirty="0">
                  <a:latin typeface="Cambria" panose="02040503050406030204" pitchFamily="18" charset="0"/>
                </a:rPr>
                <a:t> tam </a:t>
              </a:r>
              <a:r>
                <a:rPr lang="en-US" sz="2800" b="1" dirty="0" err="1">
                  <a:latin typeface="Cambria" panose="02040503050406030204" pitchFamily="18" charset="0"/>
                </a:rPr>
                <a:t>giác</a:t>
              </a:r>
              <a:endParaRPr lang="en-US" sz="2800" b="1" dirty="0">
                <a:latin typeface="Cambria" panose="02040503050406030204" pitchFamily="18" charset="0"/>
              </a:endParaRPr>
            </a:p>
          </p:txBody>
        </p:sp>
      </p:grpSp>
      <p:grpSp>
        <p:nvGrpSpPr>
          <p:cNvPr id="35" name="Group 34">
            <a:extLst>
              <a:ext uri="{FF2B5EF4-FFF2-40B4-BE49-F238E27FC236}">
                <a16:creationId xmlns:a16="http://schemas.microsoft.com/office/drawing/2014/main" id="{05FC99B2-E847-3FFF-B36C-708D193D23D8}"/>
              </a:ext>
            </a:extLst>
          </p:cNvPr>
          <p:cNvGrpSpPr/>
          <p:nvPr/>
        </p:nvGrpSpPr>
        <p:grpSpPr>
          <a:xfrm>
            <a:off x="7874861" y="2457162"/>
            <a:ext cx="3757158" cy="3655545"/>
            <a:chOff x="5397676" y="2128731"/>
            <a:chExt cx="3757158" cy="3655545"/>
          </a:xfrm>
        </p:grpSpPr>
        <p:sp>
          <p:nvSpPr>
            <p:cNvPr id="36" name="Rectangle: Rounded Corners 35">
              <a:extLst>
                <a:ext uri="{FF2B5EF4-FFF2-40B4-BE49-F238E27FC236}">
                  <a16:creationId xmlns:a16="http://schemas.microsoft.com/office/drawing/2014/main" id="{E685E9C8-3A0C-4A67-FB04-0F43263EE2CB}"/>
                </a:ext>
              </a:extLst>
            </p:cNvPr>
            <p:cNvSpPr/>
            <p:nvPr/>
          </p:nvSpPr>
          <p:spPr>
            <a:xfrm>
              <a:off x="5397676" y="2128731"/>
              <a:ext cx="3757158" cy="3655545"/>
            </a:xfrm>
            <a:prstGeom prst="roundRect">
              <a:avLst/>
            </a:prstGeom>
            <a:solidFill>
              <a:schemeClr val="accent4">
                <a:lumMod val="20000"/>
                <a:lumOff val="80000"/>
              </a:schemeClr>
            </a:solidFill>
            <a:ln w="381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39E1643-7A59-1A87-EE5B-E53BF7D5C7A6}"/>
                </a:ext>
              </a:extLst>
            </p:cNvPr>
            <p:cNvSpPr txBox="1"/>
            <p:nvPr/>
          </p:nvSpPr>
          <p:spPr>
            <a:xfrm>
              <a:off x="5401483" y="2268383"/>
              <a:ext cx="3753351" cy="3170099"/>
            </a:xfrm>
            <a:prstGeom prst="rect">
              <a:avLst/>
            </a:prstGeom>
            <a:noFill/>
          </p:spPr>
          <p:txBody>
            <a:bodyPr wrap="square" rtlCol="0">
              <a:spAutoFit/>
            </a:bodyPr>
            <a:lstStyle/>
            <a:p>
              <a:pPr algn="ctr"/>
              <a:r>
                <a:rPr lang="en-US" sz="4000" b="1" dirty="0" err="1">
                  <a:latin typeface="Cambria" panose="02040503050406030204" pitchFamily="18" charset="0"/>
                </a:rPr>
                <a:t>Ngoài</a:t>
              </a:r>
              <a:r>
                <a:rPr lang="en-US" sz="4000" b="1" dirty="0">
                  <a:latin typeface="Cambria" panose="02040503050406030204" pitchFamily="18" charset="0"/>
                </a:rPr>
                <a:t> </a:t>
              </a:r>
              <a:r>
                <a:rPr lang="en-US" sz="4000" b="1" dirty="0" err="1">
                  <a:latin typeface="Cambria" panose="02040503050406030204" pitchFamily="18" charset="0"/>
                </a:rPr>
                <a:t>đỉnh</a:t>
              </a:r>
              <a:r>
                <a:rPr lang="en-US" sz="4000" b="1" dirty="0">
                  <a:latin typeface="Cambria" panose="02040503050406030204" pitchFamily="18" charset="0"/>
                </a:rPr>
                <a:t> A </a:t>
              </a:r>
              <a:r>
                <a:rPr lang="en-US" sz="4000" b="1" dirty="0" err="1">
                  <a:latin typeface="Cambria" panose="02040503050406030204" pitchFamily="18" charset="0"/>
                </a:rPr>
                <a:t>và</a:t>
              </a:r>
              <a:r>
                <a:rPr lang="en-US" sz="4000" b="1" dirty="0">
                  <a:latin typeface="Cambria" panose="02040503050406030204" pitchFamily="18" charset="0"/>
                </a:rPr>
                <a:t> </a:t>
              </a:r>
              <a:r>
                <a:rPr lang="en-US" sz="4000" b="1" dirty="0" err="1">
                  <a:latin typeface="Cambria" panose="02040503050406030204" pitchFamily="18" charset="0"/>
                </a:rPr>
                <a:t>cạnh</a:t>
              </a:r>
              <a:r>
                <a:rPr lang="en-US" sz="4000" b="1" dirty="0">
                  <a:latin typeface="Cambria" panose="02040503050406030204" pitchFamily="18" charset="0"/>
                </a:rPr>
                <a:t> AB </a:t>
              </a:r>
              <a:r>
                <a:rPr lang="en-US" sz="4000" b="1" dirty="0" err="1">
                  <a:latin typeface="Cambria" panose="02040503050406030204" pitchFamily="18" charset="0"/>
                </a:rPr>
                <a:t>thì</a:t>
              </a:r>
              <a:r>
                <a:rPr lang="en-US" sz="4000" b="1" dirty="0">
                  <a:latin typeface="Cambria" panose="02040503050406030204" pitchFamily="18" charset="0"/>
                </a:rPr>
                <a:t> </a:t>
              </a:r>
              <a:r>
                <a:rPr lang="en-US" sz="4000" b="1" dirty="0" err="1">
                  <a:latin typeface="Cambria" panose="02040503050406030204" pitchFamily="18" charset="0"/>
                </a:rPr>
                <a:t>hình</a:t>
              </a:r>
              <a:r>
                <a:rPr lang="en-US" sz="4000" b="1" dirty="0">
                  <a:latin typeface="Cambria" panose="02040503050406030204" pitchFamily="18" charset="0"/>
                </a:rPr>
                <a:t> tam </a:t>
              </a:r>
              <a:r>
                <a:rPr lang="en-US" sz="4000" b="1" dirty="0" err="1">
                  <a:latin typeface="Cambria" panose="02040503050406030204" pitchFamily="18" charset="0"/>
                </a:rPr>
                <a:t>giác</a:t>
              </a:r>
              <a:r>
                <a:rPr lang="en-US" sz="4000" b="1" dirty="0">
                  <a:latin typeface="Cambria" panose="02040503050406030204" pitchFamily="18" charset="0"/>
                </a:rPr>
                <a:t> </a:t>
              </a:r>
              <a:r>
                <a:rPr lang="en-US" sz="4000" b="1" dirty="0" err="1">
                  <a:latin typeface="Cambria" panose="02040503050406030204" pitchFamily="18" charset="0"/>
                </a:rPr>
                <a:t>còn</a:t>
              </a:r>
              <a:r>
                <a:rPr lang="en-US" sz="4000" b="1" dirty="0">
                  <a:latin typeface="Cambria" panose="02040503050406030204" pitchFamily="18" charset="0"/>
                </a:rPr>
                <a:t> </a:t>
              </a:r>
              <a:r>
                <a:rPr lang="en-US" sz="4000" b="1" dirty="0" err="1">
                  <a:latin typeface="Cambria" panose="02040503050406030204" pitchFamily="18" charset="0"/>
                </a:rPr>
                <a:t>đỉnh</a:t>
              </a:r>
              <a:r>
                <a:rPr lang="en-US" sz="4000" b="1" dirty="0">
                  <a:latin typeface="Cambria" panose="02040503050406030204" pitchFamily="18" charset="0"/>
                </a:rPr>
                <a:t> </a:t>
              </a:r>
              <a:r>
                <a:rPr lang="en-US" sz="4000" b="1" dirty="0" err="1">
                  <a:latin typeface="Cambria" panose="02040503050406030204" pitchFamily="18" charset="0"/>
                </a:rPr>
                <a:t>và</a:t>
              </a:r>
              <a:r>
                <a:rPr lang="en-US" sz="4000" b="1" dirty="0">
                  <a:latin typeface="Cambria" panose="02040503050406030204" pitchFamily="18" charset="0"/>
                </a:rPr>
                <a:t> </a:t>
              </a:r>
              <a:r>
                <a:rPr lang="en-US" sz="4000" b="1" dirty="0" err="1">
                  <a:latin typeface="Cambria" panose="02040503050406030204" pitchFamily="18" charset="0"/>
                </a:rPr>
                <a:t>cạnh</a:t>
              </a:r>
              <a:r>
                <a:rPr lang="en-US" sz="4000" b="1" dirty="0">
                  <a:latin typeface="Cambria" panose="02040503050406030204" pitchFamily="18" charset="0"/>
                </a:rPr>
                <a:t> </a:t>
              </a:r>
              <a:r>
                <a:rPr lang="en-US" sz="4000" b="1" dirty="0" err="1">
                  <a:latin typeface="Cambria" panose="02040503050406030204" pitchFamily="18" charset="0"/>
                </a:rPr>
                <a:t>nào</a:t>
              </a:r>
              <a:r>
                <a:rPr lang="en-US" sz="4000" b="1" dirty="0">
                  <a:latin typeface="Cambria" panose="02040503050406030204" pitchFamily="18" charset="0"/>
                </a:rPr>
                <a:t> </a:t>
              </a:r>
              <a:r>
                <a:rPr lang="en-US" sz="4000" b="1" dirty="0" err="1">
                  <a:latin typeface="Cambria" panose="02040503050406030204" pitchFamily="18" charset="0"/>
                </a:rPr>
                <a:t>khác</a:t>
              </a:r>
              <a:r>
                <a:rPr lang="en-US" sz="4000" b="1" dirty="0">
                  <a:latin typeface="Cambria" panose="02040503050406030204" pitchFamily="18" charset="0"/>
                </a:rPr>
                <a:t>?</a:t>
              </a:r>
            </a:p>
          </p:txBody>
        </p:sp>
      </p:grpSp>
    </p:spTree>
    <p:extLst>
      <p:ext uri="{BB962C8B-B14F-4D97-AF65-F5344CB8AC3E}">
        <p14:creationId xmlns:p14="http://schemas.microsoft.com/office/powerpoint/2010/main" val="100102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E49FA2D-4ACA-2F6E-25D9-FF45C428DFCE}"/>
              </a:ext>
            </a:extLst>
          </p:cNvPr>
          <p:cNvGrpSpPr/>
          <p:nvPr/>
        </p:nvGrpSpPr>
        <p:grpSpPr>
          <a:xfrm>
            <a:off x="1377180" y="1243525"/>
            <a:ext cx="4260607" cy="3154697"/>
            <a:chOff x="1824707" y="1156521"/>
            <a:chExt cx="3144819" cy="2328530"/>
          </a:xfrm>
        </p:grpSpPr>
        <p:cxnSp>
          <p:nvCxnSpPr>
            <p:cNvPr id="24" name="Straight Connector 23">
              <a:extLst>
                <a:ext uri="{FF2B5EF4-FFF2-40B4-BE49-F238E27FC236}">
                  <a16:creationId xmlns:a16="http://schemas.microsoft.com/office/drawing/2014/main" id="{D10C167A-946D-D0E8-FE88-3DC6B277BC6D}"/>
                </a:ext>
              </a:extLst>
            </p:cNvPr>
            <p:cNvCxnSpPr>
              <a:cxnSpLocks/>
            </p:cNvCxnSpPr>
            <p:nvPr/>
          </p:nvCxnSpPr>
          <p:spPr>
            <a:xfrm>
              <a:off x="3349996" y="1156521"/>
              <a:ext cx="1619530" cy="232853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A3B2EC1-D4D0-DCE2-28C8-4575A597F754}"/>
                </a:ext>
              </a:extLst>
            </p:cNvPr>
            <p:cNvCxnSpPr/>
            <p:nvPr/>
          </p:nvCxnSpPr>
          <p:spPr>
            <a:xfrm flipH="1">
              <a:off x="1824707" y="1156521"/>
              <a:ext cx="1546761" cy="232853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18EFF66-28F3-18A7-E54E-EAC6969C1FE4}"/>
                </a:ext>
              </a:extLst>
            </p:cNvPr>
            <p:cNvCxnSpPr>
              <a:cxnSpLocks/>
            </p:cNvCxnSpPr>
            <p:nvPr/>
          </p:nvCxnSpPr>
          <p:spPr>
            <a:xfrm>
              <a:off x="1824707" y="3485051"/>
              <a:ext cx="3144818" cy="0"/>
            </a:xfrm>
            <a:prstGeom prst="line">
              <a:avLst/>
            </a:prstGeom>
            <a:ln w="57150">
              <a:solidFill>
                <a:srgbClr val="1E6284"/>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E2793F85-78A8-7C58-461C-A2D3D7AF9C41}"/>
              </a:ext>
            </a:extLst>
          </p:cNvPr>
          <p:cNvSpPr txBox="1"/>
          <p:nvPr/>
        </p:nvSpPr>
        <p:spPr>
          <a:xfrm>
            <a:off x="2920092" y="553046"/>
            <a:ext cx="953387" cy="830997"/>
          </a:xfrm>
          <a:prstGeom prst="rect">
            <a:avLst/>
          </a:prstGeom>
          <a:noFill/>
        </p:spPr>
        <p:txBody>
          <a:bodyPr wrap="square" rtlCol="0">
            <a:spAutoFit/>
          </a:bodyPr>
          <a:lstStyle/>
          <a:p>
            <a:pPr algn="ctr"/>
            <a:r>
              <a:rPr lang="en-US" sz="4800" b="1" dirty="0">
                <a:latin typeface="Cambria" panose="02040503050406030204" pitchFamily="18" charset="0"/>
              </a:rPr>
              <a:t>A</a:t>
            </a:r>
          </a:p>
        </p:txBody>
      </p:sp>
      <p:sp>
        <p:nvSpPr>
          <p:cNvPr id="28" name="TextBox 27">
            <a:extLst>
              <a:ext uri="{FF2B5EF4-FFF2-40B4-BE49-F238E27FC236}">
                <a16:creationId xmlns:a16="http://schemas.microsoft.com/office/drawing/2014/main" id="{A32FA58C-C138-C926-811E-037D82598D3E}"/>
              </a:ext>
            </a:extLst>
          </p:cNvPr>
          <p:cNvSpPr txBox="1"/>
          <p:nvPr/>
        </p:nvSpPr>
        <p:spPr>
          <a:xfrm>
            <a:off x="5404506" y="3926753"/>
            <a:ext cx="953387" cy="830997"/>
          </a:xfrm>
          <a:prstGeom prst="rect">
            <a:avLst/>
          </a:prstGeom>
          <a:noFill/>
        </p:spPr>
        <p:txBody>
          <a:bodyPr wrap="square" rtlCol="0">
            <a:spAutoFit/>
          </a:bodyPr>
          <a:lstStyle/>
          <a:p>
            <a:pPr algn="ctr"/>
            <a:r>
              <a:rPr lang="en-US" sz="4800" b="1" dirty="0">
                <a:latin typeface="Cambria" panose="02040503050406030204" pitchFamily="18" charset="0"/>
              </a:rPr>
              <a:t>C</a:t>
            </a:r>
          </a:p>
        </p:txBody>
      </p:sp>
      <p:sp>
        <p:nvSpPr>
          <p:cNvPr id="29" name="TextBox 28">
            <a:extLst>
              <a:ext uri="{FF2B5EF4-FFF2-40B4-BE49-F238E27FC236}">
                <a16:creationId xmlns:a16="http://schemas.microsoft.com/office/drawing/2014/main" id="{08361721-3E2D-2FD7-F60B-6597082272EA}"/>
              </a:ext>
            </a:extLst>
          </p:cNvPr>
          <p:cNvSpPr txBox="1"/>
          <p:nvPr/>
        </p:nvSpPr>
        <p:spPr>
          <a:xfrm>
            <a:off x="657073" y="3913245"/>
            <a:ext cx="953387" cy="830997"/>
          </a:xfrm>
          <a:prstGeom prst="rect">
            <a:avLst/>
          </a:prstGeom>
          <a:noFill/>
        </p:spPr>
        <p:txBody>
          <a:bodyPr wrap="square" rtlCol="0">
            <a:spAutoFit/>
          </a:bodyPr>
          <a:lstStyle/>
          <a:p>
            <a:pPr algn="ctr"/>
            <a:r>
              <a:rPr lang="en-US" sz="4800" b="1" dirty="0">
                <a:latin typeface="Cambria" panose="02040503050406030204" pitchFamily="18" charset="0"/>
              </a:rPr>
              <a:t>B</a:t>
            </a:r>
          </a:p>
        </p:txBody>
      </p:sp>
      <p:grpSp>
        <p:nvGrpSpPr>
          <p:cNvPr id="30" name="Group 29">
            <a:extLst>
              <a:ext uri="{FF2B5EF4-FFF2-40B4-BE49-F238E27FC236}">
                <a16:creationId xmlns:a16="http://schemas.microsoft.com/office/drawing/2014/main" id="{A6837D30-926A-4342-1DB0-805788B61818}"/>
              </a:ext>
            </a:extLst>
          </p:cNvPr>
          <p:cNvGrpSpPr/>
          <p:nvPr/>
        </p:nvGrpSpPr>
        <p:grpSpPr>
          <a:xfrm>
            <a:off x="6826099" y="752829"/>
            <a:ext cx="4720855" cy="3645393"/>
            <a:chOff x="6826102" y="848522"/>
            <a:chExt cx="4720855" cy="3645393"/>
          </a:xfrm>
        </p:grpSpPr>
        <p:sp>
          <p:nvSpPr>
            <p:cNvPr id="31" name="Rectangle: Rounded Corners 30">
              <a:extLst>
                <a:ext uri="{FF2B5EF4-FFF2-40B4-BE49-F238E27FC236}">
                  <a16:creationId xmlns:a16="http://schemas.microsoft.com/office/drawing/2014/main" id="{49C6D920-DF02-E728-6B4C-02EE15084319}"/>
                </a:ext>
              </a:extLst>
            </p:cNvPr>
            <p:cNvSpPr/>
            <p:nvPr/>
          </p:nvSpPr>
          <p:spPr>
            <a:xfrm>
              <a:off x="6826102" y="848522"/>
              <a:ext cx="4720855" cy="3645393"/>
            </a:xfrm>
            <a:prstGeom prst="roundRect">
              <a:avLst/>
            </a:prstGeom>
            <a:solidFill>
              <a:schemeClr val="accent4">
                <a:lumMod val="20000"/>
                <a:lumOff val="80000"/>
              </a:schemeClr>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9D79BF5-71EA-2A50-80FC-65817FCE4D4E}"/>
                </a:ext>
              </a:extLst>
            </p:cNvPr>
            <p:cNvSpPr txBox="1"/>
            <p:nvPr/>
          </p:nvSpPr>
          <p:spPr>
            <a:xfrm>
              <a:off x="6996661" y="986399"/>
              <a:ext cx="4380175" cy="584775"/>
            </a:xfrm>
            <a:prstGeom prst="rect">
              <a:avLst/>
            </a:prstGeom>
            <a:noFill/>
          </p:spPr>
          <p:txBody>
            <a:bodyPr wrap="square" rtlCol="0">
              <a:spAutoFit/>
            </a:bodyPr>
            <a:lstStyle/>
            <a:p>
              <a:pPr algn="ctr"/>
              <a:r>
                <a:rPr lang="en-US" sz="3200" b="1" dirty="0" err="1">
                  <a:latin typeface="Cambria" panose="02040503050406030204" pitchFamily="18" charset="0"/>
                </a:rPr>
                <a:t>Hình</a:t>
              </a:r>
              <a:r>
                <a:rPr lang="en-US" sz="3200" b="1" dirty="0">
                  <a:latin typeface="Cambria" panose="02040503050406030204" pitchFamily="18" charset="0"/>
                </a:rPr>
                <a:t> tam </a:t>
              </a:r>
              <a:r>
                <a:rPr lang="en-US" sz="3200" b="1" dirty="0" err="1">
                  <a:latin typeface="Cambria" panose="02040503050406030204" pitchFamily="18" charset="0"/>
                </a:rPr>
                <a:t>giác</a:t>
              </a:r>
              <a:r>
                <a:rPr lang="en-US" sz="3200" b="1" dirty="0">
                  <a:latin typeface="Cambria" panose="02040503050406030204" pitchFamily="18" charset="0"/>
                </a:rPr>
                <a:t> ABC </a:t>
              </a:r>
              <a:r>
                <a:rPr lang="en-US" sz="3200" b="1" dirty="0" err="1">
                  <a:latin typeface="Cambria" panose="02040503050406030204" pitchFamily="18" charset="0"/>
                </a:rPr>
                <a:t>có</a:t>
              </a:r>
              <a:r>
                <a:rPr lang="en-US" sz="3200" b="1" dirty="0">
                  <a:latin typeface="Cambria" panose="02040503050406030204" pitchFamily="18" charset="0"/>
                </a:rPr>
                <a:t>:</a:t>
              </a:r>
            </a:p>
          </p:txBody>
        </p:sp>
      </p:grpSp>
      <p:sp>
        <p:nvSpPr>
          <p:cNvPr id="33" name="TextBox 32">
            <a:extLst>
              <a:ext uri="{FF2B5EF4-FFF2-40B4-BE49-F238E27FC236}">
                <a16:creationId xmlns:a16="http://schemas.microsoft.com/office/drawing/2014/main" id="{0E9728BA-E7C7-C810-3EAB-9EF96048124A}"/>
              </a:ext>
            </a:extLst>
          </p:cNvPr>
          <p:cNvSpPr txBox="1"/>
          <p:nvPr/>
        </p:nvSpPr>
        <p:spPr>
          <a:xfrm>
            <a:off x="6996661" y="1600283"/>
            <a:ext cx="4380175" cy="584775"/>
          </a:xfrm>
          <a:prstGeom prst="rect">
            <a:avLst/>
          </a:prstGeom>
          <a:noFill/>
        </p:spPr>
        <p:txBody>
          <a:bodyPr wrap="square" rtlCol="0">
            <a:spAutoFit/>
          </a:bodyPr>
          <a:lstStyle/>
          <a:p>
            <a:r>
              <a:rPr lang="en-US" sz="3200" b="1" dirty="0">
                <a:latin typeface="Cambria" panose="02040503050406030204" pitchFamily="18" charset="0"/>
              </a:rPr>
              <a:t>- 3 </a:t>
            </a:r>
            <a:r>
              <a:rPr lang="en-US" sz="3200" b="1" dirty="0" err="1">
                <a:latin typeface="Cambria" panose="02040503050406030204" pitchFamily="18" charset="0"/>
              </a:rPr>
              <a:t>đỉnh</a:t>
            </a:r>
            <a:r>
              <a:rPr lang="en-US" sz="3200" b="1" dirty="0">
                <a:latin typeface="Cambria" panose="02040503050406030204" pitchFamily="18" charset="0"/>
              </a:rPr>
              <a:t> </a:t>
            </a:r>
            <a:r>
              <a:rPr lang="en-US" sz="3200" b="1" dirty="0" err="1">
                <a:latin typeface="Cambria" panose="02040503050406030204" pitchFamily="18" charset="0"/>
              </a:rPr>
              <a:t>là</a:t>
            </a:r>
            <a:r>
              <a:rPr lang="en-US" sz="3200" b="1" dirty="0">
                <a:latin typeface="Cambria" panose="02040503050406030204" pitchFamily="18" charset="0"/>
              </a:rPr>
              <a:t>: A, B, C;</a:t>
            </a:r>
          </a:p>
        </p:txBody>
      </p:sp>
      <p:sp>
        <p:nvSpPr>
          <p:cNvPr id="34" name="TextBox 33">
            <a:extLst>
              <a:ext uri="{FF2B5EF4-FFF2-40B4-BE49-F238E27FC236}">
                <a16:creationId xmlns:a16="http://schemas.microsoft.com/office/drawing/2014/main" id="{04840F35-96F1-D379-B5AA-285DD3815A15}"/>
              </a:ext>
            </a:extLst>
          </p:cNvPr>
          <p:cNvSpPr txBox="1"/>
          <p:nvPr/>
        </p:nvSpPr>
        <p:spPr>
          <a:xfrm>
            <a:off x="6996441" y="2320911"/>
            <a:ext cx="4380175" cy="584775"/>
          </a:xfrm>
          <a:prstGeom prst="rect">
            <a:avLst/>
          </a:prstGeom>
          <a:noFill/>
        </p:spPr>
        <p:txBody>
          <a:bodyPr wrap="square" rtlCol="0">
            <a:spAutoFit/>
          </a:bodyPr>
          <a:lstStyle/>
          <a:p>
            <a:r>
              <a:rPr lang="en-US" sz="3200" b="1" dirty="0">
                <a:latin typeface="Cambria" panose="02040503050406030204" pitchFamily="18" charset="0"/>
              </a:rPr>
              <a:t>- 3 </a:t>
            </a:r>
            <a:r>
              <a:rPr lang="en-US" sz="3200" b="1" dirty="0" err="1">
                <a:latin typeface="Cambria" panose="02040503050406030204" pitchFamily="18" charset="0"/>
              </a:rPr>
              <a:t>cạnh</a:t>
            </a:r>
            <a:r>
              <a:rPr lang="en-US" sz="3200" b="1" dirty="0">
                <a:latin typeface="Cambria" panose="02040503050406030204" pitchFamily="18" charset="0"/>
              </a:rPr>
              <a:t> </a:t>
            </a:r>
            <a:r>
              <a:rPr lang="en-US" sz="3200" b="1" dirty="0" err="1">
                <a:latin typeface="Cambria" panose="02040503050406030204" pitchFamily="18" charset="0"/>
              </a:rPr>
              <a:t>là</a:t>
            </a:r>
            <a:r>
              <a:rPr lang="en-US" sz="3200" b="1" dirty="0">
                <a:latin typeface="Cambria" panose="02040503050406030204" pitchFamily="18" charset="0"/>
              </a:rPr>
              <a:t> AB, BC, CA; </a:t>
            </a:r>
          </a:p>
        </p:txBody>
      </p:sp>
      <p:sp>
        <p:nvSpPr>
          <p:cNvPr id="35" name="TextBox 34">
            <a:extLst>
              <a:ext uri="{FF2B5EF4-FFF2-40B4-BE49-F238E27FC236}">
                <a16:creationId xmlns:a16="http://schemas.microsoft.com/office/drawing/2014/main" id="{0628609F-2224-B801-8CEB-F5FC2AC8A9B4}"/>
              </a:ext>
            </a:extLst>
          </p:cNvPr>
          <p:cNvSpPr txBox="1"/>
          <p:nvPr/>
        </p:nvSpPr>
        <p:spPr>
          <a:xfrm>
            <a:off x="6996440" y="2954816"/>
            <a:ext cx="4380175" cy="1077218"/>
          </a:xfrm>
          <a:prstGeom prst="rect">
            <a:avLst/>
          </a:prstGeom>
          <a:noFill/>
        </p:spPr>
        <p:txBody>
          <a:bodyPr wrap="square" rtlCol="0">
            <a:spAutoFit/>
          </a:bodyPr>
          <a:lstStyle/>
          <a:p>
            <a:r>
              <a:rPr lang="en-US" sz="3200" b="1" dirty="0">
                <a:latin typeface="Cambria" panose="02040503050406030204" pitchFamily="18" charset="0"/>
              </a:rPr>
              <a:t>- 3 </a:t>
            </a:r>
            <a:r>
              <a:rPr lang="en-US" sz="3200" b="1" dirty="0" err="1">
                <a:latin typeface="Cambria" panose="02040503050406030204" pitchFamily="18" charset="0"/>
              </a:rPr>
              <a:t>góc</a:t>
            </a:r>
            <a:r>
              <a:rPr lang="en-US" sz="3200" b="1" dirty="0">
                <a:latin typeface="Cambria" panose="02040503050406030204" pitchFamily="18" charset="0"/>
              </a:rPr>
              <a:t> </a:t>
            </a:r>
            <a:r>
              <a:rPr lang="en-US" sz="3200" b="1" dirty="0" err="1">
                <a:latin typeface="Cambria" panose="02040503050406030204" pitchFamily="18" charset="0"/>
              </a:rPr>
              <a:t>là</a:t>
            </a:r>
            <a:r>
              <a:rPr lang="en-US" sz="3200" b="1" dirty="0">
                <a:latin typeface="Cambria" panose="02040503050406030204" pitchFamily="18" charset="0"/>
              </a:rPr>
              <a:t>: </a:t>
            </a:r>
            <a:r>
              <a:rPr lang="en-US" sz="3200" b="1" dirty="0" err="1">
                <a:latin typeface="Cambria" panose="02040503050406030204" pitchFamily="18" charset="0"/>
              </a:rPr>
              <a:t>góc</a:t>
            </a:r>
            <a:r>
              <a:rPr lang="en-US" sz="3200" b="1" dirty="0">
                <a:latin typeface="Cambria" panose="02040503050406030204" pitchFamily="18" charset="0"/>
              </a:rPr>
              <a:t> </a:t>
            </a:r>
            <a:r>
              <a:rPr lang="en-US" sz="3200" b="1" dirty="0" err="1">
                <a:latin typeface="Cambria" panose="02040503050406030204" pitchFamily="18" charset="0"/>
              </a:rPr>
              <a:t>đỉnh</a:t>
            </a:r>
            <a:r>
              <a:rPr lang="en-US" sz="3200" b="1" dirty="0">
                <a:latin typeface="Cambria" panose="02040503050406030204" pitchFamily="18" charset="0"/>
              </a:rPr>
              <a:t> A, </a:t>
            </a:r>
            <a:r>
              <a:rPr lang="en-US" sz="3200" b="1" dirty="0" err="1">
                <a:latin typeface="Cambria" panose="02040503050406030204" pitchFamily="18" charset="0"/>
              </a:rPr>
              <a:t>góc</a:t>
            </a:r>
            <a:r>
              <a:rPr lang="en-US" sz="3200" b="1" dirty="0">
                <a:latin typeface="Cambria" panose="02040503050406030204" pitchFamily="18" charset="0"/>
              </a:rPr>
              <a:t> </a:t>
            </a:r>
            <a:r>
              <a:rPr lang="en-US" sz="3200" b="1" dirty="0" err="1">
                <a:latin typeface="Cambria" panose="02040503050406030204" pitchFamily="18" charset="0"/>
              </a:rPr>
              <a:t>đỉnh</a:t>
            </a:r>
            <a:r>
              <a:rPr lang="en-US" sz="3200" b="1" dirty="0">
                <a:latin typeface="Cambria" panose="02040503050406030204" pitchFamily="18" charset="0"/>
              </a:rPr>
              <a:t> B, </a:t>
            </a:r>
            <a:r>
              <a:rPr lang="en-US" sz="3200" b="1" dirty="0" err="1">
                <a:latin typeface="Cambria" panose="02040503050406030204" pitchFamily="18" charset="0"/>
              </a:rPr>
              <a:t>góc</a:t>
            </a:r>
            <a:r>
              <a:rPr lang="en-US" sz="3200" b="1" dirty="0">
                <a:latin typeface="Cambria" panose="02040503050406030204" pitchFamily="18" charset="0"/>
              </a:rPr>
              <a:t> </a:t>
            </a:r>
            <a:r>
              <a:rPr lang="en-US" sz="3200" b="1" dirty="0" err="1">
                <a:latin typeface="Cambria" panose="02040503050406030204" pitchFamily="18" charset="0"/>
              </a:rPr>
              <a:t>đỉnh</a:t>
            </a:r>
            <a:r>
              <a:rPr lang="en-US" sz="3200" b="1" dirty="0">
                <a:latin typeface="Cambria" panose="02040503050406030204" pitchFamily="18" charset="0"/>
              </a:rPr>
              <a:t> C</a:t>
            </a:r>
          </a:p>
        </p:txBody>
      </p:sp>
      <p:sp>
        <p:nvSpPr>
          <p:cNvPr id="36" name="Oval 35">
            <a:extLst>
              <a:ext uri="{FF2B5EF4-FFF2-40B4-BE49-F238E27FC236}">
                <a16:creationId xmlns:a16="http://schemas.microsoft.com/office/drawing/2014/main" id="{F3FBB6E6-164C-90FE-D734-36E8E0969847}"/>
              </a:ext>
            </a:extLst>
          </p:cNvPr>
          <p:cNvSpPr/>
          <p:nvPr/>
        </p:nvSpPr>
        <p:spPr>
          <a:xfrm>
            <a:off x="2959786" y="664139"/>
            <a:ext cx="772503" cy="772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3773A7-4568-8458-8B98-1E3182BB7D0C}"/>
              </a:ext>
            </a:extLst>
          </p:cNvPr>
          <p:cNvSpPr/>
          <p:nvPr/>
        </p:nvSpPr>
        <p:spPr>
          <a:xfrm>
            <a:off x="808580" y="3985247"/>
            <a:ext cx="772503" cy="772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A96A5E0-F70C-FCE5-8A54-A05C0E4A82FD}"/>
              </a:ext>
            </a:extLst>
          </p:cNvPr>
          <p:cNvSpPr/>
          <p:nvPr/>
        </p:nvSpPr>
        <p:spPr>
          <a:xfrm>
            <a:off x="5633168" y="3942491"/>
            <a:ext cx="772503" cy="772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C0C1480-D081-B5F6-C56F-BED9FAEFEC80}"/>
              </a:ext>
            </a:extLst>
          </p:cNvPr>
          <p:cNvCxnSpPr>
            <a:cxnSpLocks/>
          </p:cNvCxnSpPr>
          <p:nvPr/>
        </p:nvCxnSpPr>
        <p:spPr>
          <a:xfrm>
            <a:off x="3443644" y="1247930"/>
            <a:ext cx="2194142" cy="315469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DA2A04-550F-E41D-FD65-8B78D2B2278C}"/>
              </a:ext>
            </a:extLst>
          </p:cNvPr>
          <p:cNvCxnSpPr/>
          <p:nvPr/>
        </p:nvCxnSpPr>
        <p:spPr>
          <a:xfrm flipH="1">
            <a:off x="1377179" y="1247930"/>
            <a:ext cx="2095555" cy="315469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4800987-291F-22A8-E57F-70F5BBFAC4C8}"/>
              </a:ext>
            </a:extLst>
          </p:cNvPr>
          <p:cNvCxnSpPr>
            <a:cxnSpLocks/>
          </p:cNvCxnSpPr>
          <p:nvPr/>
        </p:nvCxnSpPr>
        <p:spPr>
          <a:xfrm>
            <a:off x="1377179" y="4402627"/>
            <a:ext cx="426060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2" presetClass="entr" presetSubtype="8"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2" presetClass="entr" presetSubtype="8"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nodeType="clickEffect">
                                  <p:stCondLst>
                                    <p:cond delay="0"/>
                                  </p:stCondLst>
                                  <p:childTnLst>
                                    <p:animEffect transition="out" filter="barn(inVertical)">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par>
                                <p:cTn id="60" presetID="16" presetClass="exit" presetSubtype="21" fill="hold" nodeType="withEffect">
                                  <p:stCondLst>
                                    <p:cond delay="0"/>
                                  </p:stCondLst>
                                  <p:childTnLst>
                                    <p:animEffect transition="out" filter="barn(inVertical)">
                                      <p:cBhvr>
                                        <p:cTn id="61" dur="500"/>
                                        <p:tgtEl>
                                          <p:spTgt spid="41"/>
                                        </p:tgtEl>
                                      </p:cBhvr>
                                    </p:animEffect>
                                    <p:set>
                                      <p:cBhvr>
                                        <p:cTn id="62" dur="1" fill="hold">
                                          <p:stCondLst>
                                            <p:cond delay="499"/>
                                          </p:stCondLst>
                                        </p:cTn>
                                        <p:tgtEl>
                                          <p:spTgt spid="41"/>
                                        </p:tgtEl>
                                        <p:attrNameLst>
                                          <p:attrName>style.visibility</p:attrName>
                                        </p:attrNameLst>
                                      </p:cBhvr>
                                      <p:to>
                                        <p:strVal val="hidden"/>
                                      </p:to>
                                    </p:set>
                                  </p:childTnLst>
                                </p:cTn>
                              </p:par>
                              <p:par>
                                <p:cTn id="63" presetID="16" presetClass="exit" presetSubtype="21" fill="hold" nodeType="withEffect">
                                  <p:stCondLst>
                                    <p:cond delay="0"/>
                                  </p:stCondLst>
                                  <p:childTnLst>
                                    <p:animEffect transition="out" filter="barn(inVertical)">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27"/>
                                        </p:tgtEl>
                                      </p:cBhvr>
                                    </p:animEffect>
                                    <p:animScale>
                                      <p:cBhvr>
                                        <p:cTn id="70" dur="250" autoRev="1" fill="hold"/>
                                        <p:tgtEl>
                                          <p:spTgt spid="27"/>
                                        </p:tgtEl>
                                      </p:cBhvr>
                                      <p:by x="105000" y="105000"/>
                                    </p:animScale>
                                  </p:childTnLst>
                                </p:cTn>
                              </p:par>
                            </p:childTnLst>
                          </p:cTn>
                        </p:par>
                        <p:par>
                          <p:cTn id="71" fill="hold">
                            <p:stCondLst>
                              <p:cond delay="500"/>
                            </p:stCondLst>
                            <p:childTnLst>
                              <p:par>
                                <p:cTn id="72" presetID="26" presetClass="emph" presetSubtype="0" fill="hold" grpId="0" nodeType="afterEffect">
                                  <p:stCondLst>
                                    <p:cond delay="0"/>
                                  </p:stCondLst>
                                  <p:childTnLst>
                                    <p:animEffect transition="out" filter="fade">
                                      <p:cBhvr>
                                        <p:cTn id="73" dur="500" tmFilter="0, 0; .2, .5; .8, .5; 1, 0"/>
                                        <p:tgtEl>
                                          <p:spTgt spid="29"/>
                                        </p:tgtEl>
                                      </p:cBhvr>
                                    </p:animEffect>
                                    <p:animScale>
                                      <p:cBhvr>
                                        <p:cTn id="74" dur="250" autoRev="1" fill="hold"/>
                                        <p:tgtEl>
                                          <p:spTgt spid="29"/>
                                        </p:tgtEl>
                                      </p:cBhvr>
                                      <p:by x="105000" y="105000"/>
                                    </p:animScale>
                                  </p:childTnLst>
                                </p:cTn>
                              </p:par>
                            </p:childTnLst>
                          </p:cTn>
                        </p:par>
                        <p:par>
                          <p:cTn id="75" fill="hold">
                            <p:stCondLst>
                              <p:cond delay="1000"/>
                            </p:stCondLst>
                            <p:childTnLst>
                              <p:par>
                                <p:cTn id="76" presetID="26" presetClass="emph" presetSubtype="0" fill="hold" grpId="0" nodeType="after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1500"/>
                            </p:stCondLst>
                            <p:childTnLst>
                              <p:par>
                                <p:cTn id="80" presetID="16" presetClass="entr" presetSubtype="21"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35" grpId="0"/>
      <p:bldP spid="36" grpId="0" animBg="1"/>
      <p:bldP spid="36" grpId="1" animBg="1"/>
      <p:bldP spid="37" grpId="0" animBg="1"/>
      <p:bldP spid="37" grpId="1" animBg="1"/>
      <p:bldP spid="38" grpId="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9D7A08-7765-08BD-6F21-FF609CAED53F}"/>
              </a:ext>
            </a:extLst>
          </p:cNvPr>
          <p:cNvGrpSpPr/>
          <p:nvPr/>
        </p:nvGrpSpPr>
        <p:grpSpPr>
          <a:xfrm>
            <a:off x="7789817" y="154019"/>
            <a:ext cx="4402183" cy="4402183"/>
            <a:chOff x="7407399" y="292243"/>
            <a:chExt cx="4402183" cy="4402183"/>
          </a:xfrm>
        </p:grpSpPr>
        <p:pic>
          <p:nvPicPr>
            <p:cNvPr id="5" name="图片 3">
              <a:extLst>
                <a:ext uri="{FF2B5EF4-FFF2-40B4-BE49-F238E27FC236}">
                  <a16:creationId xmlns:a16="http://schemas.microsoft.com/office/drawing/2014/main" id="{D96E4458-7F98-9951-8484-56105DC1DD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07399" y="292243"/>
              <a:ext cx="4402183" cy="4402183"/>
            </a:xfrm>
            <a:prstGeom prst="rect">
              <a:avLst/>
            </a:prstGeom>
            <a:effectLst>
              <a:outerShdw blurRad="63500" algn="ctr" rotWithShape="0">
                <a:prstClr val="black">
                  <a:alpha val="40000"/>
                </a:prstClr>
              </a:outerShdw>
            </a:effectLst>
          </p:spPr>
        </p:pic>
        <p:sp>
          <p:nvSpPr>
            <p:cNvPr id="6" name="TextBox 5">
              <a:extLst>
                <a:ext uri="{FF2B5EF4-FFF2-40B4-BE49-F238E27FC236}">
                  <a16:creationId xmlns:a16="http://schemas.microsoft.com/office/drawing/2014/main" id="{7D56B62F-6D4B-3BA0-1BC0-EE69D1FCE9D3}"/>
                </a:ext>
              </a:extLst>
            </p:cNvPr>
            <p:cNvSpPr txBox="1"/>
            <p:nvPr/>
          </p:nvSpPr>
          <p:spPr>
            <a:xfrm>
              <a:off x="7793664" y="1220282"/>
              <a:ext cx="272193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Cho 4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điểm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lang="en-US" sz="4800" b="1" dirty="0">
                  <a:solidFill>
                    <a:prstClr val="black"/>
                  </a:solidFill>
                  <a:latin typeface="Cambria" panose="02040503050406030204" pitchFamily="18" charset="0"/>
                </a:rPr>
                <a:t>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N, Q, P</a:t>
              </a:r>
            </a:p>
          </p:txBody>
        </p:sp>
      </p:grpSp>
      <p:sp>
        <p:nvSpPr>
          <p:cNvPr id="7" name="TextBox 6">
            <a:extLst>
              <a:ext uri="{FF2B5EF4-FFF2-40B4-BE49-F238E27FC236}">
                <a16:creationId xmlns:a16="http://schemas.microsoft.com/office/drawing/2014/main" id="{CDF6A058-7120-EB11-2197-8E1DB091D9B6}"/>
              </a:ext>
            </a:extLst>
          </p:cNvPr>
          <p:cNvSpPr txBox="1"/>
          <p:nvPr/>
        </p:nvSpPr>
        <p:spPr>
          <a:xfrm>
            <a:off x="1175477" y="480065"/>
            <a:ext cx="12978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mbria" panose="02040503050406030204" pitchFamily="18" charset="0"/>
              </a:rPr>
              <a:t>M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8" name="TextBox 7">
            <a:extLst>
              <a:ext uri="{FF2B5EF4-FFF2-40B4-BE49-F238E27FC236}">
                <a16:creationId xmlns:a16="http://schemas.microsoft.com/office/drawing/2014/main" id="{2791CC32-56AB-E060-72D4-D9FF213ED704}"/>
              </a:ext>
            </a:extLst>
          </p:cNvPr>
          <p:cNvSpPr txBox="1"/>
          <p:nvPr/>
        </p:nvSpPr>
        <p:spPr>
          <a:xfrm>
            <a:off x="4394948" y="1268699"/>
            <a:ext cx="113088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N</a:t>
            </a:r>
          </a:p>
        </p:txBody>
      </p:sp>
      <p:sp>
        <p:nvSpPr>
          <p:cNvPr id="9" name="TextBox 8">
            <a:extLst>
              <a:ext uri="{FF2B5EF4-FFF2-40B4-BE49-F238E27FC236}">
                <a16:creationId xmlns:a16="http://schemas.microsoft.com/office/drawing/2014/main" id="{675AC864-B5FE-3C7A-3F20-3E10422AE1BB}"/>
              </a:ext>
            </a:extLst>
          </p:cNvPr>
          <p:cNvSpPr txBox="1"/>
          <p:nvPr/>
        </p:nvSpPr>
        <p:spPr>
          <a:xfrm>
            <a:off x="338909" y="3550175"/>
            <a:ext cx="9533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 .</a:t>
            </a:r>
          </a:p>
        </p:txBody>
      </p:sp>
      <p:grpSp>
        <p:nvGrpSpPr>
          <p:cNvPr id="10" name="Group 9">
            <a:extLst>
              <a:ext uri="{FF2B5EF4-FFF2-40B4-BE49-F238E27FC236}">
                <a16:creationId xmlns:a16="http://schemas.microsoft.com/office/drawing/2014/main" id="{08BC738F-8171-080E-1C7D-3D68977E248C}"/>
              </a:ext>
            </a:extLst>
          </p:cNvPr>
          <p:cNvGrpSpPr/>
          <p:nvPr/>
        </p:nvGrpSpPr>
        <p:grpSpPr>
          <a:xfrm>
            <a:off x="5940202" y="4556202"/>
            <a:ext cx="5266102" cy="1422490"/>
            <a:chOff x="4696192" y="2292114"/>
            <a:chExt cx="5266102" cy="1422490"/>
          </a:xfrm>
        </p:grpSpPr>
        <p:sp>
          <p:nvSpPr>
            <p:cNvPr id="11" name="Rectangle: Rounded Corners 10">
              <a:extLst>
                <a:ext uri="{FF2B5EF4-FFF2-40B4-BE49-F238E27FC236}">
                  <a16:creationId xmlns:a16="http://schemas.microsoft.com/office/drawing/2014/main" id="{7632EAAA-057E-3691-4161-F2538BA60730}"/>
                </a:ext>
              </a:extLst>
            </p:cNvPr>
            <p:cNvSpPr/>
            <p:nvPr/>
          </p:nvSpPr>
          <p:spPr>
            <a:xfrm>
              <a:off x="4741705" y="2292114"/>
              <a:ext cx="5220589" cy="1422490"/>
            </a:xfrm>
            <a:prstGeom prst="roundRect">
              <a:avLst/>
            </a:prstGeom>
            <a:solidFill>
              <a:srgbClr val="BEEEFF"/>
            </a:solid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AD3BA20-3A2D-9BCE-82F2-C85466FB6B74}"/>
                </a:ext>
              </a:extLst>
            </p:cNvPr>
            <p:cNvSpPr txBox="1"/>
            <p:nvPr/>
          </p:nvSpPr>
          <p:spPr>
            <a:xfrm>
              <a:off x="4696192" y="2311492"/>
              <a:ext cx="52205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Nối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điểm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với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nhau</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13" name="Straight Connector 12">
            <a:extLst>
              <a:ext uri="{FF2B5EF4-FFF2-40B4-BE49-F238E27FC236}">
                <a16:creationId xmlns:a16="http://schemas.microsoft.com/office/drawing/2014/main" id="{49083512-0D1D-2E81-0598-6A6C75ABE286}"/>
              </a:ext>
            </a:extLst>
          </p:cNvPr>
          <p:cNvCxnSpPr>
            <a:cxnSpLocks/>
          </p:cNvCxnSpPr>
          <p:nvPr/>
        </p:nvCxnSpPr>
        <p:spPr>
          <a:xfrm>
            <a:off x="2140882" y="1072843"/>
            <a:ext cx="2583304" cy="8081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FBFD3C-F6A0-CB19-3F4A-F779E6143422}"/>
              </a:ext>
            </a:extLst>
          </p:cNvPr>
          <p:cNvCxnSpPr>
            <a:cxnSpLocks/>
          </p:cNvCxnSpPr>
          <p:nvPr/>
        </p:nvCxnSpPr>
        <p:spPr>
          <a:xfrm flipH="1">
            <a:off x="1090364" y="1066919"/>
            <a:ext cx="1050518" cy="308257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2EDB54C-A3C1-7AE7-91BB-762EBA90FA9A}"/>
              </a:ext>
            </a:extLst>
          </p:cNvPr>
          <p:cNvGrpSpPr/>
          <p:nvPr/>
        </p:nvGrpSpPr>
        <p:grpSpPr>
          <a:xfrm>
            <a:off x="7802838" y="144330"/>
            <a:ext cx="4402183" cy="4402183"/>
            <a:chOff x="7407399" y="292243"/>
            <a:chExt cx="4402183" cy="4402183"/>
          </a:xfrm>
        </p:grpSpPr>
        <p:pic>
          <p:nvPicPr>
            <p:cNvPr id="16" name="图片 3">
              <a:extLst>
                <a:ext uri="{FF2B5EF4-FFF2-40B4-BE49-F238E27FC236}">
                  <a16:creationId xmlns:a16="http://schemas.microsoft.com/office/drawing/2014/main" id="{48E4ABBB-5D54-E33A-3BAE-707B5BA74B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07399" y="292243"/>
              <a:ext cx="4402183" cy="4402183"/>
            </a:xfrm>
            <a:prstGeom prst="rect">
              <a:avLst/>
            </a:prstGeom>
            <a:effectLst>
              <a:outerShdw blurRad="63500" algn="ctr" rotWithShape="0">
                <a:prstClr val="black">
                  <a:alpha val="40000"/>
                </a:prstClr>
              </a:outerShdw>
            </a:effectLst>
          </p:spPr>
        </p:pic>
        <p:sp>
          <p:nvSpPr>
            <p:cNvPr id="17" name="TextBox 16">
              <a:extLst>
                <a:ext uri="{FF2B5EF4-FFF2-40B4-BE49-F238E27FC236}">
                  <a16:creationId xmlns:a16="http://schemas.microsoft.com/office/drawing/2014/main" id="{00EB1F1D-8F44-D0A9-2251-67841831CBA1}"/>
                </a:ext>
              </a:extLst>
            </p:cNvPr>
            <p:cNvSpPr txBox="1"/>
            <p:nvPr/>
          </p:nvSpPr>
          <p:spPr>
            <a:xfrm>
              <a:off x="8160820" y="1220282"/>
              <a:ext cx="215093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Đây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là</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hình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gì</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sp>
        <p:nvSpPr>
          <p:cNvPr id="18" name="TextBox 17">
            <a:extLst>
              <a:ext uri="{FF2B5EF4-FFF2-40B4-BE49-F238E27FC236}">
                <a16:creationId xmlns:a16="http://schemas.microsoft.com/office/drawing/2014/main" id="{F394C6BF-1420-750C-2931-1EB3F9561391}"/>
              </a:ext>
            </a:extLst>
          </p:cNvPr>
          <p:cNvSpPr txBox="1"/>
          <p:nvPr/>
        </p:nvSpPr>
        <p:spPr>
          <a:xfrm>
            <a:off x="1076760" y="4311789"/>
            <a:ext cx="48179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Hình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tứ</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giác</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9" name="TextBox 18">
            <a:extLst>
              <a:ext uri="{FF2B5EF4-FFF2-40B4-BE49-F238E27FC236}">
                <a16:creationId xmlns:a16="http://schemas.microsoft.com/office/drawing/2014/main" id="{1969C3B3-ECCC-620A-E4D4-9527B12AB4F6}"/>
              </a:ext>
            </a:extLst>
          </p:cNvPr>
          <p:cNvSpPr txBox="1"/>
          <p:nvPr/>
        </p:nvSpPr>
        <p:spPr>
          <a:xfrm>
            <a:off x="6748008" y="3495631"/>
            <a:ext cx="113088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P</a:t>
            </a:r>
          </a:p>
        </p:txBody>
      </p:sp>
      <p:cxnSp>
        <p:nvCxnSpPr>
          <p:cNvPr id="20" name="Straight Connector 19">
            <a:extLst>
              <a:ext uri="{FF2B5EF4-FFF2-40B4-BE49-F238E27FC236}">
                <a16:creationId xmlns:a16="http://schemas.microsoft.com/office/drawing/2014/main" id="{0F5C67BE-DCE1-0033-D547-C83180D5525F}"/>
              </a:ext>
            </a:extLst>
          </p:cNvPr>
          <p:cNvCxnSpPr>
            <a:cxnSpLocks/>
          </p:cNvCxnSpPr>
          <p:nvPr/>
        </p:nvCxnSpPr>
        <p:spPr>
          <a:xfrm flipV="1">
            <a:off x="1051925" y="4065579"/>
            <a:ext cx="5999458" cy="9176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2EDFB6-F24C-0F61-B9C8-29EEEBD4B2D8}"/>
              </a:ext>
            </a:extLst>
          </p:cNvPr>
          <p:cNvCxnSpPr>
            <a:cxnSpLocks/>
          </p:cNvCxnSpPr>
          <p:nvPr/>
        </p:nvCxnSpPr>
        <p:spPr>
          <a:xfrm>
            <a:off x="4724186" y="1881010"/>
            <a:ext cx="2361148" cy="218456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4"/>
                                        </p:tgtEl>
                                        <p:attrNameLst>
                                          <p:attrName>ppt_x</p:attrName>
                                        </p:attrNameLst>
                                      </p:cBhvr>
                                      <p:tavLst>
                                        <p:tav tm="0">
                                          <p:val>
                                            <p:strVal val="ppt_x"/>
                                          </p:val>
                                        </p:tav>
                                        <p:tav tm="100000">
                                          <p:val>
                                            <p:strVal val="ppt_x"/>
                                          </p:val>
                                        </p:tav>
                                      </p:tavLst>
                                    </p:anim>
                                    <p:anim calcmode="lin" valueType="num">
                                      <p:cBhvr additive="base">
                                        <p:cTn id="46" dur="500"/>
                                        <p:tgtEl>
                                          <p:spTgt spid="4"/>
                                        </p:tgtEl>
                                        <p:attrNameLst>
                                          <p:attrName>ppt_y</p:attrName>
                                        </p:attrNameLst>
                                      </p:cBhvr>
                                      <p:tavLst>
                                        <p:tav tm="0">
                                          <p:val>
                                            <p:strVal val="ppt_y"/>
                                          </p:val>
                                        </p:tav>
                                        <p:tav tm="100000">
                                          <p:val>
                                            <p:strVal val="1+ppt_h/2"/>
                                          </p:val>
                                        </p:tav>
                                      </p:tavLst>
                                    </p:anim>
                                    <p:set>
                                      <p:cBhvr>
                                        <p:cTn id="47" dur="1" fill="hold">
                                          <p:stCondLst>
                                            <p:cond delay="499"/>
                                          </p:stCondLst>
                                        </p:cTn>
                                        <p:tgtEl>
                                          <p:spTgt spid="4"/>
                                        </p:tgtEl>
                                        <p:attrNameLst>
                                          <p:attrName>style.visibility</p:attrName>
                                        </p:attrNameLst>
                                      </p:cBhvr>
                                      <p:to>
                                        <p:strVal val="hidden"/>
                                      </p:to>
                                    </p:set>
                                  </p:childTnLst>
                                </p:cTn>
                              </p:par>
                            </p:childTnLst>
                          </p:cTn>
                        </p:par>
                        <p:par>
                          <p:cTn id="48" fill="hold">
                            <p:stCondLst>
                              <p:cond delay="500"/>
                            </p:stCondLst>
                            <p:childTnLst>
                              <p:par>
                                <p:cTn id="49" presetID="16" presetClass="entr" presetSubtype="2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598BF2-181C-FF0E-9F89-DF697702B934}"/>
              </a:ext>
            </a:extLst>
          </p:cNvPr>
          <p:cNvGrpSpPr/>
          <p:nvPr/>
        </p:nvGrpSpPr>
        <p:grpSpPr>
          <a:xfrm>
            <a:off x="6456568" y="557430"/>
            <a:ext cx="5178052" cy="3797906"/>
            <a:chOff x="6453967" y="848522"/>
            <a:chExt cx="5178052" cy="3797906"/>
          </a:xfrm>
        </p:grpSpPr>
        <p:sp>
          <p:nvSpPr>
            <p:cNvPr id="5" name="Rectangle: Rounded Corners 4">
              <a:extLst>
                <a:ext uri="{FF2B5EF4-FFF2-40B4-BE49-F238E27FC236}">
                  <a16:creationId xmlns:a16="http://schemas.microsoft.com/office/drawing/2014/main" id="{C60D418B-F6B9-E29A-B798-DD0324373ED4}"/>
                </a:ext>
              </a:extLst>
            </p:cNvPr>
            <p:cNvSpPr/>
            <p:nvPr/>
          </p:nvSpPr>
          <p:spPr>
            <a:xfrm>
              <a:off x="6453967" y="848522"/>
              <a:ext cx="5178052" cy="3797906"/>
            </a:xfrm>
            <a:prstGeom prst="roundRect">
              <a:avLst/>
            </a:prstGeom>
            <a:solidFill>
              <a:schemeClr val="accent4">
                <a:lumMod val="20000"/>
                <a:lumOff val="80000"/>
              </a:schemeClr>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2612945-A246-F05D-1D75-4851DBBA5B61}"/>
                </a:ext>
              </a:extLst>
            </p:cNvPr>
            <p:cNvSpPr txBox="1"/>
            <p:nvPr/>
          </p:nvSpPr>
          <p:spPr>
            <a:xfrm>
              <a:off x="6603256" y="1043274"/>
              <a:ext cx="43801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giác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MNPQ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có</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sp>
        <p:nvSpPr>
          <p:cNvPr id="7" name="TextBox 6">
            <a:extLst>
              <a:ext uri="{FF2B5EF4-FFF2-40B4-BE49-F238E27FC236}">
                <a16:creationId xmlns:a16="http://schemas.microsoft.com/office/drawing/2014/main" id="{DE99E51D-FBCC-B7B2-8403-DBA2EE146DEA}"/>
              </a:ext>
            </a:extLst>
          </p:cNvPr>
          <p:cNvSpPr txBox="1"/>
          <p:nvPr/>
        </p:nvSpPr>
        <p:spPr>
          <a:xfrm>
            <a:off x="6643347" y="1281998"/>
            <a:ext cx="43801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- 4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đỉnh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là:M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N, P, Q;</a:t>
            </a:r>
          </a:p>
        </p:txBody>
      </p:sp>
      <p:sp>
        <p:nvSpPr>
          <p:cNvPr id="8" name="TextBox 7">
            <a:extLst>
              <a:ext uri="{FF2B5EF4-FFF2-40B4-BE49-F238E27FC236}">
                <a16:creationId xmlns:a16="http://schemas.microsoft.com/office/drawing/2014/main" id="{909E3204-C174-A563-D5E7-466249A9D1EA}"/>
              </a:ext>
            </a:extLst>
          </p:cNvPr>
          <p:cNvSpPr txBox="1"/>
          <p:nvPr/>
        </p:nvSpPr>
        <p:spPr>
          <a:xfrm>
            <a:off x="6624601" y="1917684"/>
            <a:ext cx="50287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- 4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cạnh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MN, NP, PQ, QM</a:t>
            </a:r>
          </a:p>
        </p:txBody>
      </p:sp>
      <p:sp>
        <p:nvSpPr>
          <p:cNvPr id="9" name="TextBox 8">
            <a:extLst>
              <a:ext uri="{FF2B5EF4-FFF2-40B4-BE49-F238E27FC236}">
                <a16:creationId xmlns:a16="http://schemas.microsoft.com/office/drawing/2014/main" id="{99154B9F-EA92-9362-0189-EF53B76267FD}"/>
              </a:ext>
            </a:extLst>
          </p:cNvPr>
          <p:cNvSpPr txBox="1"/>
          <p:nvPr/>
        </p:nvSpPr>
        <p:spPr>
          <a:xfrm>
            <a:off x="6643346" y="2525117"/>
            <a:ext cx="502876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- 4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góc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góc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đỉnh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góc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đỉnh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góc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đỉnh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P,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góc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đỉnh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Q</a:t>
            </a:r>
          </a:p>
        </p:txBody>
      </p:sp>
      <p:grpSp>
        <p:nvGrpSpPr>
          <p:cNvPr id="10" name="Group 9">
            <a:extLst>
              <a:ext uri="{FF2B5EF4-FFF2-40B4-BE49-F238E27FC236}">
                <a16:creationId xmlns:a16="http://schemas.microsoft.com/office/drawing/2014/main" id="{B11A9FA3-6127-BAFB-42CA-1596E25457B3}"/>
              </a:ext>
            </a:extLst>
          </p:cNvPr>
          <p:cNvGrpSpPr/>
          <p:nvPr/>
        </p:nvGrpSpPr>
        <p:grpSpPr>
          <a:xfrm>
            <a:off x="304587" y="1347726"/>
            <a:ext cx="6703931" cy="4372159"/>
            <a:chOff x="304587" y="1347726"/>
            <a:chExt cx="6703931" cy="4372159"/>
          </a:xfrm>
        </p:grpSpPr>
        <p:sp>
          <p:nvSpPr>
            <p:cNvPr id="11" name="TextBox 10">
              <a:extLst>
                <a:ext uri="{FF2B5EF4-FFF2-40B4-BE49-F238E27FC236}">
                  <a16:creationId xmlns:a16="http://schemas.microsoft.com/office/drawing/2014/main" id="{2EBA451C-C8EF-EDFB-FC8F-6BA03FEDBC24}"/>
                </a:ext>
              </a:extLst>
            </p:cNvPr>
            <p:cNvSpPr txBox="1"/>
            <p:nvPr/>
          </p:nvSpPr>
          <p:spPr>
            <a:xfrm>
              <a:off x="958028" y="4953575"/>
              <a:ext cx="4266760" cy="76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Hình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tứ</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giác</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503AFED0-1180-93E1-B94B-B5ADB2E026DC}"/>
                </a:ext>
              </a:extLst>
            </p:cNvPr>
            <p:cNvGrpSpPr/>
            <p:nvPr/>
          </p:nvGrpSpPr>
          <p:grpSpPr>
            <a:xfrm>
              <a:off x="304587" y="1347726"/>
              <a:ext cx="6703931" cy="3669831"/>
              <a:chOff x="304587" y="1347726"/>
              <a:chExt cx="6703931" cy="3669831"/>
            </a:xfrm>
          </p:grpSpPr>
          <p:sp>
            <p:nvSpPr>
              <p:cNvPr id="13" name="TextBox 12">
                <a:extLst>
                  <a:ext uri="{FF2B5EF4-FFF2-40B4-BE49-F238E27FC236}">
                    <a16:creationId xmlns:a16="http://schemas.microsoft.com/office/drawing/2014/main" id="{4DAED103-527A-0956-27D9-2D25B1571E77}"/>
                  </a:ext>
                </a:extLst>
              </p:cNvPr>
              <p:cNvSpPr txBox="1"/>
              <p:nvPr/>
            </p:nvSpPr>
            <p:spPr>
              <a:xfrm>
                <a:off x="3996237" y="2073229"/>
                <a:ext cx="1001512" cy="76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a:t>
                </a:r>
              </a:p>
            </p:txBody>
          </p:sp>
          <p:sp>
            <p:nvSpPr>
              <p:cNvPr id="14" name="TextBox 13">
                <a:extLst>
                  <a:ext uri="{FF2B5EF4-FFF2-40B4-BE49-F238E27FC236}">
                    <a16:creationId xmlns:a16="http://schemas.microsoft.com/office/drawing/2014/main" id="{28731C90-1316-0548-4A9F-C59875B14959}"/>
                  </a:ext>
                </a:extLst>
              </p:cNvPr>
              <p:cNvSpPr txBox="1"/>
              <p:nvPr/>
            </p:nvSpPr>
            <p:spPr>
              <a:xfrm>
                <a:off x="304587" y="4251247"/>
                <a:ext cx="844320" cy="76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a:t>
                </a:r>
              </a:p>
            </p:txBody>
          </p:sp>
          <p:sp>
            <p:nvSpPr>
              <p:cNvPr id="15" name="TextBox 14">
                <a:extLst>
                  <a:ext uri="{FF2B5EF4-FFF2-40B4-BE49-F238E27FC236}">
                    <a16:creationId xmlns:a16="http://schemas.microsoft.com/office/drawing/2014/main" id="{C88E0467-3C74-F4A9-F5D1-9FE6BD419989}"/>
                  </a:ext>
                </a:extLst>
              </p:cNvPr>
              <p:cNvSpPr txBox="1"/>
              <p:nvPr/>
            </p:nvSpPr>
            <p:spPr>
              <a:xfrm>
                <a:off x="6007006" y="4208066"/>
                <a:ext cx="1001512" cy="76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a:t>
                </a:r>
              </a:p>
            </p:txBody>
          </p:sp>
          <p:grpSp>
            <p:nvGrpSpPr>
              <p:cNvPr id="16" name="Group 15">
                <a:extLst>
                  <a:ext uri="{FF2B5EF4-FFF2-40B4-BE49-F238E27FC236}">
                    <a16:creationId xmlns:a16="http://schemas.microsoft.com/office/drawing/2014/main" id="{ADFF9E47-C528-428D-2DA8-FE9F3A4469C7}"/>
                  </a:ext>
                </a:extLst>
              </p:cNvPr>
              <p:cNvGrpSpPr/>
              <p:nvPr/>
            </p:nvGrpSpPr>
            <p:grpSpPr>
              <a:xfrm>
                <a:off x="936034" y="1961293"/>
                <a:ext cx="5343191" cy="2849855"/>
                <a:chOff x="936034" y="1961293"/>
                <a:chExt cx="5343191" cy="2849855"/>
              </a:xfrm>
            </p:grpSpPr>
            <p:cxnSp>
              <p:nvCxnSpPr>
                <p:cNvPr id="18" name="Straight Connector 17">
                  <a:extLst>
                    <a:ext uri="{FF2B5EF4-FFF2-40B4-BE49-F238E27FC236}">
                      <a16:creationId xmlns:a16="http://schemas.microsoft.com/office/drawing/2014/main" id="{9D4A798A-7FFF-26F7-E524-5BF168FB62E7}"/>
                    </a:ext>
                  </a:extLst>
                </p:cNvPr>
                <p:cNvCxnSpPr>
                  <a:cxnSpLocks/>
                </p:cNvCxnSpPr>
                <p:nvPr/>
              </p:nvCxnSpPr>
              <p:spPr>
                <a:xfrm>
                  <a:off x="1900415" y="1966756"/>
                  <a:ext cx="2287776" cy="74525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8515C2-21E4-CC60-06E6-B6976CB6E130}"/>
                    </a:ext>
                  </a:extLst>
                </p:cNvPr>
                <p:cNvCxnSpPr>
                  <a:cxnSpLocks/>
                </p:cNvCxnSpPr>
                <p:nvPr/>
              </p:nvCxnSpPr>
              <p:spPr>
                <a:xfrm flipH="1">
                  <a:off x="970076" y="1961293"/>
                  <a:ext cx="930339" cy="284261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74D6F-6D64-4194-F721-DCA0118FE28A}"/>
                    </a:ext>
                  </a:extLst>
                </p:cNvPr>
                <p:cNvCxnSpPr>
                  <a:cxnSpLocks/>
                </p:cNvCxnSpPr>
                <p:nvPr/>
              </p:nvCxnSpPr>
              <p:spPr>
                <a:xfrm flipV="1">
                  <a:off x="936034" y="4726530"/>
                  <a:ext cx="5313124" cy="8461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CAD3B6-DAF9-FB89-563F-977592A878CD}"/>
                    </a:ext>
                  </a:extLst>
                </p:cNvPr>
                <p:cNvCxnSpPr>
                  <a:cxnSpLocks/>
                </p:cNvCxnSpPr>
                <p:nvPr/>
              </p:nvCxnSpPr>
              <p:spPr>
                <a:xfrm>
                  <a:off x="4188191" y="2712013"/>
                  <a:ext cx="2091034" cy="201451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7EDA0CF-6ADB-B46D-6120-9DFD726CE077}"/>
                  </a:ext>
                </a:extLst>
              </p:cNvPr>
              <p:cNvSpPr txBox="1"/>
              <p:nvPr/>
            </p:nvSpPr>
            <p:spPr>
              <a:xfrm>
                <a:off x="1048592" y="1347726"/>
                <a:ext cx="1149364" cy="76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mbria" panose="02040503050406030204" pitchFamily="18" charset="0"/>
                  </a:rPr>
                  <a:t>M</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sp>
        <p:nvSpPr>
          <p:cNvPr id="22" name="Oval 21">
            <a:extLst>
              <a:ext uri="{FF2B5EF4-FFF2-40B4-BE49-F238E27FC236}">
                <a16:creationId xmlns:a16="http://schemas.microsoft.com/office/drawing/2014/main" id="{A8B5905F-6009-04E5-43B8-78D2C13138BB}"/>
              </a:ext>
            </a:extLst>
          </p:cNvPr>
          <p:cNvSpPr/>
          <p:nvPr/>
        </p:nvSpPr>
        <p:spPr>
          <a:xfrm>
            <a:off x="1206428" y="1374095"/>
            <a:ext cx="772503" cy="772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EFAF49F9-450C-A876-4AFE-A5A1F6F3F89D}"/>
              </a:ext>
            </a:extLst>
          </p:cNvPr>
          <p:cNvSpPr/>
          <p:nvPr/>
        </p:nvSpPr>
        <p:spPr>
          <a:xfrm>
            <a:off x="4215262" y="2070132"/>
            <a:ext cx="772503" cy="772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67AF171-3F8B-E68A-D15C-6EA7513C396C}"/>
              </a:ext>
            </a:extLst>
          </p:cNvPr>
          <p:cNvSpPr/>
          <p:nvPr/>
        </p:nvSpPr>
        <p:spPr>
          <a:xfrm>
            <a:off x="6187884" y="4267299"/>
            <a:ext cx="772503" cy="772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B4E837CC-0D22-57BA-E080-5237D97B6300}"/>
              </a:ext>
            </a:extLst>
          </p:cNvPr>
          <p:cNvSpPr/>
          <p:nvPr/>
        </p:nvSpPr>
        <p:spPr>
          <a:xfrm>
            <a:off x="322898" y="4267299"/>
            <a:ext cx="772503" cy="772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0636E866-BCDC-C744-C690-343A4D82F0DD}"/>
              </a:ext>
            </a:extLst>
          </p:cNvPr>
          <p:cNvCxnSpPr>
            <a:cxnSpLocks/>
          </p:cNvCxnSpPr>
          <p:nvPr/>
        </p:nvCxnSpPr>
        <p:spPr>
          <a:xfrm>
            <a:off x="1881154" y="1959517"/>
            <a:ext cx="2287776" cy="7452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6FDE841-6615-922D-2F3A-355DFA1AF12D}"/>
              </a:ext>
            </a:extLst>
          </p:cNvPr>
          <p:cNvCxnSpPr>
            <a:cxnSpLocks/>
          </p:cNvCxnSpPr>
          <p:nvPr/>
        </p:nvCxnSpPr>
        <p:spPr>
          <a:xfrm flipH="1">
            <a:off x="950815" y="1954054"/>
            <a:ext cx="930339" cy="284261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143CBB-F768-BA17-0EBE-C3B4AA5F7F08}"/>
              </a:ext>
            </a:extLst>
          </p:cNvPr>
          <p:cNvCxnSpPr>
            <a:cxnSpLocks/>
          </p:cNvCxnSpPr>
          <p:nvPr/>
        </p:nvCxnSpPr>
        <p:spPr>
          <a:xfrm flipV="1">
            <a:off x="916773" y="4719291"/>
            <a:ext cx="5313124" cy="8461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D09FF9-E117-07E4-AD67-3CA48FD297AA}"/>
              </a:ext>
            </a:extLst>
          </p:cNvPr>
          <p:cNvCxnSpPr>
            <a:cxnSpLocks/>
          </p:cNvCxnSpPr>
          <p:nvPr/>
        </p:nvCxnSpPr>
        <p:spPr>
          <a:xfrm>
            <a:off x="4168930" y="2704774"/>
            <a:ext cx="2091034" cy="201451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8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16" presetClass="exit" presetSubtype="21" fill="hold" grpId="1" nodeType="withEffect">
                                  <p:stCondLst>
                                    <p:cond delay="0"/>
                                  </p:stCondLst>
                                  <p:childTnLst>
                                    <p:animEffect transition="out" filter="barn(inVertical)">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par>
                                <p:cTn id="44" presetID="16" presetClass="exit" presetSubtype="21" fill="hold" grpId="1" nodeType="withEffect">
                                  <p:stCondLst>
                                    <p:cond delay="0"/>
                                  </p:stCondLst>
                                  <p:childTnLst>
                                    <p:animEffect transition="out" filter="barn(inVertic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6" presetClass="exit" presetSubtype="21" fill="hold" grpId="1" nodeType="withEffect">
                                  <p:stCondLst>
                                    <p:cond delay="0"/>
                                  </p:stCondLst>
                                  <p:childTnLst>
                                    <p:animEffect transition="out" filter="barn(inVertical)">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par>
                                <p:cTn id="55" presetID="22" presetClass="entr" presetSubtype="8"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22" presetClass="entr" presetSubtype="8"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xit" presetSubtype="21" fill="hold" nodeType="clickEffect">
                                  <p:stCondLst>
                                    <p:cond delay="0"/>
                                  </p:stCondLst>
                                  <p:childTnLst>
                                    <p:animEffect transition="out" filter="barn(inVertical)">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6" presetClass="exit" presetSubtype="21" fill="hold" nodeType="withEffect">
                                  <p:stCondLst>
                                    <p:cond delay="0"/>
                                  </p:stCondLst>
                                  <p:childTnLst>
                                    <p:animEffect transition="out" filter="barn(inVertical)">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16" presetClass="exit" presetSubtype="21" fill="hold" nodeType="withEffect">
                                  <p:stCondLst>
                                    <p:cond delay="0"/>
                                  </p:stCondLst>
                                  <p:childTnLst>
                                    <p:animEffect transition="out" filter="barn(inVertical)">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16" presetClass="exit" presetSubtype="21" fill="hold" nodeType="withEffect">
                                  <p:stCondLst>
                                    <p:cond delay="0"/>
                                  </p:stCondLst>
                                  <p:childTnLst>
                                    <p:animEffect transition="out" filter="barn(inVertical)">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2" grpId="0" animBg="1"/>
      <p:bldP spid="22" grpId="1" animBg="1"/>
      <p:bldP spid="23" grpId="0" animBg="1"/>
      <p:bldP spid="23" grpId="1" animBg="1"/>
      <p:bldP spid="24" grpId="0" animBg="1"/>
      <p:bldP spid="24" grpId="1"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0757B290-5888-F783-0ABB-FC2C8358D8A5}"/>
              </a:ext>
            </a:extLst>
          </p:cNvPr>
          <p:cNvGraphicFramePr>
            <a:graphicFrameLocks noGrp="1"/>
          </p:cNvGraphicFramePr>
          <p:nvPr>
            <p:extLst>
              <p:ext uri="{D42A27DB-BD31-4B8C-83A1-F6EECF244321}">
                <p14:modId xmlns:p14="http://schemas.microsoft.com/office/powerpoint/2010/main" val="3373615117"/>
              </p:ext>
            </p:extLst>
          </p:nvPr>
        </p:nvGraphicFramePr>
        <p:xfrm>
          <a:off x="2046883" y="326515"/>
          <a:ext cx="9483063" cy="5678045"/>
        </p:xfrm>
        <a:graphic>
          <a:graphicData uri="http://schemas.openxmlformats.org/drawingml/2006/table">
            <a:tbl>
              <a:tblPr firstRow="1" bandRow="1">
                <a:tableStyleId>{5C22544A-7EE6-4342-B048-85BDC9FD1C3A}</a:tableStyleId>
              </a:tblPr>
              <a:tblGrid>
                <a:gridCol w="1625603">
                  <a:extLst>
                    <a:ext uri="{9D8B030D-6E8A-4147-A177-3AD203B41FA5}">
                      <a16:colId xmlns:a16="http://schemas.microsoft.com/office/drawing/2014/main" val="4115548050"/>
                    </a:ext>
                  </a:extLst>
                </a:gridCol>
                <a:gridCol w="2658139">
                  <a:extLst>
                    <a:ext uri="{9D8B030D-6E8A-4147-A177-3AD203B41FA5}">
                      <a16:colId xmlns:a16="http://schemas.microsoft.com/office/drawing/2014/main" val="2710497232"/>
                    </a:ext>
                  </a:extLst>
                </a:gridCol>
                <a:gridCol w="2509284">
                  <a:extLst>
                    <a:ext uri="{9D8B030D-6E8A-4147-A177-3AD203B41FA5}">
                      <a16:colId xmlns:a16="http://schemas.microsoft.com/office/drawing/2014/main" val="146012308"/>
                    </a:ext>
                  </a:extLst>
                </a:gridCol>
                <a:gridCol w="2690037">
                  <a:extLst>
                    <a:ext uri="{9D8B030D-6E8A-4147-A177-3AD203B41FA5}">
                      <a16:colId xmlns:a16="http://schemas.microsoft.com/office/drawing/2014/main" val="1824972252"/>
                    </a:ext>
                  </a:extLst>
                </a:gridCol>
              </a:tblGrid>
              <a:tr h="2028563">
                <a:tc>
                  <a:txBody>
                    <a:bodyPr/>
                    <a:lstStyle/>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13187"/>
                  </a:ext>
                </a:extLst>
              </a:tr>
              <a:tr h="728267">
                <a:tc>
                  <a:txBody>
                    <a:bodyPr/>
                    <a:lstStyle/>
                    <a:p>
                      <a:pPr algn="ctr"/>
                      <a:r>
                        <a:rPr lang="en-US" sz="2800" b="1" dirty="0" err="1">
                          <a:latin typeface="Cambria" panose="02040503050406030204" pitchFamily="18" charset="0"/>
                        </a:rPr>
                        <a:t>Các</a:t>
                      </a:r>
                      <a:r>
                        <a:rPr lang="en-US" sz="2800" b="1" dirty="0">
                          <a:latin typeface="Cambria" panose="02040503050406030204" pitchFamily="18" charset="0"/>
                        </a:rPr>
                        <a:t> </a:t>
                      </a:r>
                      <a:r>
                        <a:rPr lang="en-US" sz="2800" b="1" dirty="0" err="1">
                          <a:latin typeface="Cambria" panose="02040503050406030204" pitchFamily="18" charset="0"/>
                        </a:rPr>
                        <a:t>đỉnh</a:t>
                      </a:r>
                      <a:endParaRPr lang="en-US" sz="2800" b="1" dirty="0">
                        <a:latin typeface="Cambria" panose="020405030504060302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138254"/>
                  </a:ext>
                </a:extLst>
              </a:tr>
              <a:tr h="591138">
                <a:tc>
                  <a:txBody>
                    <a:bodyPr/>
                    <a:lstStyle/>
                    <a:p>
                      <a:pPr algn="ctr"/>
                      <a:r>
                        <a:rPr lang="en-US" sz="2800" b="1" dirty="0" err="1">
                          <a:latin typeface="Cambria" panose="02040503050406030204" pitchFamily="18" charset="0"/>
                        </a:rPr>
                        <a:t>Các</a:t>
                      </a:r>
                      <a:r>
                        <a:rPr lang="en-US" sz="2800" b="1" dirty="0">
                          <a:latin typeface="Cambria" panose="02040503050406030204" pitchFamily="18" charset="0"/>
                        </a:rPr>
                        <a:t> </a:t>
                      </a:r>
                      <a:r>
                        <a:rPr lang="en-US" sz="2800" b="1" dirty="0" err="1">
                          <a:latin typeface="Cambria" panose="02040503050406030204" pitchFamily="18" charset="0"/>
                        </a:rPr>
                        <a:t>cạnh</a:t>
                      </a:r>
                      <a:endParaRPr lang="en-US" sz="2800" b="1" dirty="0">
                        <a:latin typeface="Cambria" panose="020405030504060302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3177873"/>
                  </a:ext>
                </a:extLst>
              </a:tr>
            </a:tbl>
          </a:graphicData>
        </a:graphic>
      </p:graphicFrame>
      <p:grpSp>
        <p:nvGrpSpPr>
          <p:cNvPr id="10" name="Group 9">
            <a:extLst>
              <a:ext uri="{FF2B5EF4-FFF2-40B4-BE49-F238E27FC236}">
                <a16:creationId xmlns:a16="http://schemas.microsoft.com/office/drawing/2014/main" id="{121858D6-3951-5348-4BEF-F862C6C1D6B6}"/>
              </a:ext>
            </a:extLst>
          </p:cNvPr>
          <p:cNvGrpSpPr/>
          <p:nvPr/>
        </p:nvGrpSpPr>
        <p:grpSpPr>
          <a:xfrm>
            <a:off x="3501992" y="326515"/>
            <a:ext cx="2981173" cy="2355565"/>
            <a:chOff x="3593432" y="764175"/>
            <a:chExt cx="2981173" cy="2355565"/>
          </a:xfrm>
        </p:grpSpPr>
        <p:sp>
          <p:nvSpPr>
            <p:cNvPr id="11" name="Isosceles Triangle 10">
              <a:extLst>
                <a:ext uri="{FF2B5EF4-FFF2-40B4-BE49-F238E27FC236}">
                  <a16:creationId xmlns:a16="http://schemas.microsoft.com/office/drawing/2014/main" id="{8CF1BBB8-9343-4695-9AF8-75B3D1FEE768}"/>
                </a:ext>
              </a:extLst>
            </p:cNvPr>
            <p:cNvSpPr/>
            <p:nvPr/>
          </p:nvSpPr>
          <p:spPr>
            <a:xfrm>
              <a:off x="4051003" y="1137682"/>
              <a:ext cx="2044995" cy="1839433"/>
            </a:xfrm>
            <a:prstGeom prst="triangle">
              <a:avLst/>
            </a:prstGeom>
            <a:noFill/>
            <a:ln w="28575">
              <a:solidFill>
                <a:srgbClr val="1E6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5FC6AA-153E-B289-25CE-1B3B15043F11}"/>
                </a:ext>
              </a:extLst>
            </p:cNvPr>
            <p:cNvSpPr txBox="1"/>
            <p:nvPr/>
          </p:nvSpPr>
          <p:spPr>
            <a:xfrm>
              <a:off x="4733333" y="764175"/>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t>
              </a:r>
            </a:p>
          </p:txBody>
        </p:sp>
        <p:sp>
          <p:nvSpPr>
            <p:cNvPr id="15" name="TextBox 14">
              <a:extLst>
                <a:ext uri="{FF2B5EF4-FFF2-40B4-BE49-F238E27FC236}">
                  <a16:creationId xmlns:a16="http://schemas.microsoft.com/office/drawing/2014/main" id="{854542A5-E390-BE1F-0B3A-CD091CA1AC4A}"/>
                </a:ext>
              </a:extLst>
            </p:cNvPr>
            <p:cNvSpPr txBox="1"/>
            <p:nvPr/>
          </p:nvSpPr>
          <p:spPr>
            <a:xfrm>
              <a:off x="3593432" y="2596520"/>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a:t>
              </a:r>
            </a:p>
          </p:txBody>
        </p:sp>
        <p:sp>
          <p:nvSpPr>
            <p:cNvPr id="16" name="TextBox 15">
              <a:extLst>
                <a:ext uri="{FF2B5EF4-FFF2-40B4-BE49-F238E27FC236}">
                  <a16:creationId xmlns:a16="http://schemas.microsoft.com/office/drawing/2014/main" id="{8B680A27-532C-9B3E-888D-B4491DE6E86F}"/>
                </a:ext>
              </a:extLst>
            </p:cNvPr>
            <p:cNvSpPr txBox="1"/>
            <p:nvPr/>
          </p:nvSpPr>
          <p:spPr>
            <a:xfrm>
              <a:off x="5923361" y="2596520"/>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a:t>
              </a:r>
            </a:p>
          </p:txBody>
        </p:sp>
      </p:grpSp>
      <p:grpSp>
        <p:nvGrpSpPr>
          <p:cNvPr id="17" name="Group 16">
            <a:extLst>
              <a:ext uri="{FF2B5EF4-FFF2-40B4-BE49-F238E27FC236}">
                <a16:creationId xmlns:a16="http://schemas.microsoft.com/office/drawing/2014/main" id="{3A744738-3F0D-5009-400F-4BCA5ECFB812}"/>
              </a:ext>
            </a:extLst>
          </p:cNvPr>
          <p:cNvGrpSpPr/>
          <p:nvPr/>
        </p:nvGrpSpPr>
        <p:grpSpPr>
          <a:xfrm>
            <a:off x="6237148" y="405059"/>
            <a:ext cx="2785981" cy="2465031"/>
            <a:chOff x="6328588" y="827969"/>
            <a:chExt cx="2785981" cy="2465031"/>
          </a:xfrm>
        </p:grpSpPr>
        <p:sp>
          <p:nvSpPr>
            <p:cNvPr id="18" name="Right Triangle 17">
              <a:extLst>
                <a:ext uri="{FF2B5EF4-FFF2-40B4-BE49-F238E27FC236}">
                  <a16:creationId xmlns:a16="http://schemas.microsoft.com/office/drawing/2014/main" id="{5FF044C7-D2C4-9542-2A80-1CE7CC50D85C}"/>
                </a:ext>
              </a:extLst>
            </p:cNvPr>
            <p:cNvSpPr/>
            <p:nvPr/>
          </p:nvSpPr>
          <p:spPr>
            <a:xfrm>
              <a:off x="6773528" y="1137682"/>
              <a:ext cx="2044995" cy="1839433"/>
            </a:xfrm>
            <a:prstGeom prst="rtTriangle">
              <a:avLst/>
            </a:prstGeom>
            <a:noFill/>
            <a:ln w="28575">
              <a:solidFill>
                <a:srgbClr val="1E6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12D01F-63BC-96A2-04F3-C0C8E3B03269}"/>
                </a:ext>
              </a:extLst>
            </p:cNvPr>
            <p:cNvSpPr txBox="1"/>
            <p:nvPr/>
          </p:nvSpPr>
          <p:spPr>
            <a:xfrm>
              <a:off x="6328588" y="827969"/>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D</a:t>
              </a:r>
            </a:p>
          </p:txBody>
        </p:sp>
        <p:sp>
          <p:nvSpPr>
            <p:cNvPr id="20" name="TextBox 19">
              <a:extLst>
                <a:ext uri="{FF2B5EF4-FFF2-40B4-BE49-F238E27FC236}">
                  <a16:creationId xmlns:a16="http://schemas.microsoft.com/office/drawing/2014/main" id="{7049676A-DF41-E3B3-CE4A-F7BD30C25F51}"/>
                </a:ext>
              </a:extLst>
            </p:cNvPr>
            <p:cNvSpPr txBox="1"/>
            <p:nvPr/>
          </p:nvSpPr>
          <p:spPr>
            <a:xfrm>
              <a:off x="6328807" y="2769780"/>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mbria" panose="02040503050406030204" pitchFamily="18" charset="0"/>
                </a:rPr>
                <a:t>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1" name="TextBox 20">
              <a:extLst>
                <a:ext uri="{FF2B5EF4-FFF2-40B4-BE49-F238E27FC236}">
                  <a16:creationId xmlns:a16="http://schemas.microsoft.com/office/drawing/2014/main" id="{8CD8B30A-1AB4-01F2-3CA2-67DAF0FEB9E0}"/>
                </a:ext>
              </a:extLst>
            </p:cNvPr>
            <p:cNvSpPr txBox="1"/>
            <p:nvPr/>
          </p:nvSpPr>
          <p:spPr>
            <a:xfrm>
              <a:off x="8463325" y="2404503"/>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a:t>
              </a:r>
            </a:p>
          </p:txBody>
        </p:sp>
      </p:grpSp>
      <p:grpSp>
        <p:nvGrpSpPr>
          <p:cNvPr id="22" name="Group 21">
            <a:extLst>
              <a:ext uri="{FF2B5EF4-FFF2-40B4-BE49-F238E27FC236}">
                <a16:creationId xmlns:a16="http://schemas.microsoft.com/office/drawing/2014/main" id="{012309EF-061C-5B7D-70FC-39DE60C9702F}"/>
              </a:ext>
            </a:extLst>
          </p:cNvPr>
          <p:cNvGrpSpPr/>
          <p:nvPr/>
        </p:nvGrpSpPr>
        <p:grpSpPr>
          <a:xfrm>
            <a:off x="8854264" y="848534"/>
            <a:ext cx="2785762" cy="1879076"/>
            <a:chOff x="8945704" y="1271444"/>
            <a:chExt cx="2785762" cy="1879076"/>
          </a:xfrm>
        </p:grpSpPr>
        <p:sp>
          <p:nvSpPr>
            <p:cNvPr id="23" name="Flowchart: Manual Operation 22">
              <a:extLst>
                <a:ext uri="{FF2B5EF4-FFF2-40B4-BE49-F238E27FC236}">
                  <a16:creationId xmlns:a16="http://schemas.microsoft.com/office/drawing/2014/main" id="{C3829DA6-6CC7-FF72-21D1-0F7D5926C308}"/>
                </a:ext>
              </a:extLst>
            </p:cNvPr>
            <p:cNvSpPr/>
            <p:nvPr/>
          </p:nvSpPr>
          <p:spPr>
            <a:xfrm flipV="1">
              <a:off x="9193318" y="1605710"/>
              <a:ext cx="2225454" cy="1100469"/>
            </a:xfrm>
            <a:prstGeom prst="flowChartManualOperation">
              <a:avLst/>
            </a:prstGeom>
            <a:noFill/>
            <a:ln w="28575">
              <a:solidFill>
                <a:srgbClr val="1E6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5F60C9-9181-32E7-D573-A777A4036D4E}"/>
                </a:ext>
              </a:extLst>
            </p:cNvPr>
            <p:cNvSpPr txBox="1"/>
            <p:nvPr/>
          </p:nvSpPr>
          <p:spPr>
            <a:xfrm>
              <a:off x="9048103" y="1271444"/>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a:t>
              </a:r>
            </a:p>
          </p:txBody>
        </p:sp>
        <p:sp>
          <p:nvSpPr>
            <p:cNvPr id="25" name="TextBox 24">
              <a:extLst>
                <a:ext uri="{FF2B5EF4-FFF2-40B4-BE49-F238E27FC236}">
                  <a16:creationId xmlns:a16="http://schemas.microsoft.com/office/drawing/2014/main" id="{5B710A23-3382-C6B9-64FD-40E6EEE104EB}"/>
                </a:ext>
              </a:extLst>
            </p:cNvPr>
            <p:cNvSpPr txBox="1"/>
            <p:nvPr/>
          </p:nvSpPr>
          <p:spPr>
            <a:xfrm>
              <a:off x="10858718" y="1271444"/>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a:t>
              </a:r>
            </a:p>
          </p:txBody>
        </p:sp>
        <p:sp>
          <p:nvSpPr>
            <p:cNvPr id="26" name="TextBox 25">
              <a:extLst>
                <a:ext uri="{FF2B5EF4-FFF2-40B4-BE49-F238E27FC236}">
                  <a16:creationId xmlns:a16="http://schemas.microsoft.com/office/drawing/2014/main" id="{9D35C8C5-6E4D-A59A-B94F-02736087B8D8}"/>
                </a:ext>
              </a:extLst>
            </p:cNvPr>
            <p:cNvSpPr txBox="1"/>
            <p:nvPr/>
          </p:nvSpPr>
          <p:spPr>
            <a:xfrm>
              <a:off x="8945704" y="2627300"/>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mbria" panose="02040503050406030204" pitchFamily="18" charset="0"/>
                </a:rPr>
                <a:t>D</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7" name="TextBox 26">
              <a:extLst>
                <a:ext uri="{FF2B5EF4-FFF2-40B4-BE49-F238E27FC236}">
                  <a16:creationId xmlns:a16="http://schemas.microsoft.com/office/drawing/2014/main" id="{80A8E879-59B9-037D-3A2E-1EAFD8A32190}"/>
                </a:ext>
              </a:extLst>
            </p:cNvPr>
            <p:cNvSpPr txBox="1"/>
            <p:nvPr/>
          </p:nvSpPr>
          <p:spPr>
            <a:xfrm>
              <a:off x="11080222" y="2604695"/>
              <a:ext cx="6512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mbria" panose="02040503050406030204" pitchFamily="18" charset="0"/>
                </a:rPr>
                <a:t>C</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28" name="TextBox 27">
            <a:extLst>
              <a:ext uri="{FF2B5EF4-FFF2-40B4-BE49-F238E27FC236}">
                <a16:creationId xmlns:a16="http://schemas.microsoft.com/office/drawing/2014/main" id="{43BD1FBD-C583-139A-E675-729714249096}"/>
              </a:ext>
            </a:extLst>
          </p:cNvPr>
          <p:cNvSpPr txBox="1"/>
          <p:nvPr/>
        </p:nvSpPr>
        <p:spPr>
          <a:xfrm>
            <a:off x="3684739" y="2802782"/>
            <a:ext cx="255240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1E6284"/>
                </a:solidFill>
                <a:latin typeface="Cambria" panose="02040503050406030204" pitchFamily="18" charset="0"/>
              </a:rPr>
              <a:t>Hình</a:t>
            </a:r>
            <a:r>
              <a:rPr lang="en-US" sz="2800" dirty="0">
                <a:solidFill>
                  <a:srgbClr val="1E6284"/>
                </a:solidFill>
                <a:latin typeface="Cambria" panose="02040503050406030204" pitchFamily="18" charset="0"/>
              </a:rPr>
              <a:t> tam </a:t>
            </a:r>
            <a:r>
              <a:rPr lang="en-US" sz="2800" dirty="0" err="1">
                <a:solidFill>
                  <a:srgbClr val="1E6284"/>
                </a:solidFill>
                <a:latin typeface="Cambria" panose="02040503050406030204" pitchFamily="18" charset="0"/>
              </a:rPr>
              <a:t>giác</a:t>
            </a:r>
            <a:r>
              <a:rPr lang="en-US" sz="2800" dirty="0">
                <a:solidFill>
                  <a:srgbClr val="1E6284"/>
                </a:solidFill>
                <a:latin typeface="Cambria" panose="02040503050406030204" pitchFamily="18" charset="0"/>
              </a:rPr>
              <a:t> MNP</a:t>
            </a:r>
            <a:endParaRPr kumimoji="0" lang="en-US" sz="2800"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29" name="TextBox 28">
            <a:extLst>
              <a:ext uri="{FF2B5EF4-FFF2-40B4-BE49-F238E27FC236}">
                <a16:creationId xmlns:a16="http://schemas.microsoft.com/office/drawing/2014/main" id="{0BBF3E12-C9C7-AD04-8983-091E0B06B013}"/>
              </a:ext>
            </a:extLst>
          </p:cNvPr>
          <p:cNvSpPr txBox="1"/>
          <p:nvPr/>
        </p:nvSpPr>
        <p:spPr>
          <a:xfrm>
            <a:off x="6237148" y="2843811"/>
            <a:ext cx="255240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1E6284"/>
                </a:solidFill>
                <a:latin typeface="Cambria" panose="02040503050406030204" pitchFamily="18" charset="0"/>
              </a:rPr>
              <a:t>Hình</a:t>
            </a:r>
            <a:r>
              <a:rPr lang="en-US" sz="2800" dirty="0">
                <a:solidFill>
                  <a:srgbClr val="1E6284"/>
                </a:solidFill>
                <a:latin typeface="Cambria" panose="02040503050406030204" pitchFamily="18" charset="0"/>
              </a:rPr>
              <a:t> tam </a:t>
            </a:r>
            <a:r>
              <a:rPr lang="en-US" sz="2800" dirty="0" err="1">
                <a:solidFill>
                  <a:srgbClr val="1E6284"/>
                </a:solidFill>
                <a:latin typeface="Cambria" panose="02040503050406030204" pitchFamily="18" charset="0"/>
              </a:rPr>
              <a:t>giác</a:t>
            </a:r>
            <a:r>
              <a:rPr lang="en-US" sz="2800" dirty="0">
                <a:solidFill>
                  <a:srgbClr val="1E6284"/>
                </a:solidFill>
                <a:latin typeface="Cambria" panose="02040503050406030204" pitchFamily="18" charset="0"/>
              </a:rPr>
              <a:t> DEG</a:t>
            </a:r>
            <a:endParaRPr kumimoji="0" lang="en-US" sz="2800"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30" name="TextBox 29">
            <a:extLst>
              <a:ext uri="{FF2B5EF4-FFF2-40B4-BE49-F238E27FC236}">
                <a16:creationId xmlns:a16="http://schemas.microsoft.com/office/drawing/2014/main" id="{A213E2E5-C5C0-26D5-CFE3-9334868F103F}"/>
              </a:ext>
            </a:extLst>
          </p:cNvPr>
          <p:cNvSpPr txBox="1"/>
          <p:nvPr/>
        </p:nvSpPr>
        <p:spPr>
          <a:xfrm>
            <a:off x="8727083" y="2860395"/>
            <a:ext cx="255240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1E6284"/>
                </a:solidFill>
                <a:latin typeface="Cambria" panose="02040503050406030204" pitchFamily="18" charset="0"/>
              </a:rPr>
              <a:t>Hình</a:t>
            </a:r>
            <a:r>
              <a:rPr lang="en-US" sz="2800" dirty="0">
                <a:solidFill>
                  <a:srgbClr val="1E6284"/>
                </a:solidFill>
                <a:latin typeface="Cambria" panose="02040503050406030204" pitchFamily="18" charset="0"/>
              </a:rPr>
              <a:t> </a:t>
            </a:r>
            <a:r>
              <a:rPr lang="en-US" sz="2800" dirty="0" err="1">
                <a:solidFill>
                  <a:srgbClr val="1E6284"/>
                </a:solidFill>
                <a:latin typeface="Cambria" panose="02040503050406030204" pitchFamily="18" charset="0"/>
              </a:rPr>
              <a:t>tứ</a:t>
            </a:r>
            <a:r>
              <a:rPr lang="en-US" sz="2800" dirty="0">
                <a:solidFill>
                  <a:srgbClr val="1E6284"/>
                </a:solidFill>
                <a:latin typeface="Cambria" panose="02040503050406030204" pitchFamily="18" charset="0"/>
              </a:rPr>
              <a:t> </a:t>
            </a:r>
            <a:r>
              <a:rPr lang="en-US" sz="2800" dirty="0" err="1">
                <a:solidFill>
                  <a:srgbClr val="1E6284"/>
                </a:solidFill>
                <a:latin typeface="Cambria" panose="02040503050406030204" pitchFamily="18" charset="0"/>
              </a:rPr>
              <a:t>giác</a:t>
            </a:r>
            <a:r>
              <a:rPr lang="en-US" sz="2800" dirty="0">
                <a:solidFill>
                  <a:srgbClr val="1E6284"/>
                </a:solidFill>
                <a:latin typeface="Cambria" panose="02040503050406030204" pitchFamily="18" charset="0"/>
              </a:rPr>
              <a:t> ABCD</a:t>
            </a:r>
            <a:endParaRPr kumimoji="0" lang="en-US" sz="2800"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31" name="TextBox 30">
            <a:extLst>
              <a:ext uri="{FF2B5EF4-FFF2-40B4-BE49-F238E27FC236}">
                <a16:creationId xmlns:a16="http://schemas.microsoft.com/office/drawing/2014/main" id="{C2EF735B-7898-58DF-A2E4-4C2674EF7695}"/>
              </a:ext>
            </a:extLst>
          </p:cNvPr>
          <p:cNvSpPr txBox="1"/>
          <p:nvPr/>
        </p:nvSpPr>
        <p:spPr>
          <a:xfrm>
            <a:off x="3721032" y="4668390"/>
            <a:ext cx="2552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1E6284"/>
                </a:solidFill>
                <a:latin typeface="Cambria" panose="02040503050406030204" pitchFamily="18" charset="0"/>
              </a:rPr>
              <a:t>M, N, P</a:t>
            </a:r>
            <a:endParaRPr kumimoji="0" lang="en-US" sz="2800"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224" name="TextBox 223">
            <a:extLst>
              <a:ext uri="{FF2B5EF4-FFF2-40B4-BE49-F238E27FC236}">
                <a16:creationId xmlns:a16="http://schemas.microsoft.com/office/drawing/2014/main" id="{DF056A7B-ED3D-7E67-CF40-D199C8AE7E86}"/>
              </a:ext>
            </a:extLst>
          </p:cNvPr>
          <p:cNvSpPr txBox="1"/>
          <p:nvPr/>
        </p:nvSpPr>
        <p:spPr>
          <a:xfrm>
            <a:off x="3671189" y="5511820"/>
            <a:ext cx="2552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1E6284"/>
                </a:solidFill>
                <a:latin typeface="Cambria" panose="02040503050406030204" pitchFamily="18" charset="0"/>
              </a:rPr>
              <a:t>MN, NP, PM</a:t>
            </a:r>
            <a:endParaRPr kumimoji="0" lang="en-US" sz="2800" i="0" u="none" strike="noStrike" kern="1200" cap="none" spc="0" normalizeH="0" baseline="0" noProof="0" dirty="0">
              <a:ln>
                <a:noFill/>
              </a:ln>
              <a:solidFill>
                <a:srgbClr val="1E6284"/>
              </a:solidFill>
              <a:effectLst/>
              <a:uLnTx/>
              <a:uFillTx/>
              <a:latin typeface="Cambria" panose="02040503050406030204" pitchFamily="18" charset="0"/>
              <a:ea typeface="+mn-ea"/>
              <a:cs typeface="+mn-cs"/>
            </a:endParaRPr>
          </a:p>
        </p:txBody>
      </p:sp>
      <p:sp>
        <p:nvSpPr>
          <p:cNvPr id="225" name="TextBox 224">
            <a:extLst>
              <a:ext uri="{FF2B5EF4-FFF2-40B4-BE49-F238E27FC236}">
                <a16:creationId xmlns:a16="http://schemas.microsoft.com/office/drawing/2014/main" id="{FC4C506F-C660-DFEE-F39A-396BFDFAEE9B}"/>
              </a:ext>
            </a:extLst>
          </p:cNvPr>
          <p:cNvSpPr txBox="1"/>
          <p:nvPr/>
        </p:nvSpPr>
        <p:spPr>
          <a:xfrm>
            <a:off x="6443138" y="4668390"/>
            <a:ext cx="2552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6A2926"/>
                </a:solidFill>
                <a:latin typeface="Cambria" panose="02040503050406030204" pitchFamily="18" charset="0"/>
              </a:rPr>
              <a:t>D, E, G</a:t>
            </a:r>
            <a:endParaRPr kumimoji="0" lang="en-US" sz="2800" b="1" i="0" u="none" strike="noStrike" kern="1200" cap="none" spc="0" normalizeH="0" baseline="0" noProof="0" dirty="0">
              <a:ln>
                <a:noFill/>
              </a:ln>
              <a:solidFill>
                <a:srgbClr val="6A2926"/>
              </a:solidFill>
              <a:effectLst/>
              <a:uLnTx/>
              <a:uFillTx/>
              <a:latin typeface="Cambria" panose="02040503050406030204" pitchFamily="18" charset="0"/>
              <a:ea typeface="+mn-ea"/>
              <a:cs typeface="+mn-cs"/>
            </a:endParaRPr>
          </a:p>
        </p:txBody>
      </p:sp>
      <p:sp>
        <p:nvSpPr>
          <p:cNvPr id="226" name="TextBox 225">
            <a:extLst>
              <a:ext uri="{FF2B5EF4-FFF2-40B4-BE49-F238E27FC236}">
                <a16:creationId xmlns:a16="http://schemas.microsoft.com/office/drawing/2014/main" id="{607E4D35-640E-AC70-B2D0-97752132F445}"/>
              </a:ext>
            </a:extLst>
          </p:cNvPr>
          <p:cNvSpPr txBox="1"/>
          <p:nvPr/>
        </p:nvSpPr>
        <p:spPr>
          <a:xfrm>
            <a:off x="6393295" y="5511820"/>
            <a:ext cx="2552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6A2926"/>
                </a:solidFill>
                <a:latin typeface="Cambria" panose="02040503050406030204" pitchFamily="18" charset="0"/>
              </a:rPr>
              <a:t>DG, GE, ED</a:t>
            </a:r>
            <a:endParaRPr kumimoji="0" lang="en-US" sz="2800" b="1" i="0" u="none" strike="noStrike" kern="1200" cap="none" spc="0" normalizeH="0" baseline="0" noProof="0" dirty="0">
              <a:ln>
                <a:noFill/>
              </a:ln>
              <a:solidFill>
                <a:srgbClr val="6A2926"/>
              </a:solidFill>
              <a:effectLst/>
              <a:uLnTx/>
              <a:uFillTx/>
              <a:latin typeface="Cambria" panose="02040503050406030204" pitchFamily="18" charset="0"/>
              <a:ea typeface="+mn-ea"/>
              <a:cs typeface="+mn-cs"/>
            </a:endParaRPr>
          </a:p>
        </p:txBody>
      </p:sp>
      <p:sp>
        <p:nvSpPr>
          <p:cNvPr id="227" name="TextBox 226">
            <a:extLst>
              <a:ext uri="{FF2B5EF4-FFF2-40B4-BE49-F238E27FC236}">
                <a16:creationId xmlns:a16="http://schemas.microsoft.com/office/drawing/2014/main" id="{5C0180AA-F658-FA28-9326-76D34A77C28C}"/>
              </a:ext>
            </a:extLst>
          </p:cNvPr>
          <p:cNvSpPr txBox="1"/>
          <p:nvPr/>
        </p:nvSpPr>
        <p:spPr>
          <a:xfrm>
            <a:off x="8995547" y="4668390"/>
            <a:ext cx="2552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6A2926"/>
                </a:solidFill>
                <a:latin typeface="Cambria" panose="02040503050406030204" pitchFamily="18" charset="0"/>
              </a:rPr>
              <a:t>A, B, C, D</a:t>
            </a:r>
            <a:endParaRPr kumimoji="0" lang="en-US" sz="2800" b="1" i="0" u="none" strike="noStrike" kern="1200" cap="none" spc="0" normalizeH="0" baseline="0" noProof="0" dirty="0">
              <a:ln>
                <a:noFill/>
              </a:ln>
              <a:solidFill>
                <a:srgbClr val="6A2926"/>
              </a:solidFill>
              <a:effectLst/>
              <a:uLnTx/>
              <a:uFillTx/>
              <a:latin typeface="Cambria" panose="02040503050406030204" pitchFamily="18" charset="0"/>
              <a:ea typeface="+mn-ea"/>
              <a:cs typeface="+mn-cs"/>
            </a:endParaRPr>
          </a:p>
        </p:txBody>
      </p:sp>
      <p:sp>
        <p:nvSpPr>
          <p:cNvPr id="228" name="TextBox 227">
            <a:extLst>
              <a:ext uri="{FF2B5EF4-FFF2-40B4-BE49-F238E27FC236}">
                <a16:creationId xmlns:a16="http://schemas.microsoft.com/office/drawing/2014/main" id="{0DD41986-3556-7FAC-FBAA-BA496126D1F7}"/>
              </a:ext>
            </a:extLst>
          </p:cNvPr>
          <p:cNvSpPr txBox="1"/>
          <p:nvPr/>
        </p:nvSpPr>
        <p:spPr>
          <a:xfrm>
            <a:off x="8945704" y="5511820"/>
            <a:ext cx="25524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6A2926"/>
                </a:solidFill>
                <a:latin typeface="Cambria" panose="02040503050406030204" pitchFamily="18" charset="0"/>
              </a:rPr>
              <a:t>AB, BC, CD, DA</a:t>
            </a:r>
            <a:endParaRPr kumimoji="0" lang="en-US" sz="2800" b="1" i="0" u="none" strike="noStrike" kern="1200" cap="none" spc="0" normalizeH="0" baseline="0" noProof="0" dirty="0">
              <a:ln>
                <a:noFill/>
              </a:ln>
              <a:solidFill>
                <a:srgbClr val="6A2926"/>
              </a:solidFill>
              <a:effectLst/>
              <a:uLnTx/>
              <a:uFillTx/>
              <a:latin typeface="Cambria" panose="02040503050406030204" pitchFamily="18" charset="0"/>
              <a:ea typeface="+mn-ea"/>
              <a:cs typeface="+mn-cs"/>
            </a:endParaRPr>
          </a:p>
        </p:txBody>
      </p:sp>
      <p:grpSp>
        <p:nvGrpSpPr>
          <p:cNvPr id="229" name="Group 228">
            <a:extLst>
              <a:ext uri="{FF2B5EF4-FFF2-40B4-BE49-F238E27FC236}">
                <a16:creationId xmlns:a16="http://schemas.microsoft.com/office/drawing/2014/main" id="{C5A7F0F8-31F2-FF5F-06EE-580555DFC237}"/>
              </a:ext>
            </a:extLst>
          </p:cNvPr>
          <p:cNvGrpSpPr/>
          <p:nvPr/>
        </p:nvGrpSpPr>
        <p:grpSpPr>
          <a:xfrm>
            <a:off x="411345" y="1151087"/>
            <a:ext cx="1596164" cy="3615901"/>
            <a:chOff x="2457476" y="908289"/>
            <a:chExt cx="4948259" cy="3615901"/>
          </a:xfrm>
        </p:grpSpPr>
        <p:sp>
          <p:nvSpPr>
            <p:cNvPr id="230" name="Rectangle: Rounded Corners 229">
              <a:extLst>
                <a:ext uri="{FF2B5EF4-FFF2-40B4-BE49-F238E27FC236}">
                  <a16:creationId xmlns:a16="http://schemas.microsoft.com/office/drawing/2014/main" id="{5CC63A38-C0DE-1A6D-1A5A-9BD5662CB652}"/>
                </a:ext>
              </a:extLst>
            </p:cNvPr>
            <p:cNvSpPr/>
            <p:nvPr/>
          </p:nvSpPr>
          <p:spPr>
            <a:xfrm>
              <a:off x="2486530" y="908289"/>
              <a:ext cx="4683095" cy="3615901"/>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31" name="TextBox 230">
              <a:extLst>
                <a:ext uri="{FF2B5EF4-FFF2-40B4-BE49-F238E27FC236}">
                  <a16:creationId xmlns:a16="http://schemas.microsoft.com/office/drawing/2014/main" id="{3F2234B9-77DA-6A4F-161F-0D22AC99DB78}"/>
                </a:ext>
              </a:extLst>
            </p:cNvPr>
            <p:cNvSpPr txBox="1"/>
            <p:nvPr/>
          </p:nvSpPr>
          <p:spPr>
            <a:xfrm>
              <a:off x="2457476" y="966278"/>
              <a:ext cx="4948259" cy="3539430"/>
            </a:xfrm>
            <a:prstGeom prst="rect">
              <a:avLst/>
            </a:prstGeom>
            <a:noFill/>
          </p:spPr>
          <p:txBody>
            <a:bodyPr wrap="square" rtlCol="0">
              <a:spAutoFit/>
            </a:bodyPr>
            <a:lstStyle/>
            <a:p>
              <a:pPr algn="ctr"/>
              <a:r>
                <a:rPr lang="en-US" sz="2800" b="1" dirty="0" err="1">
                  <a:latin typeface="Cambria" panose="02040503050406030204" pitchFamily="18" charset="0"/>
                  <a:cs typeface="Arial" panose="020B0604020202020204" pitchFamily="34" charset="0"/>
                </a:rPr>
                <a:t>Nêu</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tên</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các</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đỉnh</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các</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cạnh</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của</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mỗi</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hình</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theo</a:t>
              </a:r>
              <a:r>
                <a:rPr lang="en-US" sz="2800" b="1" dirty="0">
                  <a:latin typeface="Cambria" panose="02040503050406030204" pitchFamily="18" charset="0"/>
                  <a:cs typeface="Arial" panose="020B0604020202020204" pitchFamily="34" charset="0"/>
                </a:rPr>
                <a:t> </a:t>
              </a:r>
              <a:r>
                <a:rPr lang="en-US" sz="2800" b="1" dirty="0" err="1">
                  <a:latin typeface="Cambria" panose="02040503050406030204" pitchFamily="18" charset="0"/>
                  <a:cs typeface="Arial" panose="020B0604020202020204" pitchFamily="34" charset="0"/>
                </a:rPr>
                <a:t>mẫu</a:t>
              </a:r>
              <a:r>
                <a:rPr lang="en-US" sz="2800" b="1" dirty="0">
                  <a:latin typeface="Cambria" panose="02040503050406030204" pitchFamily="18" charset="0"/>
                  <a:cs typeface="Arial" panose="020B0604020202020204" pitchFamily="34" charset="0"/>
                </a:rPr>
                <a:t>)</a:t>
              </a:r>
            </a:p>
          </p:txBody>
        </p:sp>
      </p:grpSp>
      <p:pic>
        <p:nvPicPr>
          <p:cNvPr id="232" name="Picture 231">
            <a:extLst>
              <a:ext uri="{FF2B5EF4-FFF2-40B4-BE49-F238E27FC236}">
                <a16:creationId xmlns:a16="http://schemas.microsoft.com/office/drawing/2014/main" id="{75C7E93B-F80E-8912-482C-3E458C43C1F5}"/>
              </a:ext>
            </a:extLst>
          </p:cNvPr>
          <p:cNvPicPr>
            <a:picLocks noChangeAspect="1"/>
          </p:cNvPicPr>
          <p:nvPr/>
        </p:nvPicPr>
        <p:blipFill>
          <a:blip r:embed="rId2"/>
          <a:stretch>
            <a:fillRect/>
          </a:stretch>
        </p:blipFill>
        <p:spPr>
          <a:xfrm>
            <a:off x="382353" y="-138073"/>
            <a:ext cx="1347333" cy="1609483"/>
          </a:xfrm>
          <a:prstGeom prst="rect">
            <a:avLst/>
          </a:prstGeom>
        </p:spPr>
      </p:pic>
    </p:spTree>
    <p:extLst>
      <p:ext uri="{BB962C8B-B14F-4D97-AF65-F5344CB8AC3E}">
        <p14:creationId xmlns:p14="http://schemas.microsoft.com/office/powerpoint/2010/main" val="3691574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anim calcmode="lin" valueType="num">
                                      <p:cBhvr>
                                        <p:cTn id="8" dur="1000" fill="hold"/>
                                        <p:tgtEl>
                                          <p:spTgt spid="232"/>
                                        </p:tgtEl>
                                        <p:attrNameLst>
                                          <p:attrName>ppt_x</p:attrName>
                                        </p:attrNameLst>
                                      </p:cBhvr>
                                      <p:tavLst>
                                        <p:tav tm="0">
                                          <p:val>
                                            <p:strVal val="#ppt_x"/>
                                          </p:val>
                                        </p:tav>
                                        <p:tav tm="100000">
                                          <p:val>
                                            <p:strVal val="#ppt_x"/>
                                          </p:val>
                                        </p:tav>
                                      </p:tavLst>
                                    </p:anim>
                                    <p:anim calcmode="lin" valueType="num">
                                      <p:cBhvr>
                                        <p:cTn id="9" dur="1000" fill="hold"/>
                                        <p:tgtEl>
                                          <p:spTgt spid="2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fade">
                                      <p:cBhvr>
                                        <p:cTn id="13" dur="1000"/>
                                        <p:tgtEl>
                                          <p:spTgt spid="229"/>
                                        </p:tgtEl>
                                      </p:cBhvr>
                                    </p:animEffect>
                                    <p:anim calcmode="lin" valueType="num">
                                      <p:cBhvr>
                                        <p:cTn id="14" dur="1000" fill="hold"/>
                                        <p:tgtEl>
                                          <p:spTgt spid="229"/>
                                        </p:tgtEl>
                                        <p:attrNameLst>
                                          <p:attrName>ppt_x</p:attrName>
                                        </p:attrNameLst>
                                      </p:cBhvr>
                                      <p:tavLst>
                                        <p:tav tm="0">
                                          <p:val>
                                            <p:strVal val="#ppt_x"/>
                                          </p:val>
                                        </p:tav>
                                        <p:tav tm="100000">
                                          <p:val>
                                            <p:strVal val="#ppt_x"/>
                                          </p:val>
                                        </p:tav>
                                      </p:tavLst>
                                    </p:anim>
                                    <p:anim calcmode="lin" valueType="num">
                                      <p:cBhvr>
                                        <p:cTn id="15"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4"/>
                                        </p:tgtEl>
                                        <p:attrNameLst>
                                          <p:attrName>style.visibility</p:attrName>
                                        </p:attrNameLst>
                                      </p:cBhvr>
                                      <p:to>
                                        <p:strVal val="visible"/>
                                      </p:to>
                                    </p:set>
                                    <p:animEffect transition="in" filter="wipe(left)">
                                      <p:cBhvr>
                                        <p:cTn id="62" dur="500"/>
                                        <p:tgtEl>
                                          <p:spTgt spid="2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5"/>
                                        </p:tgtEl>
                                        <p:attrNameLst>
                                          <p:attrName>style.visibility</p:attrName>
                                        </p:attrNameLst>
                                      </p:cBhvr>
                                      <p:to>
                                        <p:strVal val="visible"/>
                                      </p:to>
                                    </p:set>
                                    <p:animEffect transition="in" filter="wipe(left)">
                                      <p:cBhvr>
                                        <p:cTn id="67" dur="500"/>
                                        <p:tgtEl>
                                          <p:spTgt spid="2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6"/>
                                        </p:tgtEl>
                                        <p:attrNameLst>
                                          <p:attrName>style.visibility</p:attrName>
                                        </p:attrNameLst>
                                      </p:cBhvr>
                                      <p:to>
                                        <p:strVal val="visible"/>
                                      </p:to>
                                    </p:set>
                                    <p:animEffect transition="in" filter="wipe(left)">
                                      <p:cBhvr>
                                        <p:cTn id="72" dur="500"/>
                                        <p:tgtEl>
                                          <p:spTgt spid="2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7"/>
                                        </p:tgtEl>
                                        <p:attrNameLst>
                                          <p:attrName>style.visibility</p:attrName>
                                        </p:attrNameLst>
                                      </p:cBhvr>
                                      <p:to>
                                        <p:strVal val="visible"/>
                                      </p:to>
                                    </p:set>
                                    <p:animEffect transition="in" filter="wipe(left)">
                                      <p:cBhvr>
                                        <p:cTn id="77" dur="500"/>
                                        <p:tgtEl>
                                          <p:spTgt spid="2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wipe(left)">
                                      <p:cBhvr>
                                        <p:cTn id="82"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224" grpId="0"/>
      <p:bldP spid="225" grpId="0"/>
      <p:bldP spid="226" grpId="0"/>
      <p:bldP spid="227" grpId="0"/>
      <p:bldP spid="2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511</Words>
  <Application>Microsoft Office PowerPoint</Application>
  <PresentationFormat>Widescreen</PresentationFormat>
  <Paragraphs>119</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Arial</vt:lpstr>
      <vt:lpstr>Calibri</vt:lpstr>
      <vt:lpstr>Cambria</vt:lpstr>
      <vt:lpstr>SVN-Cookies</vt:lpstr>
      <vt:lpstr>Times New Roman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SURFACE</cp:lastModifiedBy>
  <cp:revision>55</cp:revision>
  <dcterms:created xsi:type="dcterms:W3CDTF">2022-07-12T02:58:51Z</dcterms:created>
  <dcterms:modified xsi:type="dcterms:W3CDTF">2025-10-29T09:44:23Z</dcterms:modified>
</cp:coreProperties>
</file>