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notesMasterIdLst>
    <p:notesMasterId r:id="rId17"/>
  </p:notesMasterIdLst>
  <p:sldIdLst>
    <p:sldId id="347" r:id="rId2"/>
    <p:sldId id="258" r:id="rId3"/>
    <p:sldId id="338" r:id="rId4"/>
    <p:sldId id="372" r:id="rId5"/>
    <p:sldId id="367" r:id="rId6"/>
    <p:sldId id="376" r:id="rId7"/>
    <p:sldId id="368" r:id="rId8"/>
    <p:sldId id="374" r:id="rId9"/>
    <p:sldId id="378" r:id="rId10"/>
    <p:sldId id="380" r:id="rId11"/>
    <p:sldId id="342" r:id="rId12"/>
    <p:sldId id="340" r:id="rId13"/>
    <p:sldId id="343" r:id="rId14"/>
    <p:sldId id="373" r:id="rId15"/>
    <p:sldId id="3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5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6006_JuiceDr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5" descr="3d butterf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1" y="1676402"/>
            <a:ext cx="80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17"/>
          <p:cNvSpPr>
            <a:spLocks noChangeArrowheads="1"/>
          </p:cNvSpPr>
          <p:nvPr/>
        </p:nvSpPr>
        <p:spPr bwMode="auto">
          <a:xfrm>
            <a:off x="1524001" y="228600"/>
            <a:ext cx="1331913" cy="1231900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AutoShape 18"/>
          <p:cNvSpPr>
            <a:spLocks noChangeArrowheads="1"/>
          </p:cNvSpPr>
          <p:nvPr/>
        </p:nvSpPr>
        <p:spPr bwMode="auto">
          <a:xfrm>
            <a:off x="9144002" y="5410202"/>
            <a:ext cx="1185863" cy="1260475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AutoShape 19"/>
          <p:cNvSpPr>
            <a:spLocks noChangeArrowheads="1"/>
          </p:cNvSpPr>
          <p:nvPr/>
        </p:nvSpPr>
        <p:spPr bwMode="auto">
          <a:xfrm>
            <a:off x="9144000" y="228602"/>
            <a:ext cx="1187451" cy="1260475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AutoShape 20"/>
          <p:cNvSpPr>
            <a:spLocks noChangeArrowheads="1"/>
          </p:cNvSpPr>
          <p:nvPr/>
        </p:nvSpPr>
        <p:spPr bwMode="auto">
          <a:xfrm>
            <a:off x="1524001" y="5410200"/>
            <a:ext cx="1260475" cy="1195388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80" name="Picture 21" descr="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41952">
            <a:off x="1752600" y="4114802"/>
            <a:ext cx="9906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3" descr="blumen-pflanzen1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1981200"/>
            <a:ext cx="114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6" descr="mous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525000" y="4114800"/>
            <a:ext cx="1143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WordArt 13"/>
          <p:cNvSpPr>
            <a:spLocks noChangeArrowheads="1" noChangeShapeType="1" noTextEdit="1"/>
          </p:cNvSpPr>
          <p:nvPr/>
        </p:nvSpPr>
        <p:spPr bwMode="auto">
          <a:xfrm>
            <a:off x="2895600" y="228602"/>
            <a:ext cx="69342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ỂU HỌ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 TÂN VIÊN</a:t>
            </a:r>
          </a:p>
        </p:txBody>
      </p:sp>
      <p:sp>
        <p:nvSpPr>
          <p:cNvPr id="3084" name="WordArt 14"/>
          <p:cNvSpPr>
            <a:spLocks noChangeArrowheads="1" noChangeShapeType="1" noTextEdit="1"/>
          </p:cNvSpPr>
          <p:nvPr/>
        </p:nvSpPr>
        <p:spPr bwMode="auto">
          <a:xfrm>
            <a:off x="3810000" y="1265600"/>
            <a:ext cx="4481744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- LỚP  3 A</a:t>
            </a:r>
          </a:p>
        </p:txBody>
      </p:sp>
      <p:sp>
        <p:nvSpPr>
          <p:cNvPr id="3085" name="WordArt 15"/>
          <p:cNvSpPr>
            <a:spLocks noChangeArrowheads="1" noChangeShapeType="1" noTextEdit="1"/>
          </p:cNvSpPr>
          <p:nvPr/>
        </p:nvSpPr>
        <p:spPr bwMode="auto">
          <a:xfrm>
            <a:off x="1981200" y="3200402"/>
            <a:ext cx="5105400" cy="1401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6" name="WordArt 16"/>
          <p:cNvSpPr>
            <a:spLocks noChangeArrowheads="1" noChangeShapeType="1" noTextEdit="1"/>
          </p:cNvSpPr>
          <p:nvPr/>
        </p:nvSpPr>
        <p:spPr bwMode="auto">
          <a:xfrm>
            <a:off x="2819401" y="5334002"/>
            <a:ext cx="71247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GV: </a:t>
            </a:r>
            <a:r>
              <a: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ĐẶNG THỊ YẾN</a:t>
            </a:r>
          </a:p>
        </p:txBody>
      </p:sp>
      <p:sp>
        <p:nvSpPr>
          <p:cNvPr id="15" name="WordArt 14"/>
          <p:cNvSpPr>
            <a:spLocks noChangeArrowheads="1" noChangeShapeType="1" noTextEdit="1"/>
          </p:cNvSpPr>
          <p:nvPr/>
        </p:nvSpPr>
        <p:spPr bwMode="auto">
          <a:xfrm>
            <a:off x="3087756" y="2981757"/>
            <a:ext cx="7015031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Bảng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nhân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9,bảng chia 9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Tiết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5" y="692624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70000"/>
              </a:lnSpc>
              <a:defRPr/>
            </a:pPr>
            <a:r>
              <a:rPr lang="en-US" altLang="zh-CN" sz="3200" dirty="0" err="1">
                <a:ln w="0">
                  <a:noFill/>
                </a:ln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Thứ</a:t>
            </a:r>
            <a:r>
              <a:rPr lang="en-US" altLang="zh-CN" sz="3200" dirty="0">
                <a:ln w="0">
                  <a:noFill/>
                </a:ln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n w="0">
                  <a:noFill/>
                </a:ln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Hai</a:t>
            </a:r>
            <a:r>
              <a:rPr lang="en-US" altLang="zh-CN" sz="3200" dirty="0">
                <a:ln w="0">
                  <a:noFill/>
                </a:ln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n w="0">
                  <a:noFill/>
                </a:ln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ngày</a:t>
            </a:r>
            <a:r>
              <a:rPr lang="en-US" altLang="zh-CN" sz="3200" dirty="0">
                <a:ln w="0">
                  <a:noFill/>
                </a:ln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09 </a:t>
            </a:r>
            <a:r>
              <a:rPr lang="en-US" altLang="zh-CN" sz="3200" dirty="0" err="1">
                <a:ln w="0">
                  <a:noFill/>
                </a:ln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tháng</a:t>
            </a:r>
            <a:r>
              <a:rPr lang="en-US" altLang="zh-CN" sz="3200" dirty="0">
                <a:ln w="0">
                  <a:noFill/>
                </a:ln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10 </a:t>
            </a:r>
            <a:r>
              <a:rPr lang="en-US" altLang="zh-CN" sz="3200" dirty="0" err="1">
                <a:ln w="0">
                  <a:noFill/>
                </a:ln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năm</a:t>
            </a:r>
            <a:r>
              <a:rPr lang="en-US" altLang="zh-CN" sz="3200" dirty="0">
                <a:ln w="0">
                  <a:noFill/>
                </a:ln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2023</a:t>
            </a:r>
            <a:endParaRPr lang="zh-CN" altLang="en-US" sz="3200" dirty="0">
              <a:ln w="0">
                <a:noFill/>
              </a:ln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036BA-EFBF-4A6F-B096-9AA96F6DE86F}"/>
              </a:ext>
            </a:extLst>
          </p:cNvPr>
          <p:cNvSpPr txBox="1"/>
          <p:nvPr/>
        </p:nvSpPr>
        <p:spPr>
          <a:xfrm>
            <a:off x="962026" y="2650962"/>
            <a:ext cx="1003935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AC4A2-B7D5-4B96-B7E6-A2423536A5D4}"/>
              </a:ext>
            </a:extLst>
          </p:cNvPr>
          <p:cNvSpPr txBox="1"/>
          <p:nvPr/>
        </p:nvSpPr>
        <p:spPr>
          <a:xfrm>
            <a:off x="1647826" y="3854132"/>
            <a:ext cx="1008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 x 6                7 x 8             15 : 3                40 :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A4DD7C-86BA-4309-9EF9-19FD517EAC57}"/>
              </a:ext>
            </a:extLst>
          </p:cNvPr>
          <p:cNvSpPr txBox="1"/>
          <p:nvPr/>
        </p:nvSpPr>
        <p:spPr>
          <a:xfrm>
            <a:off x="1112814" y="4747027"/>
            <a:ext cx="2196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x 6 = 24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A4DD7C-86BA-4309-9EF9-19FD517EAC57}"/>
              </a:ext>
            </a:extLst>
          </p:cNvPr>
          <p:cNvSpPr txBox="1"/>
          <p:nvPr/>
        </p:nvSpPr>
        <p:spPr>
          <a:xfrm>
            <a:off x="3766369" y="4764956"/>
            <a:ext cx="2196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x 8 = 56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A4DD7C-86BA-4309-9EF9-19FD517EAC57}"/>
              </a:ext>
            </a:extLst>
          </p:cNvPr>
          <p:cNvSpPr txBox="1"/>
          <p:nvPr/>
        </p:nvSpPr>
        <p:spPr>
          <a:xfrm>
            <a:off x="6487160" y="4782886"/>
            <a:ext cx="2196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: 3 =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A4DD7C-86BA-4309-9EF9-19FD517EAC57}"/>
              </a:ext>
            </a:extLst>
          </p:cNvPr>
          <p:cNvSpPr txBox="1"/>
          <p:nvPr/>
        </p:nvSpPr>
        <p:spPr>
          <a:xfrm>
            <a:off x="9117496" y="4753657"/>
            <a:ext cx="262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: 5 = 8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0" y="1709529"/>
            <a:ext cx="11858171" cy="4956313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513991" y="1576090"/>
            <a:ext cx="1844896" cy="1569660"/>
            <a:chOff x="1549411" y="794220"/>
            <a:chExt cx="672832" cy="15696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411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666727" y="794220"/>
              <a:ext cx="55551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979815" y="1580509"/>
            <a:ext cx="128743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/>
        </p:nvGraphicFramePr>
        <p:xfrm>
          <a:off x="2573368" y="2133282"/>
          <a:ext cx="6703563" cy="1851660"/>
        </p:xfrm>
        <a:graphic>
          <a:graphicData uri="http://schemas.openxmlformats.org/drawingml/2006/table">
            <a:tbl>
              <a:tblPr firstRow="1" bandRow="1"/>
              <a:tblGrid>
                <a:gridCol w="2065472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484559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1222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41312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508106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403515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508106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514239" y="3407434"/>
            <a:ext cx="901016" cy="46220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8002616" y="3407432"/>
            <a:ext cx="901016" cy="51521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FD160-5E82-43C7-B83F-E42C4E28C5D3}"/>
              </a:ext>
            </a:extLst>
          </p:cNvPr>
          <p:cNvSpPr txBox="1"/>
          <p:nvPr/>
        </p:nvSpPr>
        <p:spPr>
          <a:xfrm>
            <a:off x="1140741" y="2229669"/>
            <a:ext cx="741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2E9CA0-3EDB-47FA-B9DA-F906694BBAA1}"/>
              </a:ext>
            </a:extLst>
          </p:cNvPr>
          <p:cNvSpPr txBox="1"/>
          <p:nvPr/>
        </p:nvSpPr>
        <p:spPr>
          <a:xfrm>
            <a:off x="1087728" y="4297017"/>
            <a:ext cx="741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40071"/>
              </p:ext>
            </p:extLst>
          </p:nvPr>
        </p:nvGraphicFramePr>
        <p:xfrm>
          <a:off x="2375039" y="4257364"/>
          <a:ext cx="6913114" cy="1851660"/>
        </p:xfrm>
        <a:graphic>
          <a:graphicData uri="http://schemas.openxmlformats.org/drawingml/2006/table">
            <a:tbl>
              <a:tblPr firstRow="1" bandRow="1"/>
              <a:tblGrid>
                <a:gridCol w="2343151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785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5949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261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551035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551035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551035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14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297235" y="5567541"/>
            <a:ext cx="901016" cy="50195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6</a:t>
            </a:r>
          </a:p>
        </p:txBody>
      </p:sp>
      <p:sp>
        <p:nvSpPr>
          <p:cNvPr id="15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7902528" y="5554290"/>
            <a:ext cx="901016" cy="50195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5" y="692624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1" y="1000126"/>
            <a:ext cx="111156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Mỗi túi có 9 quả cam. Hỏi 4 túi như vậy có bao nhiêu quả cam?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BDD29-3A3A-41E9-8D07-E6887DB2E086}"/>
              </a:ext>
            </a:extLst>
          </p:cNvPr>
          <p:cNvCxnSpPr/>
          <p:nvPr/>
        </p:nvCxnSpPr>
        <p:spPr>
          <a:xfrm>
            <a:off x="1219201" y="1466850"/>
            <a:ext cx="3312459" cy="123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891E7B-B921-4B79-AFE2-E99333A3EACB}"/>
              </a:ext>
            </a:extLst>
          </p:cNvPr>
          <p:cNvCxnSpPr>
            <a:cxnSpLocks/>
          </p:cNvCxnSpPr>
          <p:nvPr/>
        </p:nvCxnSpPr>
        <p:spPr>
          <a:xfrm>
            <a:off x="5446059" y="1465729"/>
            <a:ext cx="147917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8F0737-A21C-41BA-AB16-1588D53E155D}"/>
              </a:ext>
            </a:extLst>
          </p:cNvPr>
          <p:cNvCxnSpPr>
            <a:cxnSpLocks/>
          </p:cNvCxnSpPr>
          <p:nvPr/>
        </p:nvCxnSpPr>
        <p:spPr>
          <a:xfrm>
            <a:off x="8193746" y="1466850"/>
            <a:ext cx="2940420" cy="123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19359562-C1B4-4B6E-B2A9-877AE211D063}"/>
              </a:ext>
            </a:extLst>
          </p:cNvPr>
          <p:cNvSpPr/>
          <p:nvPr/>
        </p:nvSpPr>
        <p:spPr>
          <a:xfrm>
            <a:off x="3762371" y="2384846"/>
            <a:ext cx="7620000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endParaRPr kumimoji="0" lang="en-US" sz="3200" b="1" i="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4 túi như vậy có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ố quả cam là: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Times New Roman" pitchFamily="18" charset="0"/>
                <a:cs typeface="Times New Roman" pitchFamily="18" charset="0"/>
              </a:rPr>
              <a:t>9 x 4 = 36 (quả)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36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cam.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754" y="2286002"/>
            <a:ext cx="119295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5117" y="2998694"/>
            <a:ext cx="241444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:  9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cam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3541062"/>
            <a:ext cx="26372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: …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cam ?</a:t>
            </a:r>
          </a:p>
        </p:txBody>
      </p: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animBg="1"/>
      <p:bldP spid="9" grpId="0"/>
      <p:bldP spid="1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2" y="462246"/>
            <a:ext cx="778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9" y="2085979"/>
            <a:ext cx="4548585" cy="4548585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682C96E7-ACCC-4B8A-8EB5-6B9F58458F3C}"/>
              </a:ext>
            </a:extLst>
          </p:cNvPr>
          <p:cNvSpPr/>
          <p:nvPr/>
        </p:nvSpPr>
        <p:spPr>
          <a:xfrm>
            <a:off x="9465099" y="2163833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54EFA-6C82-426B-B505-215BD9C0AD8A}"/>
              </a:ext>
            </a:extLst>
          </p:cNvPr>
          <p:cNvSpPr txBox="1"/>
          <p:nvPr/>
        </p:nvSpPr>
        <p:spPr>
          <a:xfrm>
            <a:off x="900953" y="3120834"/>
            <a:ext cx="8095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có</a:t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x 9 =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           </a:t>
            </a:r>
            <a:r>
              <a:rPr lang="pl-P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x 6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8198F-D7F6-4CA4-97B8-47C7726A58CB}"/>
              </a:ext>
            </a:extLst>
          </p:cNvPr>
          <p:cNvSpPr txBox="1"/>
          <p:nvPr/>
        </p:nvSpPr>
        <p:spPr>
          <a:xfrm>
            <a:off x="628651" y="4537762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cs typeface="Arial" panose="020B0604020202020204" pitchFamily="34" charset="0"/>
              </a:rPr>
              <a:t>Vậy hai số </a:t>
            </a:r>
            <a:r>
              <a:rPr lang="en-US" sz="4000" b="1" dirty="0" err="1">
                <a:cs typeface="Times New Roman" pitchFamily="18" charset="0"/>
              </a:rPr>
              <a:t>tìm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được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vi-VN" sz="4000" b="1" dirty="0">
                <a:cs typeface="Arial" panose="020B0604020202020204" pitchFamily="34" charset="0"/>
              </a:rPr>
              <a:t>là 2 và 9 </a:t>
            </a:r>
            <a:endParaRPr lang="en-US" sz="4000" b="1" dirty="0">
              <a:cs typeface="Arial" panose="020B0604020202020204" pitchFamily="34" charset="0"/>
            </a:endParaRPr>
          </a:p>
          <a:p>
            <a:r>
              <a:rPr lang="vi-VN" sz="4000" b="1" dirty="0">
                <a:cs typeface="Arial" panose="020B0604020202020204" pitchFamily="34" charset="0"/>
              </a:rPr>
              <a:t>hoặc 3 và 6</a:t>
            </a:r>
            <a:endParaRPr lang="en-US" sz="4000" b="1" dirty="0"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7C2C5D-C29E-4E26-AD4E-9EF344037644}"/>
              </a:ext>
            </a:extLst>
          </p:cNvPr>
          <p:cNvCxnSpPr/>
          <p:nvPr/>
        </p:nvCxnSpPr>
        <p:spPr>
          <a:xfrm>
            <a:off x="2958915" y="990042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21C206-2547-4103-9B2E-1AA8D772CA98}"/>
              </a:ext>
            </a:extLst>
          </p:cNvPr>
          <p:cNvCxnSpPr>
            <a:cxnSpLocks/>
          </p:cNvCxnSpPr>
          <p:nvPr/>
        </p:nvCxnSpPr>
        <p:spPr>
          <a:xfrm>
            <a:off x="5321117" y="1030383"/>
            <a:ext cx="21300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D54EFA-6C82-426B-B505-215BD9C0AD8A}"/>
              </a:ext>
            </a:extLst>
          </p:cNvPr>
          <p:cNvSpPr txBox="1"/>
          <p:nvPr/>
        </p:nvSpPr>
        <p:spPr>
          <a:xfrm>
            <a:off x="774888" y="1121705"/>
            <a:ext cx="27347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=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x 18           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= </a:t>
            </a:r>
            <a:r>
              <a:rPr lang="pl-P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x 9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pl-P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 x 6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2414" y="186914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☑</a:t>
            </a:r>
            <a:endParaRPr lang="en-US" sz="25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14" y="1268511"/>
            <a:ext cx="6495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36897" y="246529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☑</a:t>
            </a:r>
            <a:endParaRPr lang="en-US" sz="25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12" grpId="0"/>
      <p:bldP spid="11" grpId="0"/>
      <p:bldP spid="13" grpId="0"/>
      <p:bldP spid="14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2" y="462246"/>
            <a:ext cx="778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 hai số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9" y="2085979"/>
            <a:ext cx="4548585" cy="4548585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682C96E7-ACCC-4B8A-8EB5-6B9F58458F3C}"/>
              </a:ext>
            </a:extLst>
          </p:cNvPr>
          <p:cNvSpPr/>
          <p:nvPr/>
        </p:nvSpPr>
        <p:spPr>
          <a:xfrm>
            <a:off x="9465099" y="2163833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8198F-D7F6-4CA4-97B8-47C7726A58CB}"/>
              </a:ext>
            </a:extLst>
          </p:cNvPr>
          <p:cNvSpPr txBox="1"/>
          <p:nvPr/>
        </p:nvSpPr>
        <p:spPr>
          <a:xfrm>
            <a:off x="628651" y="4806702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cs typeface="Arial" panose="020B0604020202020204" pitchFamily="34" charset="0"/>
              </a:rPr>
              <a:t>Vậy </a:t>
            </a:r>
            <a:r>
              <a:rPr lang="en-US" sz="4000" b="1" dirty="0" err="1">
                <a:cs typeface="Arial" panose="020B0604020202020204" pitchFamily="34" charset="0"/>
              </a:rPr>
              <a:t>hai</a:t>
            </a:r>
            <a:r>
              <a:rPr lang="vi-VN" sz="4000" b="1" dirty="0">
                <a:cs typeface="Arial" panose="020B0604020202020204" pitchFamily="34" charset="0"/>
              </a:rPr>
              <a:t> số </a:t>
            </a:r>
            <a:r>
              <a:rPr lang="en-US" sz="4000" b="1" dirty="0" err="1">
                <a:cs typeface="Times New Roman" pitchFamily="18" charset="0"/>
              </a:rPr>
              <a:t>tìm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được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vi-VN" sz="4000" b="1" dirty="0">
                <a:cs typeface="Arial" panose="020B0604020202020204" pitchFamily="34" charset="0"/>
              </a:rPr>
              <a:t>là 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4000" b="1" dirty="0" err="1">
                <a:cs typeface="Arial" panose="020B0604020202020204" pitchFamily="34" charset="0"/>
              </a:rPr>
              <a:t>hoặc</a:t>
            </a:r>
            <a:r>
              <a:rPr lang="en-US" sz="4000" b="1" dirty="0">
                <a:cs typeface="Arial" panose="020B0604020202020204" pitchFamily="34" charset="0"/>
              </a:rPr>
              <a:t>  </a:t>
            </a:r>
          </a:p>
          <a:p>
            <a:r>
              <a:rPr lang="vi-VN" sz="4000" b="1" dirty="0">
                <a:cs typeface="Arial" panose="020B0604020202020204" pitchFamily="34" charset="0"/>
              </a:rPr>
              <a:t>2 và 9 hoặc 3 và 6</a:t>
            </a:r>
            <a:endParaRPr lang="en-US" sz="4000" b="1" dirty="0"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D54EFA-6C82-426B-B505-215BD9C0AD8A}"/>
              </a:ext>
            </a:extLst>
          </p:cNvPr>
          <p:cNvSpPr txBox="1"/>
          <p:nvPr/>
        </p:nvSpPr>
        <p:spPr>
          <a:xfrm>
            <a:off x="774888" y="2170571"/>
            <a:ext cx="27347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= 1 x 18           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= </a:t>
            </a:r>
            <a:r>
              <a:rPr lang="pl-P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x 9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pl-P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 x 6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8539"/>
            <a:ext cx="10972800" cy="160854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họchôm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27" y="1278549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34" y="2366245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3" y="1887154"/>
            <a:ext cx="3159268" cy="1892215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599" b="0" i="0" u="none" strike="noStrike" kern="1200" cap="none" spc="0" normalizeH="0" baseline="0" noProof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2599" b="0" i="0" u="none" strike="noStrike" kern="1200" cap="none" spc="0" normalizeH="0" baseline="0" noProof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bảy</a:t>
            </a:r>
            <a:r>
              <a:rPr kumimoji="0" lang="en-US" sz="2599" b="0" i="0" u="none" strike="noStrike" kern="1200" cap="none" spc="0" normalizeH="0" noProof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599" b="0" i="0" u="none" strike="noStrike" kern="1200" cap="none" spc="0" normalizeH="0" baseline="0" noProof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1"/>
            <a:ext cx="3313079" cy="83077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05801" y="1202431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0391" y="1866644"/>
              <a:ext cx="5298010" cy="102404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61044" y="0"/>
            <a:ext cx="11858171" cy="668655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FEF4-0B4F-4DDD-922E-1F68CD3C1B8E}"/>
              </a:ext>
            </a:extLst>
          </p:cNvPr>
          <p:cNvSpPr txBox="1"/>
          <p:nvPr/>
        </p:nvSpPr>
        <p:spPr>
          <a:xfrm>
            <a:off x="866775" y="15791"/>
            <a:ext cx="8648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1. a)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86817"/>
              </p:ext>
            </p:extLst>
          </p:nvPr>
        </p:nvGraphicFramePr>
        <p:xfrm>
          <a:off x="3980329" y="1192499"/>
          <a:ext cx="6938683" cy="5332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749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573919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597836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597836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605806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661605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637690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637690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597836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677546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729170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592446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5924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5924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5924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5924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5924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5924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5924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5924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DF30706-1B42-496D-A9D8-97343C79F858}"/>
              </a:ext>
            </a:extLst>
          </p:cNvPr>
          <p:cNvSpPr/>
          <p:nvPr/>
        </p:nvSpPr>
        <p:spPr>
          <a:xfrm>
            <a:off x="166915" y="457201"/>
            <a:ext cx="3746179" cy="367747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/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+  9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cột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1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1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1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1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: Rounded Corners 43">
            <a:extLst>
              <a:ext uri="{FF2B5EF4-FFF2-40B4-BE49-F238E27FC236}">
                <a16:creationId xmlns:a16="http://schemas.microsoft.com/office/drawing/2014/main" id="{CDF30706-1B42-496D-A9D8-97343C79F858}"/>
              </a:ext>
            </a:extLst>
          </p:cNvPr>
          <p:cNvSpPr/>
          <p:nvPr/>
        </p:nvSpPr>
        <p:spPr>
          <a:xfrm>
            <a:off x="166915" y="4243845"/>
            <a:ext cx="3692391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x 3 = 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4 ở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dóng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3 ở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dóng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xuống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12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4 x 3 = 12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4076881" y="3027713"/>
            <a:ext cx="50945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606700" y="3537941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BCBFB079-C8F1-4768-85ED-C73A2A44D14C}"/>
              </a:ext>
            </a:extLst>
          </p:cNvPr>
          <p:cNvSpPr/>
          <p:nvPr/>
        </p:nvSpPr>
        <p:spPr>
          <a:xfrm>
            <a:off x="5824880" y="3023669"/>
            <a:ext cx="526641" cy="4482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43C3645-535B-43B8-A4B0-341D98E8A5DB}"/>
              </a:ext>
            </a:extLst>
          </p:cNvPr>
          <p:cNvCxnSpPr>
            <a:cxnSpLocks/>
          </p:cNvCxnSpPr>
          <p:nvPr/>
        </p:nvCxnSpPr>
        <p:spPr>
          <a:xfrm rot="5400000">
            <a:off x="5608094" y="2352533"/>
            <a:ext cx="1407864" cy="12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0BE79EC1-CD27-446E-BB35-C3FB337A717C}"/>
              </a:ext>
            </a:extLst>
          </p:cNvPr>
          <p:cNvSpPr/>
          <p:nvPr/>
        </p:nvSpPr>
        <p:spPr>
          <a:xfrm>
            <a:off x="5854017" y="1265161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4598898" y="1828800"/>
            <a:ext cx="6414243" cy="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2251220" y="4174148"/>
            <a:ext cx="4739016" cy="1013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8565781" y="4222380"/>
            <a:ext cx="4800600" cy="1344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652686" y="6575612"/>
            <a:ext cx="6279773" cy="2689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0" name="Speech Bubble: Rectangle 26">
            <a:extLst>
              <a:ext uri="{FF2B5EF4-FFF2-40B4-BE49-F238E27FC236}">
                <a16:creationId xmlns:a16="http://schemas.microsoft.com/office/drawing/2014/main" id="{A5D024E0-B316-4ED6-93AE-8E2C67FD1106}"/>
              </a:ext>
            </a:extLst>
          </p:cNvPr>
          <p:cNvSpPr/>
          <p:nvPr/>
        </p:nvSpPr>
        <p:spPr bwMode="auto">
          <a:xfrm rot="16200000">
            <a:off x="2656020" y="3769454"/>
            <a:ext cx="663037" cy="1586201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90A0CB2-E164-48AA-BAE6-22BD3C1F0BFB}"/>
              </a:ext>
            </a:extLst>
          </p:cNvPr>
          <p:cNvSpPr txBox="1"/>
          <p:nvPr/>
        </p:nvSpPr>
        <p:spPr>
          <a:xfrm>
            <a:off x="2267797" y="4370194"/>
            <a:ext cx="15255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 err="1">
                <a:solidFill>
                  <a:srgbClr val="FFFF00"/>
                </a:solidFill>
                <a:latin typeface="Verdana"/>
                <a:cs typeface="Arial"/>
              </a:rPr>
              <a:t>Thừa</a:t>
            </a:r>
            <a:r>
              <a:rPr lang="en-US" sz="1900" b="1" dirty="0">
                <a:solidFill>
                  <a:srgbClr val="FFFF00"/>
                </a:solidFill>
                <a:latin typeface="Verdana"/>
                <a:cs typeface="Arial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Verdana"/>
                <a:cs typeface="Arial"/>
              </a:rPr>
              <a:t>số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72" name="Speech Bubble: Rectangle 21">
            <a:extLst>
              <a:ext uri="{FF2B5EF4-FFF2-40B4-BE49-F238E27FC236}">
                <a16:creationId xmlns:a16="http://schemas.microsoft.com/office/drawing/2014/main" id="{BD370650-0F7D-4F3D-B132-F3F731D05E34}"/>
              </a:ext>
            </a:extLst>
          </p:cNvPr>
          <p:cNvSpPr/>
          <p:nvPr/>
        </p:nvSpPr>
        <p:spPr bwMode="auto">
          <a:xfrm rot="5400000">
            <a:off x="11276496" y="751050"/>
            <a:ext cx="663037" cy="1243537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856E56C-F62B-4206-AD47-46F2F8E0EFE7}"/>
              </a:ext>
            </a:extLst>
          </p:cNvPr>
          <p:cNvSpPr txBox="1"/>
          <p:nvPr/>
        </p:nvSpPr>
        <p:spPr>
          <a:xfrm>
            <a:off x="11026588" y="1140116"/>
            <a:ext cx="12774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T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hừa</a:t>
            </a:r>
            <a:r>
              <a:rPr kumimoji="0" lang="en-US" sz="19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en-US" sz="19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số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76" name="Speech Bubble: Rectangle 23">
            <a:extLst>
              <a:ext uri="{FF2B5EF4-FFF2-40B4-BE49-F238E27FC236}">
                <a16:creationId xmlns:a16="http://schemas.microsoft.com/office/drawing/2014/main" id="{10FDEC48-E3E2-456A-9732-862D05144A49}"/>
              </a:ext>
            </a:extLst>
          </p:cNvPr>
          <p:cNvSpPr/>
          <p:nvPr/>
        </p:nvSpPr>
        <p:spPr bwMode="auto">
          <a:xfrm rot="5400000">
            <a:off x="11308341" y="4009849"/>
            <a:ext cx="663037" cy="1140136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A21887E-57DD-460E-813E-BC7413449E0A}"/>
              </a:ext>
            </a:extLst>
          </p:cNvPr>
          <p:cNvSpPr txBox="1"/>
          <p:nvPr/>
        </p:nvSpPr>
        <p:spPr>
          <a:xfrm>
            <a:off x="11187953" y="4375247"/>
            <a:ext cx="943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 err="1">
                <a:solidFill>
                  <a:srgbClr val="FFFF00"/>
                </a:solidFill>
                <a:latin typeface="Verdana"/>
                <a:cs typeface="Arial"/>
              </a:rPr>
              <a:t>Tích</a:t>
            </a: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4" grpId="0" animBg="1"/>
      <p:bldP spid="25" grpId="0" animBg="1"/>
      <p:bldP spid="29" grpId="0" animBg="1"/>
      <p:bldP spid="35" grpId="0" animBg="1"/>
      <p:bldP spid="70" grpId="0" animBg="1"/>
      <p:bldP spid="70" grpId="1" animBg="1"/>
      <p:bldP spid="71" grpId="0"/>
      <p:bldP spid="71" grpId="1"/>
      <p:bldP spid="72" grpId="0" animBg="1"/>
      <p:bldP spid="72" grpId="1" animBg="1"/>
      <p:bldP spid="73" grpId="0"/>
      <p:bldP spid="73" grpId="1"/>
      <p:bldP spid="76" grpId="0" animBg="1"/>
      <p:bldP spid="76" grpId="1" animBg="1"/>
      <p:bldP spid="77" grpId="0"/>
      <p:bldP spid="7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5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278297" y="1722782"/>
          <a:ext cx="1174679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584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971615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1012100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1012100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1025594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1120059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1079575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1079575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1012100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1147046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1234442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61765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5" name="PA_文本框 11"/>
          <p:cNvSpPr txBox="1"/>
          <p:nvPr>
            <p:custDataLst>
              <p:tags r:id="rId1"/>
            </p:custDataLst>
          </p:nvPr>
        </p:nvSpPr>
        <p:spPr>
          <a:xfrm>
            <a:off x="1580417" y="1245608"/>
            <a:ext cx="79944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500" b="1" dirty="0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* </a:t>
            </a:r>
            <a:r>
              <a:rPr lang="en-US" altLang="zh-CN" sz="2500" b="1" dirty="0" err="1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Chia</a:t>
            </a:r>
            <a:r>
              <a:rPr lang="en-US" altLang="zh-CN" sz="2500" b="1" dirty="0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sẻ</a:t>
            </a:r>
            <a:r>
              <a:rPr lang="en-US" altLang="zh-CN" sz="2500" b="1" dirty="0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cặp</a:t>
            </a:r>
            <a:r>
              <a:rPr lang="en-US" altLang="zh-CN" sz="2500" b="1" dirty="0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đôi</a:t>
            </a:r>
            <a:r>
              <a:rPr lang="en-US" altLang="zh-CN" sz="2500" b="1" dirty="0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:                     3 x 5 = ?         </a:t>
            </a:r>
            <a:endParaRPr kumimoji="0" lang="en-US" altLang="zh-CN" sz="2500" b="1" i="0" u="none" strike="noStrike" kern="1200" cap="none" spc="0" normalizeH="0" baseline="0" noProof="0" dirty="0">
              <a:ln w="0"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351721" y="3419061"/>
            <a:ext cx="4293705" cy="26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5804451" y="2610680"/>
            <a:ext cx="1020420" cy="397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5640638" y="2868687"/>
            <a:ext cx="50945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5673768" y="1788635"/>
            <a:ext cx="50945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551802" y="2908443"/>
            <a:ext cx="50945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5" y="219076"/>
            <a:ext cx="12025085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FEF4-0B4F-4DDD-922E-1F68CD3C1B8E}"/>
              </a:ext>
            </a:extLst>
          </p:cNvPr>
          <p:cNvSpPr txBox="1"/>
          <p:nvPr/>
        </p:nvSpPr>
        <p:spPr>
          <a:xfrm>
            <a:off x="866775" y="278297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1. a)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593688"/>
              </p:ext>
            </p:extLst>
          </p:nvPr>
        </p:nvGraphicFramePr>
        <p:xfrm>
          <a:off x="3962399" y="927846"/>
          <a:ext cx="6891130" cy="5610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487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569988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593738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593738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601654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657071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633321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633321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593738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672902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724172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623346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6233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6233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6233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6233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6233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6233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6233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6233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28" name="Oval 27">
            <a:extLst>
              <a:ext uri="{FF2B5EF4-FFF2-40B4-BE49-F238E27FC236}">
                <a16:creationId xmlns:a16="http://schemas.microsoft.com/office/drawing/2014/main" id="{76D8BEC7-D543-4762-98B9-6822C2CCB302}"/>
              </a:ext>
            </a:extLst>
          </p:cNvPr>
          <p:cNvSpPr/>
          <p:nvPr/>
        </p:nvSpPr>
        <p:spPr>
          <a:xfrm>
            <a:off x="8283004" y="1001614"/>
            <a:ext cx="522514" cy="46019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48F589-3F5D-41B7-B313-DB3AEA05A4FA}"/>
              </a:ext>
            </a:extLst>
          </p:cNvPr>
          <p:cNvSpPr/>
          <p:nvPr/>
        </p:nvSpPr>
        <p:spPr>
          <a:xfrm>
            <a:off x="4041263" y="4138241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636651-83CD-4FD4-B582-B36F1376115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333067" y="2738400"/>
            <a:ext cx="2855005" cy="1383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518212" y="4572000"/>
            <a:ext cx="3818964" cy="1344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EBF83B3-51EA-4989-B144-D8FE5AC4299C}"/>
              </a:ext>
            </a:extLst>
          </p:cNvPr>
          <p:cNvSpPr/>
          <p:nvPr/>
        </p:nvSpPr>
        <p:spPr>
          <a:xfrm>
            <a:off x="8284108" y="4071005"/>
            <a:ext cx="482647" cy="541336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DF30706-1B42-496D-A9D8-97343C79F858}"/>
              </a:ext>
            </a:extLst>
          </p:cNvPr>
          <p:cNvSpPr/>
          <p:nvPr/>
        </p:nvSpPr>
        <p:spPr>
          <a:xfrm>
            <a:off x="1" y="834887"/>
            <a:ext cx="3816625" cy="328653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- Các ô còn lại ở trong bảng sau hàng và cột thứ nhất là </a:t>
            </a:r>
            <a:r>
              <a:rPr lang="nl-NL" b="1" dirty="0">
                <a:latin typeface="Times New Roman" pitchFamily="18" charset="0"/>
                <a:cs typeface="Times New Roman" pitchFamily="18" charset="0"/>
              </a:rPr>
              <a:t>số bị chia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  của các phép tính trong các bảng chia từ 2 đến 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+ Mỗi số trong 1 ô là </a:t>
            </a:r>
            <a:r>
              <a:rPr lang="nl-NL" b="1" dirty="0">
                <a:latin typeface="Times New Roman" pitchFamily="18" charset="0"/>
                <a:cs typeface="Times New Roman" pitchFamily="18" charset="0"/>
              </a:rPr>
              <a:t>số bị chia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 của hai số mà 1 số ở hàng &amp; 1 số ở cột tương ứng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 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193672A-986B-4412-81BF-EEB7F11AB773}"/>
              </a:ext>
            </a:extLst>
          </p:cNvPr>
          <p:cNvSpPr/>
          <p:nvPr/>
        </p:nvSpPr>
        <p:spPr>
          <a:xfrm>
            <a:off x="1" y="4108174"/>
            <a:ext cx="3909390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42 : 6 = 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6 ở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dóng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42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42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dóng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7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42 : 6 = 7</a:t>
            </a:r>
          </a:p>
        </p:txBody>
      </p:sp>
      <p:sp>
        <p:nvSpPr>
          <p:cNvPr id="22" name="Speech Bubble: Rectangle 26">
            <a:extLst>
              <a:ext uri="{FF2B5EF4-FFF2-40B4-BE49-F238E27FC236}">
                <a16:creationId xmlns:a16="http://schemas.microsoft.com/office/drawing/2014/main" id="{A5D024E0-B316-4ED6-93AE-8E2C67FD1106}"/>
              </a:ext>
            </a:extLst>
          </p:cNvPr>
          <p:cNvSpPr/>
          <p:nvPr/>
        </p:nvSpPr>
        <p:spPr bwMode="auto">
          <a:xfrm rot="16200000">
            <a:off x="2656020" y="3769454"/>
            <a:ext cx="663037" cy="1586201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0A0CB2-E164-48AA-BAE6-22BD3C1F0BFB}"/>
              </a:ext>
            </a:extLst>
          </p:cNvPr>
          <p:cNvSpPr txBox="1"/>
          <p:nvPr/>
        </p:nvSpPr>
        <p:spPr>
          <a:xfrm>
            <a:off x="2267797" y="4370194"/>
            <a:ext cx="15255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Số Chia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4" name="Speech Bubble: Rectangle 21">
            <a:extLst>
              <a:ext uri="{FF2B5EF4-FFF2-40B4-BE49-F238E27FC236}">
                <a16:creationId xmlns:a16="http://schemas.microsoft.com/office/drawing/2014/main" id="{BD370650-0F7D-4F3D-B132-F3F731D05E34}"/>
              </a:ext>
            </a:extLst>
          </p:cNvPr>
          <p:cNvSpPr/>
          <p:nvPr/>
        </p:nvSpPr>
        <p:spPr bwMode="auto">
          <a:xfrm rot="5400000">
            <a:off x="11276496" y="751050"/>
            <a:ext cx="663037" cy="1243537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56E56C-F62B-4206-AD47-46F2F8E0EFE7}"/>
              </a:ext>
            </a:extLst>
          </p:cNvPr>
          <p:cNvSpPr txBox="1"/>
          <p:nvPr/>
        </p:nvSpPr>
        <p:spPr>
          <a:xfrm>
            <a:off x="11026588" y="1140116"/>
            <a:ext cx="12774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Thương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9" name="Speech Bubble: Rectangle 23">
            <a:extLst>
              <a:ext uri="{FF2B5EF4-FFF2-40B4-BE49-F238E27FC236}">
                <a16:creationId xmlns:a16="http://schemas.microsoft.com/office/drawing/2014/main" id="{10FDEC48-E3E2-456A-9732-862D05144A49}"/>
              </a:ext>
            </a:extLst>
          </p:cNvPr>
          <p:cNvSpPr/>
          <p:nvPr/>
        </p:nvSpPr>
        <p:spPr bwMode="auto">
          <a:xfrm rot="5400000">
            <a:off x="11308341" y="4009849"/>
            <a:ext cx="663037" cy="1140136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21887E-57DD-460E-813E-BC7413449E0A}"/>
              </a:ext>
            </a:extLst>
          </p:cNvPr>
          <p:cNvSpPr txBox="1"/>
          <p:nvPr/>
        </p:nvSpPr>
        <p:spPr>
          <a:xfrm>
            <a:off x="11187953" y="4294565"/>
            <a:ext cx="9432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Số bị chia 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558553" y="1559859"/>
            <a:ext cx="6306671" cy="403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2111188" y="4074458"/>
            <a:ext cx="4935071" cy="134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612341" y="6508376"/>
            <a:ext cx="6185647" cy="537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8390965" y="4128246"/>
            <a:ext cx="4935071" cy="134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4" grpId="0" animBg="1"/>
      <p:bldP spid="44" grpId="0" animBg="1"/>
      <p:bldP spid="45" grpId="0" animBg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/>
      <p:bldP spid="25" grpId="1"/>
      <p:bldP spid="29" grpId="0" animBg="1"/>
      <p:bldP spid="29" grpId="1" animBg="1"/>
      <p:bldP spid="30" grpId="0"/>
      <p:bldP spid="3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5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278297" y="1722782"/>
          <a:ext cx="1174679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584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971615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1012100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1012100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1025594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1120059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1079575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1079575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1012100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1147046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1234442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61765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5" name="PA_文本框 11"/>
          <p:cNvSpPr txBox="1"/>
          <p:nvPr>
            <p:custDataLst>
              <p:tags r:id="rId1"/>
            </p:custDataLst>
          </p:nvPr>
        </p:nvSpPr>
        <p:spPr>
          <a:xfrm>
            <a:off x="1580417" y="1245608"/>
            <a:ext cx="79944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500" b="1" dirty="0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* </a:t>
            </a:r>
            <a:r>
              <a:rPr lang="en-US" altLang="zh-CN" sz="2500" b="1" dirty="0" err="1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Chia</a:t>
            </a:r>
            <a:r>
              <a:rPr lang="en-US" altLang="zh-CN" sz="2500" b="1" dirty="0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sẻ</a:t>
            </a:r>
            <a:r>
              <a:rPr lang="en-US" altLang="zh-CN" sz="2500" b="1" dirty="0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cặp</a:t>
            </a:r>
            <a:r>
              <a:rPr lang="en-US" altLang="zh-CN" sz="2500" b="1" dirty="0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đôi</a:t>
            </a:r>
            <a:r>
              <a:rPr lang="en-US" altLang="zh-CN" sz="2500" b="1" dirty="0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:                     72 : 8 = ?         </a:t>
            </a:r>
            <a:endParaRPr kumimoji="0" lang="en-US" altLang="zh-CN" sz="2500" b="1" i="0" u="none" strike="noStrike" kern="1200" cap="none" spc="0" normalizeH="0" baseline="0" noProof="0" dirty="0">
              <a:ln w="0"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391478" y="6109252"/>
            <a:ext cx="8693426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9921089" y="1755504"/>
            <a:ext cx="50945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531924" y="5631765"/>
            <a:ext cx="50945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9967471" y="5631765"/>
            <a:ext cx="50945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8686802" y="3955775"/>
            <a:ext cx="3644344" cy="5300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5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FEF4-0B4F-4DDD-922E-1F68CD3C1B8E}"/>
              </a:ext>
            </a:extLst>
          </p:cNvPr>
          <p:cNvSpPr txBox="1"/>
          <p:nvPr/>
        </p:nvSpPr>
        <p:spPr>
          <a:xfrm>
            <a:off x="490330" y="934274"/>
            <a:ext cx="45852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1. a)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4214583" y="1600200"/>
          <a:ext cx="781050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646032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681923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744733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717815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717815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762677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820787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BE79EC1-CD27-446E-BB35-C3FB337A717C}"/>
              </a:ext>
            </a:extLst>
          </p:cNvPr>
          <p:cNvSpPr/>
          <p:nvPr/>
        </p:nvSpPr>
        <p:spPr>
          <a:xfrm>
            <a:off x="6297766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4310742" y="3306984"/>
            <a:ext cx="50945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3C3645-535B-43B8-A4B0-341D98E8A5DB}"/>
              </a:ext>
            </a:extLst>
          </p:cNvPr>
          <p:cNvCxnSpPr>
            <a:cxnSpLocks/>
          </p:cNvCxnSpPr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730260" y="3673582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CBFB079-C8F1-4768-85ED-C73A2A44D14C}"/>
              </a:ext>
            </a:extLst>
          </p:cNvPr>
          <p:cNvSpPr/>
          <p:nvPr/>
        </p:nvSpPr>
        <p:spPr>
          <a:xfrm>
            <a:off x="6335868" y="3265716"/>
            <a:ext cx="526641" cy="4482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D8BEC7-D543-4762-98B9-6822C2CCB302}"/>
              </a:ext>
            </a:extLst>
          </p:cNvPr>
          <p:cNvSpPr/>
          <p:nvPr/>
        </p:nvSpPr>
        <p:spPr>
          <a:xfrm>
            <a:off x="9157063" y="1606731"/>
            <a:ext cx="522514" cy="46019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48F589-3F5D-41B7-B313-DB3AEA05A4FA}"/>
              </a:ext>
            </a:extLst>
          </p:cNvPr>
          <p:cNvSpPr/>
          <p:nvPr/>
        </p:nvSpPr>
        <p:spPr>
          <a:xfrm>
            <a:off x="4296757" y="4393736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636651-83CD-4FD4-B582-B36F1376115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403499" y="3195763"/>
            <a:ext cx="2443311" cy="2178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730258" y="4808493"/>
            <a:ext cx="4582427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EBF83B3-51EA-4989-B144-D8FE5AC4299C}"/>
              </a:ext>
            </a:extLst>
          </p:cNvPr>
          <p:cNvSpPr/>
          <p:nvPr/>
        </p:nvSpPr>
        <p:spPr>
          <a:xfrm>
            <a:off x="9171614" y="4407181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DF30706-1B42-496D-A9D8-97343C79F858}"/>
              </a:ext>
            </a:extLst>
          </p:cNvPr>
          <p:cNvSpPr/>
          <p:nvPr/>
        </p:nvSpPr>
        <p:spPr>
          <a:xfrm>
            <a:off x="166915" y="1524000"/>
            <a:ext cx="4019323" cy="506233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 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dọc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5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FEF4-0B4F-4DDD-922E-1F68CD3C1B8E}"/>
              </a:ext>
            </a:extLst>
          </p:cNvPr>
          <p:cNvSpPr txBox="1"/>
          <p:nvPr/>
        </p:nvSpPr>
        <p:spPr>
          <a:xfrm>
            <a:off x="866775" y="457202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1. a)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4214583" y="1600200"/>
          <a:ext cx="781050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646032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681923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744733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717815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717815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762677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820787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BE79EC1-CD27-446E-BB35-C3FB337A717C}"/>
              </a:ext>
            </a:extLst>
          </p:cNvPr>
          <p:cNvSpPr/>
          <p:nvPr/>
        </p:nvSpPr>
        <p:spPr>
          <a:xfrm>
            <a:off x="6297766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4310742" y="3306984"/>
            <a:ext cx="50945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3C3645-535B-43B8-A4B0-341D98E8A5DB}"/>
              </a:ext>
            </a:extLst>
          </p:cNvPr>
          <p:cNvCxnSpPr>
            <a:cxnSpLocks/>
          </p:cNvCxnSpPr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730260" y="3673582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CBFB079-C8F1-4768-85ED-C73A2A44D14C}"/>
              </a:ext>
            </a:extLst>
          </p:cNvPr>
          <p:cNvSpPr/>
          <p:nvPr/>
        </p:nvSpPr>
        <p:spPr>
          <a:xfrm>
            <a:off x="6335868" y="3265716"/>
            <a:ext cx="526641" cy="4482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D8BEC7-D543-4762-98B9-6822C2CCB302}"/>
              </a:ext>
            </a:extLst>
          </p:cNvPr>
          <p:cNvSpPr/>
          <p:nvPr/>
        </p:nvSpPr>
        <p:spPr>
          <a:xfrm>
            <a:off x="9157063" y="1606731"/>
            <a:ext cx="522514" cy="46019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48F589-3F5D-41B7-B313-DB3AEA05A4FA}"/>
              </a:ext>
            </a:extLst>
          </p:cNvPr>
          <p:cNvSpPr/>
          <p:nvPr/>
        </p:nvSpPr>
        <p:spPr>
          <a:xfrm>
            <a:off x="4296757" y="4393736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636651-83CD-4FD4-B582-B36F1376115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403499" y="3195763"/>
            <a:ext cx="2443311" cy="2178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730258" y="4808493"/>
            <a:ext cx="4582427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EBF83B3-51EA-4989-B144-D8FE5AC4299C}"/>
              </a:ext>
            </a:extLst>
          </p:cNvPr>
          <p:cNvSpPr/>
          <p:nvPr/>
        </p:nvSpPr>
        <p:spPr>
          <a:xfrm>
            <a:off x="9171614" y="4407181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DF30706-1B42-496D-A9D8-97343C79F858}"/>
              </a:ext>
            </a:extLst>
          </p:cNvPr>
          <p:cNvSpPr/>
          <p:nvPr/>
        </p:nvSpPr>
        <p:spPr>
          <a:xfrm>
            <a:off x="166915" y="1341657"/>
            <a:ext cx="4019323" cy="454230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5" y="258832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278297" y="1722782"/>
          <a:ext cx="1174679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584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971615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1012100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1012100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1025594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1120059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1079575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1079575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1012100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1147046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1234442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61765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5" name="PA_文本框 11"/>
          <p:cNvSpPr txBox="1"/>
          <p:nvPr>
            <p:custDataLst>
              <p:tags r:id="rId1"/>
            </p:custDataLst>
          </p:nvPr>
        </p:nvSpPr>
        <p:spPr>
          <a:xfrm>
            <a:off x="159026" y="1245609"/>
            <a:ext cx="1180768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500" b="1" dirty="0" err="1">
                <a:ln w="0">
                  <a:noFill/>
                </a:ln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Bài</a:t>
            </a:r>
            <a:r>
              <a:rPr lang="en-US" altLang="zh-CN" sz="2500" b="1" dirty="0">
                <a:ln w="0">
                  <a:noFill/>
                </a:ln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1b)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4 x 6       7 x 8        15 : 3           40 : 5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500" b="1" i="0" u="none" strike="noStrike" kern="1200" cap="none" spc="0" normalizeH="0" baseline="0" noProof="0" dirty="0">
              <a:ln w="0">
                <a:noFill/>
              </a:ln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07165" y="3909391"/>
            <a:ext cx="5897218" cy="1325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565055" y="4034878"/>
            <a:ext cx="50945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578307" y="3451782"/>
            <a:ext cx="509451" cy="46818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5660515" y="2862061"/>
            <a:ext cx="50945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538550" y="5068548"/>
            <a:ext cx="509451" cy="46818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5680394" y="1782008"/>
            <a:ext cx="50945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6767072" y="3412026"/>
            <a:ext cx="509451" cy="46818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8907298" y="3975243"/>
            <a:ext cx="50945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538549" y="2895191"/>
            <a:ext cx="50945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8920550" y="1788634"/>
            <a:ext cx="509451" cy="4681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6753819" y="1782008"/>
            <a:ext cx="509451" cy="46818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16200000" flipH="1">
            <a:off x="6665075" y="2824481"/>
            <a:ext cx="1298964" cy="13253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053547" y="5479774"/>
            <a:ext cx="7984436" cy="9939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8860916" y="5068548"/>
            <a:ext cx="50945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rot="16200000" flipH="1">
            <a:off x="7819282" y="3658102"/>
            <a:ext cx="3178881" cy="64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07773" y="3372678"/>
            <a:ext cx="4962940" cy="198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5678557" y="2604055"/>
            <a:ext cx="1066796" cy="66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54157" y="4426226"/>
            <a:ext cx="8143460" cy="463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7951310" y="3180525"/>
            <a:ext cx="1842049" cy="132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  <p:bldP spid="13" grpId="0" animBg="1"/>
      <p:bldP spid="14" grpId="0" animBg="1"/>
      <p:bldP spid="17" grpId="0" animBg="1"/>
      <p:bldP spid="22" grpId="0" animBg="1"/>
      <p:bldP spid="23" grpId="0" animBg="1"/>
      <p:bldP spid="24" grpId="0" animBg="1"/>
      <p:bldP spid="26" grpId="0" animBg="1"/>
      <p:bldP spid="26" grpId="1" animBg="1"/>
      <p:bldP spid="27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</TotalTime>
  <Words>1544</Words>
  <Application>Microsoft Office PowerPoint</Application>
  <PresentationFormat>Widescreen</PresentationFormat>
  <Paragraphs>823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等线</vt:lpstr>
      <vt:lpstr>.VnTime</vt:lpstr>
      <vt:lpstr>Arial</vt:lpstr>
      <vt:lpstr>Calibri</vt:lpstr>
      <vt:lpstr>Constantia</vt:lpstr>
      <vt:lpstr>Times New Roman</vt:lpstr>
      <vt:lpstr>Verdana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 - Bài họchôm nay các em học được gì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SURFACE</cp:lastModifiedBy>
  <cp:revision>174</cp:revision>
  <dcterms:created xsi:type="dcterms:W3CDTF">2022-07-01T06:48:54Z</dcterms:created>
  <dcterms:modified xsi:type="dcterms:W3CDTF">2025-10-06T07:57:59Z</dcterms:modified>
</cp:coreProperties>
</file>