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692" r:id="rId3"/>
  </p:sldMasterIdLst>
  <p:notesMasterIdLst>
    <p:notesMasterId r:id="rId10"/>
  </p:notesMasterIdLst>
  <p:handoutMasterIdLst>
    <p:handoutMasterId r:id="rId11"/>
  </p:handoutMasterIdLst>
  <p:sldIdLst>
    <p:sldId id="327" r:id="rId4"/>
    <p:sldId id="312" r:id="rId5"/>
    <p:sldId id="313" r:id="rId6"/>
    <p:sldId id="315" r:id="rId7"/>
    <p:sldId id="311" r:id="rId8"/>
    <p:sldId id="319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89CF5F-E99C-4FBC-B005-2E9942006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AB8EC-6759-4B18-A672-51DBF89DD4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D1D8-DDBF-4821-BE89-58769CC49F97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BE751-F6CD-442D-815D-814A18064E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95440-B630-4A4A-A842-1729F96477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5B915-1D6C-4E06-A1FE-AFF1FA50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D7E5-792F-49DD-90C7-7031FFC71051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AF64-1965-4AED-A9AF-E617A016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4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1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20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65336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26A12B-6791-9CC2-1DAE-D243218F73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0" y="1048048"/>
            <a:ext cx="1653112" cy="165311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DAFE5EA-FFDE-63CF-E6FC-B1D3B25838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95" y="112628"/>
            <a:ext cx="1653112" cy="16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443D37-BD65-6814-13D0-6947EE2E44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95" y="112628"/>
            <a:ext cx="1653112" cy="16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SỐ. TÍNH GIÁ TRỊ CỦA BIỂU THỨC SỐ </a:t>
            </a: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T4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761" y="-28041"/>
            <a:ext cx="12161520" cy="1374552"/>
            <a:chOff x="732268" y="921241"/>
            <a:chExt cx="11897539" cy="1374552"/>
          </a:xfrm>
        </p:grpSpPr>
        <p:sp>
          <p:nvSpPr>
            <p:cNvPr id="28" name="Rounded Rectangle 27"/>
            <p:cNvSpPr/>
            <p:nvPr/>
          </p:nvSpPr>
          <p:spPr>
            <a:xfrm>
              <a:off x="1839887" y="1233715"/>
              <a:ext cx="1078992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1.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Biểu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thức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nào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giá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trị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lớn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nhất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?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Biểu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thức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nào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giá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trị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bé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2700" b="0" i="0" dirty="0" err="1">
                  <a:solidFill>
                    <a:srgbClr val="000000"/>
                  </a:solidFill>
                  <a:effectLst/>
                  <a:latin typeface="+mj-lt"/>
                </a:rPr>
                <a:t>nhất</a:t>
              </a:r>
              <a:r>
                <a:rPr lang="en-US" sz="2700" b="0" i="0" dirty="0">
                  <a:solidFill>
                    <a:srgbClr val="000000"/>
                  </a:solidFill>
                  <a:effectLst/>
                  <a:latin typeface="+mj-lt"/>
                </a:rPr>
                <a:t>?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pic>
          <p:nvPicPr>
            <p:cNvPr id="25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CBEA86-8E2C-4881-8A1D-E33F503FCA77}"/>
              </a:ext>
            </a:extLst>
          </p:cNvPr>
          <p:cNvGrpSpPr/>
          <p:nvPr/>
        </p:nvGrpSpPr>
        <p:grpSpPr>
          <a:xfrm>
            <a:off x="329753" y="1526905"/>
            <a:ext cx="2545527" cy="1639106"/>
            <a:chOff x="741501" y="1557385"/>
            <a:chExt cx="2545527" cy="1639106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C3367A30-1E3D-46B0-AA0D-4247499B4269}"/>
                </a:ext>
              </a:extLst>
            </p:cNvPr>
            <p:cNvSpPr/>
            <p:nvPr/>
          </p:nvSpPr>
          <p:spPr>
            <a:xfrm>
              <a:off x="741501" y="1557385"/>
              <a:ext cx="2545527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 x (6 – 2)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55D1EE-BCB1-407A-9389-F52C7228310A}"/>
                </a:ext>
              </a:extLst>
            </p:cNvPr>
            <p:cNvSpPr txBox="1"/>
            <p:nvPr/>
          </p:nvSpPr>
          <p:spPr>
            <a:xfrm>
              <a:off x="1710131" y="2550160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F78503-5596-4C74-8B88-9A7665DCA3E8}"/>
              </a:ext>
            </a:extLst>
          </p:cNvPr>
          <p:cNvGrpSpPr/>
          <p:nvPr/>
        </p:nvGrpSpPr>
        <p:grpSpPr>
          <a:xfrm>
            <a:off x="3555821" y="1526905"/>
            <a:ext cx="2306499" cy="1592573"/>
            <a:chOff x="741501" y="1557385"/>
            <a:chExt cx="2306499" cy="1592573"/>
          </a:xfrm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34385CF0-07E8-44DE-878E-451C77DA4446}"/>
                </a:ext>
              </a:extLst>
            </p:cNvPr>
            <p:cNvSpPr/>
            <p:nvPr/>
          </p:nvSpPr>
          <p:spPr>
            <a:xfrm>
              <a:off x="741501" y="1557385"/>
              <a:ext cx="2306499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 x 6 –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5FE1F0-93D9-44AF-9DC0-0E794A8E018E}"/>
                </a:ext>
              </a:extLst>
            </p:cNvPr>
            <p:cNvSpPr txBox="1"/>
            <p:nvPr/>
          </p:nvSpPr>
          <p:spPr>
            <a:xfrm>
              <a:off x="1485855" y="2503627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B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C084C-CB20-417C-BCEA-7077AED1B80B}"/>
              </a:ext>
            </a:extLst>
          </p:cNvPr>
          <p:cNvGrpSpPr/>
          <p:nvPr/>
        </p:nvGrpSpPr>
        <p:grpSpPr>
          <a:xfrm>
            <a:off x="6542862" y="1526905"/>
            <a:ext cx="2592872" cy="1575468"/>
            <a:chOff x="534491" y="1557385"/>
            <a:chExt cx="2592872" cy="1575468"/>
          </a:xfrm>
        </p:grpSpPr>
        <p:sp>
          <p:nvSpPr>
            <p:cNvPr id="29" name="Rounded Rectangle 25">
              <a:extLst>
                <a:ext uri="{FF2B5EF4-FFF2-40B4-BE49-F238E27FC236}">
                  <a16:creationId xmlns:a16="http://schemas.microsoft.com/office/drawing/2014/main" id="{789BB497-5196-44D5-8716-A68C8EAB5B89}"/>
                </a:ext>
              </a:extLst>
            </p:cNvPr>
            <p:cNvSpPr/>
            <p:nvPr/>
          </p:nvSpPr>
          <p:spPr>
            <a:xfrm>
              <a:off x="534491" y="1557385"/>
              <a:ext cx="2592872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(16 + 24) : 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16CAE0-B37B-4661-BE09-EC75233A1D8E}"/>
                </a:ext>
              </a:extLst>
            </p:cNvPr>
            <p:cNvSpPr txBox="1"/>
            <p:nvPr/>
          </p:nvSpPr>
          <p:spPr>
            <a:xfrm>
              <a:off x="1598371" y="2486522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C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E1E439-8A5F-4648-AE41-2134F77FBD48}"/>
              </a:ext>
            </a:extLst>
          </p:cNvPr>
          <p:cNvGrpSpPr/>
          <p:nvPr/>
        </p:nvGrpSpPr>
        <p:grpSpPr>
          <a:xfrm>
            <a:off x="9720378" y="1526905"/>
            <a:ext cx="2385861" cy="1575468"/>
            <a:chOff x="741501" y="1557385"/>
            <a:chExt cx="2385861" cy="1575468"/>
          </a:xfrm>
        </p:grpSpPr>
        <p:sp>
          <p:nvSpPr>
            <p:cNvPr id="40" name="Rounded Rectangle 25">
              <a:extLst>
                <a:ext uri="{FF2B5EF4-FFF2-40B4-BE49-F238E27FC236}">
                  <a16:creationId xmlns:a16="http://schemas.microsoft.com/office/drawing/2014/main" id="{CB6E09FB-AEBF-4DF1-9C7C-8EEDEDF32888}"/>
                </a:ext>
              </a:extLst>
            </p:cNvPr>
            <p:cNvSpPr/>
            <p:nvPr/>
          </p:nvSpPr>
          <p:spPr>
            <a:xfrm>
              <a:off x="741501" y="1557385"/>
              <a:ext cx="2385861" cy="908817"/>
            </a:xfrm>
            <a:prstGeom prst="roundRect">
              <a:avLst/>
            </a:prstGeom>
            <a:solidFill>
              <a:srgbClr val="66FFFF">
                <a:alpha val="80000"/>
              </a:srgb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16 + 24 : 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566319-E250-4ACA-B8A1-5F6039E44C68}"/>
                </a:ext>
              </a:extLst>
            </p:cNvPr>
            <p:cNvSpPr txBox="1"/>
            <p:nvPr/>
          </p:nvSpPr>
          <p:spPr>
            <a:xfrm>
              <a:off x="1598371" y="2486522"/>
              <a:ext cx="921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+mj-lt"/>
                  <a:ea typeface="+mj-ea"/>
                </a:rPr>
                <a:t>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C50400-9CC8-48EC-8F3E-1E47A3F96E49}"/>
              </a:ext>
            </a:extLst>
          </p:cNvPr>
          <p:cNvSpPr txBox="1"/>
          <p:nvPr/>
        </p:nvSpPr>
        <p:spPr>
          <a:xfrm>
            <a:off x="587183" y="3374459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5 x 3</a:t>
            </a:r>
          </a:p>
          <a:p>
            <a:r>
              <a:rPr lang="en-US" sz="4800" dirty="0">
                <a:latin typeface="+mj-lt"/>
                <a:ea typeface="+mj-ea"/>
              </a:rPr>
              <a:t>= 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7E3846-1F94-446A-BF0B-06F4451F62AA}"/>
              </a:ext>
            </a:extLst>
          </p:cNvPr>
          <p:cNvSpPr txBox="1"/>
          <p:nvPr/>
        </p:nvSpPr>
        <p:spPr>
          <a:xfrm>
            <a:off x="3562437" y="3374459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30 – 2</a:t>
            </a:r>
          </a:p>
          <a:p>
            <a:r>
              <a:rPr lang="en-US" sz="4800" dirty="0">
                <a:latin typeface="+mj-lt"/>
                <a:ea typeface="+mj-ea"/>
              </a:rPr>
              <a:t>= 28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8FFA62-C673-4791-9996-36BF777DF0EA}"/>
              </a:ext>
            </a:extLst>
          </p:cNvPr>
          <p:cNvSpPr txBox="1"/>
          <p:nvPr/>
        </p:nvSpPr>
        <p:spPr>
          <a:xfrm>
            <a:off x="6700876" y="3429000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40 : 4</a:t>
            </a:r>
          </a:p>
          <a:p>
            <a:r>
              <a:rPr lang="en-US" sz="4800" dirty="0">
                <a:latin typeface="+mj-lt"/>
                <a:ea typeface="+mj-ea"/>
              </a:rPr>
              <a:t>=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DDAF81-2FB0-40BE-B5C7-E302812C55AD}"/>
              </a:ext>
            </a:extLst>
          </p:cNvPr>
          <p:cNvSpPr txBox="1"/>
          <p:nvPr/>
        </p:nvSpPr>
        <p:spPr>
          <a:xfrm>
            <a:off x="9839315" y="3374459"/>
            <a:ext cx="27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+mj-ea"/>
              </a:rPr>
              <a:t>= 16 + 6</a:t>
            </a:r>
          </a:p>
          <a:p>
            <a:r>
              <a:rPr lang="en-US" sz="4800" dirty="0">
                <a:latin typeface="+mj-lt"/>
                <a:ea typeface="+mj-ea"/>
              </a:rPr>
              <a:t>= 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A111A9-DA68-413D-920C-BA78616BEA3B}"/>
              </a:ext>
            </a:extLst>
          </p:cNvPr>
          <p:cNvGrpSpPr/>
          <p:nvPr/>
        </p:nvGrpSpPr>
        <p:grpSpPr>
          <a:xfrm>
            <a:off x="3169920" y="1219200"/>
            <a:ext cx="3125557" cy="1995282"/>
            <a:chOff x="3169920" y="1219200"/>
            <a:chExt cx="3125557" cy="19952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19E50A-AD72-43EA-8858-6E838243793D}"/>
                </a:ext>
              </a:extLst>
            </p:cNvPr>
            <p:cNvSpPr/>
            <p:nvPr/>
          </p:nvSpPr>
          <p:spPr>
            <a:xfrm>
              <a:off x="3169920" y="1219200"/>
              <a:ext cx="3125557" cy="194681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1">
              <a:extLst>
                <a:ext uri="{FF2B5EF4-FFF2-40B4-BE49-F238E27FC236}">
                  <a16:creationId xmlns:a16="http://schemas.microsoft.com/office/drawing/2014/main" id="{5D0810C0-E038-4504-A62F-4F7290410CED}"/>
                </a:ext>
              </a:extLst>
            </p:cNvPr>
            <p:cNvSpPr/>
            <p:nvPr/>
          </p:nvSpPr>
          <p:spPr>
            <a:xfrm>
              <a:off x="3562437" y="2644170"/>
              <a:ext cx="2452283" cy="570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noProof="0" dirty="0" err="1">
                  <a:solidFill>
                    <a:srgbClr val="FFFFFF"/>
                  </a:solidFill>
                  <a:latin typeface="Arial"/>
                  <a:ea typeface="微软雅黑"/>
                </a:rPr>
                <a:t>l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224E0C-33E5-4400-9371-3D2DCDE5FFC5}"/>
              </a:ext>
            </a:extLst>
          </p:cNvPr>
          <p:cNvGrpSpPr/>
          <p:nvPr/>
        </p:nvGrpSpPr>
        <p:grpSpPr>
          <a:xfrm>
            <a:off x="6427092" y="1107091"/>
            <a:ext cx="3125557" cy="1995282"/>
            <a:chOff x="3169920" y="1219200"/>
            <a:chExt cx="3125557" cy="199528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F7AE5E-C782-404F-8ADB-9D357C41D7B1}"/>
                </a:ext>
              </a:extLst>
            </p:cNvPr>
            <p:cNvSpPr/>
            <p:nvPr/>
          </p:nvSpPr>
          <p:spPr>
            <a:xfrm>
              <a:off x="3169920" y="1219200"/>
              <a:ext cx="3125557" cy="194681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1">
              <a:extLst>
                <a:ext uri="{FF2B5EF4-FFF2-40B4-BE49-F238E27FC236}">
                  <a16:creationId xmlns:a16="http://schemas.microsoft.com/office/drawing/2014/main" id="{AAC750B6-C8CB-41A4-AE9D-7005BDCE6004}"/>
                </a:ext>
              </a:extLst>
            </p:cNvPr>
            <p:cNvSpPr/>
            <p:nvPr/>
          </p:nvSpPr>
          <p:spPr>
            <a:xfrm>
              <a:off x="3562437" y="2644170"/>
              <a:ext cx="2452283" cy="570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noProof="0" dirty="0" err="1">
                  <a:solidFill>
                    <a:srgbClr val="FFFFFF"/>
                  </a:solidFill>
                  <a:latin typeface="Arial"/>
                  <a:ea typeface="微软雅黑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8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5" grpId="0" build="p"/>
      <p:bldP spid="46" grpId="0" build="p"/>
      <p:bldP spid="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9" y="4895698"/>
            <a:ext cx="2224562" cy="1881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892B3E-787B-4DD3-AB5B-A81DBD180EE4}"/>
              </a:ext>
            </a:extLst>
          </p:cNvPr>
          <p:cNvGrpSpPr/>
          <p:nvPr/>
        </p:nvGrpSpPr>
        <p:grpSpPr>
          <a:xfrm>
            <a:off x="111761" y="-28042"/>
            <a:ext cx="12009119" cy="1771943"/>
            <a:chOff x="732268" y="921241"/>
            <a:chExt cx="11887600" cy="1374552"/>
          </a:xfrm>
        </p:grpSpPr>
        <p:sp>
          <p:nvSpPr>
            <p:cNvPr id="12" name="Rounded Rectangle 27">
              <a:extLst>
                <a:ext uri="{FF2B5EF4-FFF2-40B4-BE49-F238E27FC236}">
                  <a16:creationId xmlns:a16="http://schemas.microsoft.com/office/drawing/2014/main" id="{AF3142E9-0A22-4AA5-8ACC-97750A9048F3}"/>
                </a:ext>
              </a:extLst>
            </p:cNvPr>
            <p:cNvSpPr/>
            <p:nvPr/>
          </p:nvSpPr>
          <p:spPr>
            <a:xfrm>
              <a:off x="1829948" y="1127346"/>
              <a:ext cx="10789920" cy="1168447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2.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4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hộp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,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cho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Mi 2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hộp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.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Hỏi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Mai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còn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lại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bao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nhiêu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chiếc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?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rằng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mỗi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hộp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10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chiếc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bút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+mj-lt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j-lt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pic>
          <p:nvPicPr>
            <p:cNvPr id="13" name="图片 19">
              <a:extLst>
                <a:ext uri="{FF2B5EF4-FFF2-40B4-BE49-F238E27FC236}">
                  <a16:creationId xmlns:a16="http://schemas.microsoft.com/office/drawing/2014/main" id="{DAFD6238-30B8-4D41-864B-E40775248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9C666A8E-BC0A-46E9-9C15-91FD6B9CF0E2}"/>
              </a:ext>
            </a:extLst>
          </p:cNvPr>
          <p:cNvSpPr/>
          <p:nvPr/>
        </p:nvSpPr>
        <p:spPr>
          <a:xfrm>
            <a:off x="78033" y="2215591"/>
            <a:ext cx="5268527" cy="3007360"/>
          </a:xfrm>
          <a:prstGeom prst="roundRect">
            <a:avLst/>
          </a:prstGeom>
          <a:ln w="28575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Tóm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tắt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hộp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?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222833B1-CEC8-4BC2-8EFA-30081D39BEDC}"/>
              </a:ext>
            </a:extLst>
          </p:cNvPr>
          <p:cNvSpPr/>
          <p:nvPr/>
        </p:nvSpPr>
        <p:spPr>
          <a:xfrm>
            <a:off x="5872480" y="1962302"/>
            <a:ext cx="6167121" cy="3513938"/>
          </a:xfrm>
          <a:custGeom>
            <a:avLst/>
            <a:gdLst>
              <a:gd name="connsiteX0" fmla="*/ 0 w 6167121"/>
              <a:gd name="connsiteY0" fmla="*/ 585668 h 3513938"/>
              <a:gd name="connsiteX1" fmla="*/ 585668 w 6167121"/>
              <a:gd name="connsiteY1" fmla="*/ 0 h 3513938"/>
              <a:gd name="connsiteX2" fmla="*/ 1190713 w 6167121"/>
              <a:gd name="connsiteY2" fmla="*/ 0 h 3513938"/>
              <a:gd name="connsiteX3" fmla="*/ 1695842 w 6167121"/>
              <a:gd name="connsiteY3" fmla="*/ 0 h 3513938"/>
              <a:gd name="connsiteX4" fmla="*/ 2350845 w 6167121"/>
              <a:gd name="connsiteY4" fmla="*/ 0 h 3513938"/>
              <a:gd name="connsiteX5" fmla="*/ 2756059 w 6167121"/>
              <a:gd name="connsiteY5" fmla="*/ 0 h 3513938"/>
              <a:gd name="connsiteX6" fmla="*/ 3211231 w 6167121"/>
              <a:gd name="connsiteY6" fmla="*/ 0 h 3513938"/>
              <a:gd name="connsiteX7" fmla="*/ 3766318 w 6167121"/>
              <a:gd name="connsiteY7" fmla="*/ 0 h 3513938"/>
              <a:gd name="connsiteX8" fmla="*/ 4271447 w 6167121"/>
              <a:gd name="connsiteY8" fmla="*/ 0 h 3513938"/>
              <a:gd name="connsiteX9" fmla="*/ 4826534 w 6167121"/>
              <a:gd name="connsiteY9" fmla="*/ 0 h 3513938"/>
              <a:gd name="connsiteX10" fmla="*/ 5581453 w 6167121"/>
              <a:gd name="connsiteY10" fmla="*/ 0 h 3513938"/>
              <a:gd name="connsiteX11" fmla="*/ 6167121 w 6167121"/>
              <a:gd name="connsiteY11" fmla="*/ 585668 h 3513938"/>
              <a:gd name="connsiteX12" fmla="*/ 6167121 w 6167121"/>
              <a:gd name="connsiteY12" fmla="*/ 1218171 h 3513938"/>
              <a:gd name="connsiteX13" fmla="*/ 6167121 w 6167121"/>
              <a:gd name="connsiteY13" fmla="*/ 1803821 h 3513938"/>
              <a:gd name="connsiteX14" fmla="*/ 6167121 w 6167121"/>
              <a:gd name="connsiteY14" fmla="*/ 2412898 h 3513938"/>
              <a:gd name="connsiteX15" fmla="*/ 6167121 w 6167121"/>
              <a:gd name="connsiteY15" fmla="*/ 2928270 h 3513938"/>
              <a:gd name="connsiteX16" fmla="*/ 5581453 w 6167121"/>
              <a:gd name="connsiteY16" fmla="*/ 3513938 h 3513938"/>
              <a:gd name="connsiteX17" fmla="*/ 5026366 w 6167121"/>
              <a:gd name="connsiteY17" fmla="*/ 3513938 h 3513938"/>
              <a:gd name="connsiteX18" fmla="*/ 4571194 w 6167121"/>
              <a:gd name="connsiteY18" fmla="*/ 3513938 h 3513938"/>
              <a:gd name="connsiteX19" fmla="*/ 3916191 w 6167121"/>
              <a:gd name="connsiteY19" fmla="*/ 3513938 h 3513938"/>
              <a:gd name="connsiteX20" fmla="*/ 3361104 w 6167121"/>
              <a:gd name="connsiteY20" fmla="*/ 3513938 h 3513938"/>
              <a:gd name="connsiteX21" fmla="*/ 2756059 w 6167121"/>
              <a:gd name="connsiteY21" fmla="*/ 3513938 h 3513938"/>
              <a:gd name="connsiteX22" fmla="*/ 2151014 w 6167121"/>
              <a:gd name="connsiteY22" fmla="*/ 3513938 h 3513938"/>
              <a:gd name="connsiteX23" fmla="*/ 1595927 w 6167121"/>
              <a:gd name="connsiteY23" fmla="*/ 3513938 h 3513938"/>
              <a:gd name="connsiteX24" fmla="*/ 585668 w 6167121"/>
              <a:gd name="connsiteY24" fmla="*/ 3513938 h 3513938"/>
              <a:gd name="connsiteX25" fmla="*/ 0 w 6167121"/>
              <a:gd name="connsiteY25" fmla="*/ 2928270 h 3513938"/>
              <a:gd name="connsiteX26" fmla="*/ 0 w 6167121"/>
              <a:gd name="connsiteY26" fmla="*/ 2366046 h 3513938"/>
              <a:gd name="connsiteX27" fmla="*/ 0 w 6167121"/>
              <a:gd name="connsiteY27" fmla="*/ 1733543 h 3513938"/>
              <a:gd name="connsiteX28" fmla="*/ 0 w 6167121"/>
              <a:gd name="connsiteY28" fmla="*/ 1101040 h 3513938"/>
              <a:gd name="connsiteX29" fmla="*/ 0 w 6167121"/>
              <a:gd name="connsiteY29" fmla="*/ 585668 h 351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67121" h="3513938" fill="none" extrusionOk="0">
                <a:moveTo>
                  <a:pt x="0" y="585668"/>
                </a:moveTo>
                <a:cubicBezTo>
                  <a:pt x="-5250" y="184529"/>
                  <a:pt x="178624" y="37747"/>
                  <a:pt x="585668" y="0"/>
                </a:cubicBezTo>
                <a:cubicBezTo>
                  <a:pt x="722504" y="-57014"/>
                  <a:pt x="983726" y="46739"/>
                  <a:pt x="1190713" y="0"/>
                </a:cubicBezTo>
                <a:cubicBezTo>
                  <a:pt x="1397700" y="-46739"/>
                  <a:pt x="1544763" y="4774"/>
                  <a:pt x="1695842" y="0"/>
                </a:cubicBezTo>
                <a:cubicBezTo>
                  <a:pt x="1846921" y="-4774"/>
                  <a:pt x="2125460" y="51004"/>
                  <a:pt x="2350845" y="0"/>
                </a:cubicBezTo>
                <a:cubicBezTo>
                  <a:pt x="2576230" y="-51004"/>
                  <a:pt x="2627643" y="29706"/>
                  <a:pt x="2756059" y="0"/>
                </a:cubicBezTo>
                <a:cubicBezTo>
                  <a:pt x="2884475" y="-29706"/>
                  <a:pt x="3008940" y="37140"/>
                  <a:pt x="3211231" y="0"/>
                </a:cubicBezTo>
                <a:cubicBezTo>
                  <a:pt x="3413522" y="-37140"/>
                  <a:pt x="3490009" y="19026"/>
                  <a:pt x="3766318" y="0"/>
                </a:cubicBezTo>
                <a:cubicBezTo>
                  <a:pt x="4042627" y="-19026"/>
                  <a:pt x="4034554" y="4572"/>
                  <a:pt x="4271447" y="0"/>
                </a:cubicBezTo>
                <a:cubicBezTo>
                  <a:pt x="4508340" y="-4572"/>
                  <a:pt x="4679203" y="59174"/>
                  <a:pt x="4826534" y="0"/>
                </a:cubicBezTo>
                <a:cubicBezTo>
                  <a:pt x="4973865" y="-59174"/>
                  <a:pt x="5208371" y="45869"/>
                  <a:pt x="5581453" y="0"/>
                </a:cubicBezTo>
                <a:cubicBezTo>
                  <a:pt x="5980849" y="37549"/>
                  <a:pt x="6231824" y="255576"/>
                  <a:pt x="6167121" y="585668"/>
                </a:cubicBezTo>
                <a:cubicBezTo>
                  <a:pt x="6232216" y="728239"/>
                  <a:pt x="6108489" y="983245"/>
                  <a:pt x="6167121" y="1218171"/>
                </a:cubicBezTo>
                <a:cubicBezTo>
                  <a:pt x="6225753" y="1453097"/>
                  <a:pt x="6134596" y="1559643"/>
                  <a:pt x="6167121" y="1803821"/>
                </a:cubicBezTo>
                <a:cubicBezTo>
                  <a:pt x="6199646" y="2047999"/>
                  <a:pt x="6146524" y="2145953"/>
                  <a:pt x="6167121" y="2412898"/>
                </a:cubicBezTo>
                <a:cubicBezTo>
                  <a:pt x="6187718" y="2679843"/>
                  <a:pt x="6159234" y="2692974"/>
                  <a:pt x="6167121" y="2928270"/>
                </a:cubicBezTo>
                <a:cubicBezTo>
                  <a:pt x="6201287" y="3225396"/>
                  <a:pt x="5897790" y="3432954"/>
                  <a:pt x="5581453" y="3513938"/>
                </a:cubicBezTo>
                <a:cubicBezTo>
                  <a:pt x="5340767" y="3532352"/>
                  <a:pt x="5299602" y="3497520"/>
                  <a:pt x="5026366" y="3513938"/>
                </a:cubicBezTo>
                <a:cubicBezTo>
                  <a:pt x="4753130" y="3530356"/>
                  <a:pt x="4784638" y="3506283"/>
                  <a:pt x="4571194" y="3513938"/>
                </a:cubicBezTo>
                <a:cubicBezTo>
                  <a:pt x="4357750" y="3521593"/>
                  <a:pt x="4223003" y="3470769"/>
                  <a:pt x="3916191" y="3513938"/>
                </a:cubicBezTo>
                <a:cubicBezTo>
                  <a:pt x="3609379" y="3557107"/>
                  <a:pt x="3488324" y="3513244"/>
                  <a:pt x="3361104" y="3513938"/>
                </a:cubicBezTo>
                <a:cubicBezTo>
                  <a:pt x="3233884" y="3514632"/>
                  <a:pt x="2967593" y="3487604"/>
                  <a:pt x="2756059" y="3513938"/>
                </a:cubicBezTo>
                <a:cubicBezTo>
                  <a:pt x="2544526" y="3540272"/>
                  <a:pt x="2283633" y="3446061"/>
                  <a:pt x="2151014" y="3513938"/>
                </a:cubicBezTo>
                <a:cubicBezTo>
                  <a:pt x="2018396" y="3581815"/>
                  <a:pt x="1859022" y="3490251"/>
                  <a:pt x="1595927" y="3513938"/>
                </a:cubicBezTo>
                <a:cubicBezTo>
                  <a:pt x="1332832" y="3537625"/>
                  <a:pt x="993065" y="3494566"/>
                  <a:pt x="585668" y="3513938"/>
                </a:cubicBezTo>
                <a:cubicBezTo>
                  <a:pt x="228375" y="3525111"/>
                  <a:pt x="-29378" y="3242258"/>
                  <a:pt x="0" y="2928270"/>
                </a:cubicBezTo>
                <a:cubicBezTo>
                  <a:pt x="-55947" y="2690356"/>
                  <a:pt x="63816" y="2562645"/>
                  <a:pt x="0" y="2366046"/>
                </a:cubicBezTo>
                <a:cubicBezTo>
                  <a:pt x="-63816" y="2169447"/>
                  <a:pt x="16903" y="1965726"/>
                  <a:pt x="0" y="1733543"/>
                </a:cubicBezTo>
                <a:cubicBezTo>
                  <a:pt x="-16903" y="1501360"/>
                  <a:pt x="61628" y="1243439"/>
                  <a:pt x="0" y="1101040"/>
                </a:cubicBezTo>
                <a:cubicBezTo>
                  <a:pt x="-61628" y="958641"/>
                  <a:pt x="33350" y="821252"/>
                  <a:pt x="0" y="585668"/>
                </a:cubicBezTo>
                <a:close/>
              </a:path>
              <a:path w="6167121" h="3513938" stroke="0" extrusionOk="0">
                <a:moveTo>
                  <a:pt x="0" y="585668"/>
                </a:moveTo>
                <a:cubicBezTo>
                  <a:pt x="8572" y="298311"/>
                  <a:pt x="267544" y="64490"/>
                  <a:pt x="585668" y="0"/>
                </a:cubicBezTo>
                <a:cubicBezTo>
                  <a:pt x="742245" y="-9166"/>
                  <a:pt x="959491" y="28107"/>
                  <a:pt x="1140755" y="0"/>
                </a:cubicBezTo>
                <a:cubicBezTo>
                  <a:pt x="1322019" y="-28107"/>
                  <a:pt x="1527343" y="56150"/>
                  <a:pt x="1745800" y="0"/>
                </a:cubicBezTo>
                <a:cubicBezTo>
                  <a:pt x="1964257" y="-56150"/>
                  <a:pt x="2051091" y="13045"/>
                  <a:pt x="2200972" y="0"/>
                </a:cubicBezTo>
                <a:cubicBezTo>
                  <a:pt x="2350853" y="-13045"/>
                  <a:pt x="2555499" y="24626"/>
                  <a:pt x="2806017" y="0"/>
                </a:cubicBezTo>
                <a:cubicBezTo>
                  <a:pt x="3056536" y="-24626"/>
                  <a:pt x="3037991" y="29061"/>
                  <a:pt x="3211231" y="0"/>
                </a:cubicBezTo>
                <a:cubicBezTo>
                  <a:pt x="3384471" y="-29061"/>
                  <a:pt x="3520483" y="36922"/>
                  <a:pt x="3666402" y="0"/>
                </a:cubicBezTo>
                <a:cubicBezTo>
                  <a:pt x="3812321" y="-36922"/>
                  <a:pt x="4003735" y="3477"/>
                  <a:pt x="4171531" y="0"/>
                </a:cubicBezTo>
                <a:cubicBezTo>
                  <a:pt x="4339327" y="-3477"/>
                  <a:pt x="4431898" y="486"/>
                  <a:pt x="4676661" y="0"/>
                </a:cubicBezTo>
                <a:cubicBezTo>
                  <a:pt x="4921424" y="-486"/>
                  <a:pt x="5168409" y="56943"/>
                  <a:pt x="5581453" y="0"/>
                </a:cubicBezTo>
                <a:cubicBezTo>
                  <a:pt x="5912227" y="-6287"/>
                  <a:pt x="6140746" y="328400"/>
                  <a:pt x="6167121" y="585668"/>
                </a:cubicBezTo>
                <a:cubicBezTo>
                  <a:pt x="6206768" y="720945"/>
                  <a:pt x="6121401" y="927569"/>
                  <a:pt x="6167121" y="1171319"/>
                </a:cubicBezTo>
                <a:cubicBezTo>
                  <a:pt x="6212841" y="1415069"/>
                  <a:pt x="6118399" y="1582608"/>
                  <a:pt x="6167121" y="1803821"/>
                </a:cubicBezTo>
                <a:cubicBezTo>
                  <a:pt x="6215843" y="2025034"/>
                  <a:pt x="6152106" y="2584354"/>
                  <a:pt x="6167121" y="2928270"/>
                </a:cubicBezTo>
                <a:cubicBezTo>
                  <a:pt x="6160262" y="3266208"/>
                  <a:pt x="5940404" y="3426220"/>
                  <a:pt x="5581453" y="3513938"/>
                </a:cubicBezTo>
                <a:cubicBezTo>
                  <a:pt x="5416752" y="3526335"/>
                  <a:pt x="5190119" y="3507771"/>
                  <a:pt x="5076324" y="3513938"/>
                </a:cubicBezTo>
                <a:cubicBezTo>
                  <a:pt x="4962529" y="3520105"/>
                  <a:pt x="4609689" y="3463881"/>
                  <a:pt x="4421321" y="3513938"/>
                </a:cubicBezTo>
                <a:cubicBezTo>
                  <a:pt x="4232953" y="3563995"/>
                  <a:pt x="4184623" y="3496423"/>
                  <a:pt x="3966149" y="3513938"/>
                </a:cubicBezTo>
                <a:cubicBezTo>
                  <a:pt x="3747675" y="3531453"/>
                  <a:pt x="3520933" y="3465307"/>
                  <a:pt x="3311146" y="3513938"/>
                </a:cubicBezTo>
                <a:cubicBezTo>
                  <a:pt x="3101359" y="3562569"/>
                  <a:pt x="2799822" y="3462965"/>
                  <a:pt x="2656143" y="3513938"/>
                </a:cubicBezTo>
                <a:cubicBezTo>
                  <a:pt x="2512464" y="3564911"/>
                  <a:pt x="2255740" y="3508401"/>
                  <a:pt x="2151014" y="3513938"/>
                </a:cubicBezTo>
                <a:cubicBezTo>
                  <a:pt x="2046288" y="3519475"/>
                  <a:pt x="1869090" y="3469459"/>
                  <a:pt x="1745800" y="3513938"/>
                </a:cubicBezTo>
                <a:cubicBezTo>
                  <a:pt x="1622510" y="3558417"/>
                  <a:pt x="1420597" y="3479669"/>
                  <a:pt x="1290629" y="3513938"/>
                </a:cubicBezTo>
                <a:cubicBezTo>
                  <a:pt x="1160661" y="3548207"/>
                  <a:pt x="936722" y="3463037"/>
                  <a:pt x="585668" y="3513938"/>
                </a:cubicBezTo>
                <a:cubicBezTo>
                  <a:pt x="203996" y="3591303"/>
                  <a:pt x="-39652" y="3313656"/>
                  <a:pt x="0" y="2928270"/>
                </a:cubicBezTo>
                <a:cubicBezTo>
                  <a:pt x="-60641" y="2727195"/>
                  <a:pt x="56440" y="2514080"/>
                  <a:pt x="0" y="2342620"/>
                </a:cubicBezTo>
                <a:cubicBezTo>
                  <a:pt x="-56440" y="2171160"/>
                  <a:pt x="7253" y="1890981"/>
                  <a:pt x="0" y="1733543"/>
                </a:cubicBezTo>
                <a:cubicBezTo>
                  <a:pt x="-7253" y="1576105"/>
                  <a:pt x="43877" y="1414627"/>
                  <a:pt x="0" y="1218171"/>
                </a:cubicBezTo>
                <a:cubicBezTo>
                  <a:pt x="-43877" y="1021715"/>
                  <a:pt x="61939" y="879540"/>
                  <a:pt x="0" y="58566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5617311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3200" u="sng" dirty="0" err="1">
                <a:solidFill>
                  <a:srgbClr val="FF0000"/>
                </a:solidFill>
              </a:rPr>
              <a:t>Bài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giải</a:t>
            </a:r>
            <a:endParaRPr lang="en-US" sz="3200" u="sng" dirty="0">
              <a:solidFill>
                <a:srgbClr val="FF0000"/>
              </a:solidFill>
            </a:endParaRP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Sau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, Mai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4 – 2 = 2 (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Mai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10 x 2 = 20 (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lvl="0" algn="r" defTabSz="457200"/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: 20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6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8409" y="-88240"/>
            <a:ext cx="9224791" cy="1374552"/>
            <a:chOff x="732268" y="921241"/>
            <a:chExt cx="9224791" cy="1374552"/>
          </a:xfrm>
        </p:grpSpPr>
        <p:sp>
          <p:nvSpPr>
            <p:cNvPr id="28" name="Rounded Rectangle 27"/>
            <p:cNvSpPr/>
            <p:nvPr/>
          </p:nvSpPr>
          <p:spPr>
            <a:xfrm>
              <a:off x="1190170" y="1233715"/>
              <a:ext cx="8766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3.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a) Cả ba thùng có bao nhiêu lít nước mắm?</a:t>
              </a:r>
            </a:p>
          </p:txBody>
        </p:sp>
        <p:pic>
          <p:nvPicPr>
            <p:cNvPr id="25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9CB8CF9-A4CA-4580-8655-3940A22ED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52" y="1696545"/>
            <a:ext cx="4276408" cy="1953421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3B5C0972-E1AF-4CB9-B694-F5ACC64C25DE}"/>
              </a:ext>
            </a:extLst>
          </p:cNvPr>
          <p:cNvSpPr/>
          <p:nvPr/>
        </p:nvSpPr>
        <p:spPr>
          <a:xfrm>
            <a:off x="2044906" y="1400269"/>
            <a:ext cx="4981379" cy="981636"/>
          </a:xfrm>
          <a:prstGeom prst="roundRect">
            <a:avLst/>
          </a:prstGeom>
          <a:solidFill>
            <a:srgbClr val="FF66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64 + 55 + 45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C2BA5D-4206-4B09-9D06-636BAA2F7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56" y="2535154"/>
            <a:ext cx="7232593" cy="2756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8BB42F-1066-4344-93FA-6D374D8F6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479" y="5103537"/>
            <a:ext cx="7626757" cy="153022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B1247C7-4261-4741-9C4B-DC03D733A45B}"/>
              </a:ext>
            </a:extLst>
          </p:cNvPr>
          <p:cNvGrpSpPr/>
          <p:nvPr/>
        </p:nvGrpSpPr>
        <p:grpSpPr>
          <a:xfrm>
            <a:off x="2451331" y="5161455"/>
            <a:ext cx="7776839" cy="1573656"/>
            <a:chOff x="3595456" y="244265"/>
            <a:chExt cx="7776839" cy="1732921"/>
          </a:xfrm>
        </p:grpSpPr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8647886E-904E-4693-A5E6-7E2AF6784B84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B4A139B-CF85-471A-AC9F-711C639C617D}"/>
                  </a:ext>
                </a:extLst>
              </p:cNvPr>
              <p:cNvSpPr/>
              <p:nvPr/>
            </p:nvSpPr>
            <p:spPr>
              <a:xfrm>
                <a:off x="1098019" y="2344048"/>
                <a:ext cx="6404664" cy="3087470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aphic 7">
                <a:extLst>
                  <a:ext uri="{FF2B5EF4-FFF2-40B4-BE49-F238E27FC236}">
                    <a16:creationId xmlns:a16="http://schemas.microsoft.com/office/drawing/2014/main" id="{ED713716-6C8C-4251-8CBB-F842CCA44D18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3" name="Graphic 7">
                  <a:extLst>
                    <a:ext uri="{FF2B5EF4-FFF2-40B4-BE49-F238E27FC236}">
                      <a16:creationId xmlns:a16="http://schemas.microsoft.com/office/drawing/2014/main" id="{1B34C872-1A04-489C-8CB3-D2C764549DF3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6676D310-2BD5-450B-B8BF-CC2389494ED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77BF4F4-5608-4D3E-A6FF-A56DD567D7EA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D61A3825-08B3-4E86-A688-99B9F5E2AC85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47EFD2CE-9A9C-47A2-9A16-9607B9846FE7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3DE0C853-B9B7-4BF3-A55A-30C692BFABEA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CC4A9DAD-9046-4F0E-A0DD-3F7CC30D51BF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E65A6084-7176-4BC0-9EB4-D95D8B70E58B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C019541C-53F7-403C-B154-2CC96F90D14E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8999DAE-BC1B-4F85-ADA4-3D98E6774AF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9FCF5E0-FC4D-45E5-9269-1C1A740DCEA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280F2-C3B0-4300-86A4-C419BF181910}"/>
                </a:ext>
              </a:extLst>
            </p:cNvPr>
            <p:cNvSpPr txBox="1"/>
            <p:nvPr/>
          </p:nvSpPr>
          <p:spPr>
            <a:xfrm>
              <a:off x="3910866" y="744849"/>
              <a:ext cx="7169483" cy="474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(64 + 55) </a:t>
              </a:r>
              <a:r>
                <a:rPr lang="vi-VN" sz="2800" b="1" strike="noStrike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+ 45 = 64 + (55 + 45).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99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CEFC102-217B-40BD-967C-399E86C6C1D1}"/>
              </a:ext>
            </a:extLst>
          </p:cNvPr>
          <p:cNvGrpSpPr/>
          <p:nvPr/>
        </p:nvGrpSpPr>
        <p:grpSpPr>
          <a:xfrm>
            <a:off x="2540000" y="199779"/>
            <a:ext cx="9652000" cy="2675501"/>
            <a:chOff x="3247698" y="211514"/>
            <a:chExt cx="8944302" cy="3244432"/>
          </a:xfrm>
        </p:grpSpPr>
        <p:grpSp>
          <p:nvGrpSpPr>
            <p:cNvPr id="44" name="Graphic 7">
              <a:extLst>
                <a:ext uri="{FF2B5EF4-FFF2-40B4-BE49-F238E27FC236}">
                  <a16:creationId xmlns:a16="http://schemas.microsoft.com/office/drawing/2014/main" id="{80EBB199-DD56-4DFD-A91D-37DC8BEA89C0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91F5B80-FDA8-41B2-A808-74F9A2BBBEDB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56" name="Graphic 7">
                <a:extLst>
                  <a:ext uri="{FF2B5EF4-FFF2-40B4-BE49-F238E27FC236}">
                    <a16:creationId xmlns:a16="http://schemas.microsoft.com/office/drawing/2014/main" id="{6FB58315-008D-409D-9689-56325C3E5D85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7" name="Graphic 7">
                  <a:extLst>
                    <a:ext uri="{FF2B5EF4-FFF2-40B4-BE49-F238E27FC236}">
                      <a16:creationId xmlns:a16="http://schemas.microsoft.com/office/drawing/2014/main" id="{6829A2EB-0DD7-440A-8A3F-CE130B4A28A1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6935D86F-878F-445C-BC40-AE76BD094861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8793B56B-82B8-4C23-AA81-EB7D06A43531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8" name="Graphic 7">
                  <a:extLst>
                    <a:ext uri="{FF2B5EF4-FFF2-40B4-BE49-F238E27FC236}">
                      <a16:creationId xmlns:a16="http://schemas.microsoft.com/office/drawing/2014/main" id="{AF76A77B-FA13-431D-9E0C-DF07227508D2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0E54CF19-62FF-49BE-91C4-02709AE09E8B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8A9DC55C-3256-4309-9334-A66D107EA29E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9" name="Graphic 7">
                  <a:extLst>
                    <a:ext uri="{FF2B5EF4-FFF2-40B4-BE49-F238E27FC236}">
                      <a16:creationId xmlns:a16="http://schemas.microsoft.com/office/drawing/2014/main" id="{40A285D1-B1C3-4864-B0B0-EF24BFD93809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BCFEEA75-002B-4864-A74E-FBEC0B56284C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9753A3FF-2A58-401E-A1ED-6624226137B0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42A6A29F-B2BA-4751-815F-82A42737B5A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88BF701E-3346-47DB-AD0D-5B706A7B9ABB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893060-127D-4DD5-B1D8-5B319240DD52}"/>
                </a:ext>
              </a:extLst>
            </p:cNvPr>
            <p:cNvSpPr txBox="1"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3918795" y="724759"/>
              <a:ext cx="7876321" cy="161024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Mu</a:t>
              </a:r>
              <a:r>
                <a:rPr lang="en-US" sz="3200" dirty="0">
                  <a:effectLst/>
                  <a:latin typeface="+mj-lt"/>
                  <a:ea typeface="Times New Roman" panose="02020603050405020304" pitchFamily="18" charset="0"/>
                </a:rPr>
                <a:t>ố</a:t>
              </a: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n tính t</a:t>
              </a:r>
              <a:r>
                <a:rPr lang="en-US" sz="3200" dirty="0">
                  <a:effectLst/>
                  <a:latin typeface="+mj-lt"/>
                  <a:ea typeface="Times New Roman" panose="02020603050405020304" pitchFamily="18" charset="0"/>
                </a:rPr>
                <a:t>ổ</a:t>
              </a: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ng của ba s</a:t>
              </a:r>
              <a:r>
                <a:rPr lang="en-US" sz="3200" dirty="0">
                  <a:effectLst/>
                  <a:latin typeface="+mj-lt"/>
                  <a:ea typeface="Times New Roman" panose="02020603050405020304" pitchFamily="18" charset="0"/>
                </a:rPr>
                <a:t>ố</a:t>
              </a: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 hạng, ta có th</a:t>
              </a:r>
              <a:r>
                <a:rPr lang="en-US" sz="3200" dirty="0">
                  <a:effectLst/>
                  <a:latin typeface="+mj-lt"/>
                  <a:ea typeface="Times New Roman" panose="02020603050405020304" pitchFamily="18" charset="0"/>
                </a:rPr>
                <a:t>ể</a:t>
              </a: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 tính tồng hai s</a:t>
              </a:r>
              <a:r>
                <a:rPr lang="en-US" sz="3200" dirty="0">
                  <a:effectLst/>
                  <a:latin typeface="+mj-lt"/>
                  <a:ea typeface="Times New Roman" panose="02020603050405020304" pitchFamily="18" charset="0"/>
                </a:rPr>
                <a:t>ố</a:t>
              </a:r>
              <a:r>
                <a:rPr lang="vi-VN" sz="3200" dirty="0"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32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hạng đ</a:t>
              </a:r>
              <a:r>
                <a:rPr lang="en-US" sz="32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ầ</a:t>
              </a:r>
              <a:r>
                <a:rPr lang="vi-VN" sz="32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u trước hoặc hai</a:t>
              </a: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32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số hạng sau trước, r</a:t>
              </a:r>
              <a:r>
                <a:rPr lang="en-US" sz="32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ồ</a:t>
              </a:r>
              <a:r>
                <a:rPr lang="vi-VN" sz="3200" u="none" strike="noStrike" dirty="0">
                  <a:effectLst/>
                  <a:latin typeface="+mj-lt"/>
                  <a:ea typeface="Times New Roman" panose="02020603050405020304" pitchFamily="18" charset="0"/>
                </a:rPr>
                <a:t>i</a:t>
              </a:r>
              <a:r>
                <a:rPr lang="vi-VN" sz="3200" dirty="0">
                  <a:effectLst/>
                  <a:latin typeface="+mj-lt"/>
                  <a:ea typeface="Times New Roman" panose="02020603050405020304" pitchFamily="18" charset="0"/>
                </a:rPr>
                <a:t> cộng tiếp số hạng còn lại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5FE88976-3A38-4C02-A43E-9E778E985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693605"/>
            <a:ext cx="5164395" cy="5164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7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510" y="3656"/>
            <a:ext cx="11765266" cy="1063143"/>
            <a:chOff x="1190170" y="1148456"/>
            <a:chExt cx="11765266" cy="1063143"/>
          </a:xfrm>
        </p:grpSpPr>
        <p:sp>
          <p:nvSpPr>
            <p:cNvPr id="4" name="Rounded Rectangle 3"/>
            <p:cNvSpPr/>
            <p:nvPr/>
          </p:nvSpPr>
          <p:spPr>
            <a:xfrm>
              <a:off x="1190170" y="1233714"/>
              <a:ext cx="11765266" cy="977885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b)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thức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5B36BBB4-5C7B-4A37-A53F-7E7E4D636356}"/>
              </a:ext>
            </a:extLst>
          </p:cNvPr>
          <p:cNvSpPr/>
          <p:nvPr/>
        </p:nvSpPr>
        <p:spPr>
          <a:xfrm>
            <a:off x="350697" y="1583388"/>
            <a:ext cx="4952823" cy="908817"/>
          </a:xfrm>
          <a:prstGeom prst="roundRect">
            <a:avLst/>
          </a:prstGeom>
          <a:solidFill>
            <a:srgbClr val="66FFFF">
              <a:alpha val="80000"/>
            </a:srgb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123 + 80 + 20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08205BDD-784E-4AF8-BEDA-FAA296C37A14}"/>
              </a:ext>
            </a:extLst>
          </p:cNvPr>
          <p:cNvSpPr/>
          <p:nvPr/>
        </p:nvSpPr>
        <p:spPr>
          <a:xfrm>
            <a:off x="6588937" y="1583388"/>
            <a:ext cx="4952823" cy="908817"/>
          </a:xfrm>
          <a:prstGeom prst="roundRect">
            <a:avLst/>
          </a:prstGeom>
          <a:solidFill>
            <a:srgbClr val="66FFFF">
              <a:alpha val="80000"/>
            </a:srgb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207 + 64 + 36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5B4B2-CF6B-4C05-BA9A-BFECD1A99E82}"/>
              </a:ext>
            </a:extLst>
          </p:cNvPr>
          <p:cNvSpPr txBox="1"/>
          <p:nvPr/>
        </p:nvSpPr>
        <p:spPr>
          <a:xfrm>
            <a:off x="955040" y="2946400"/>
            <a:ext cx="425704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123 + 100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223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D68C3-4DB2-46DF-8DE8-E093640E1292}"/>
              </a:ext>
            </a:extLst>
          </p:cNvPr>
          <p:cNvSpPr txBox="1"/>
          <p:nvPr/>
        </p:nvSpPr>
        <p:spPr>
          <a:xfrm>
            <a:off x="7162800" y="3008794"/>
            <a:ext cx="425704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207 + 100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  <a:ea typeface="+mj-ea"/>
              </a:rPr>
              <a:t>= 307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7F5007EC-5C32-4A4F-A1A0-AB2BF9507C21}"/>
              </a:ext>
            </a:extLst>
          </p:cNvPr>
          <p:cNvSpPr/>
          <p:nvPr/>
        </p:nvSpPr>
        <p:spPr>
          <a:xfrm rot="16200000">
            <a:off x="3421504" y="1619606"/>
            <a:ext cx="423746" cy="1775646"/>
          </a:xfrm>
          <a:prstGeom prst="leftBrace">
            <a:avLst>
              <a:gd name="adj1" fmla="val 57535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B178A8F1-77D8-4574-A372-64396599E792}"/>
              </a:ext>
            </a:extLst>
          </p:cNvPr>
          <p:cNvSpPr/>
          <p:nvPr/>
        </p:nvSpPr>
        <p:spPr>
          <a:xfrm rot="16200000">
            <a:off x="9741298" y="1650803"/>
            <a:ext cx="423746" cy="1775646"/>
          </a:xfrm>
          <a:prstGeom prst="leftBrace">
            <a:avLst>
              <a:gd name="adj1" fmla="val 57535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8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" grpId="0" uiExpand="1" build="p"/>
      <p:bldP spid="30" grpId="0" build="p"/>
      <p:bldP spid="31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67E25B-BC4A-4382-8A98-288071B3CC1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8 - Tiết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BBF8-0EFB-4AF0-8F1A-DEC7F2F786B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13EB93-2E77-4C05-AF4C-A62A9DD9904E}:3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30B933-F17F-4E87-9AF2-2D838BE323E7}:3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E78F1D-3EB1-463F-85E6-ACE6E6B068CE}:3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1C2302-CF1D-4935-8128-97EC955BEE5B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847496-722F-45B4-AFA2-533428F40D76}:319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335</Words>
  <Application>Microsoft Office PowerPoint</Application>
  <PresentationFormat>Widescreen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Times New Roman</vt:lpstr>
      <vt:lpstr>包图主题2</vt:lpstr>
      <vt:lpstr>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38 - Tiết 4</dc:title>
  <dc:creator>Thao Tran</dc:creator>
  <cp:lastModifiedBy>SURFACE</cp:lastModifiedBy>
  <cp:revision>42</cp:revision>
  <dcterms:created xsi:type="dcterms:W3CDTF">2022-08-05T07:49:08Z</dcterms:created>
  <dcterms:modified xsi:type="dcterms:W3CDTF">2025-12-30T00:47:37Z</dcterms:modified>
</cp:coreProperties>
</file>