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27" r:id="rId2"/>
    <p:sldId id="300" r:id="rId3"/>
    <p:sldId id="2639" r:id="rId4"/>
    <p:sldId id="2640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4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00E25-3A14-40FF-B86D-B6ABB8E090E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77C51-B4D0-464C-BFC7-FE5A279B9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2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911978-7C80-4474-A4A0-B57F80CC0E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88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1B693-632D-4080-9CF6-EA28B66DC80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1782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1B693-632D-4080-9CF6-EA28B66DC80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4237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E1B693-632D-4080-9CF6-EA28B66DC80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6039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D997B5FA-0921-464F-AAE1-844C04324D75}" type="datetimeFigureOut">
              <a:rPr lang="zh-CN" altLang="en-US" smtClean="0"/>
              <a:t>2025/12/30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5813533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268990587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2025/12/30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4443125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0DD7636-5BE1-44BC-BB5F-15739D9E18E1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87C0E1D-24C4-406F-9615-DBDA8D2D1F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</p:spTree>
    <p:extLst>
      <p:ext uri="{BB962C8B-B14F-4D97-AF65-F5344CB8AC3E}">
        <p14:creationId xmlns:p14="http://schemas.microsoft.com/office/powerpoint/2010/main" val="2896407929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4460493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3378016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0DD7636-5BE1-44BC-BB5F-15739D9E18E1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87C0E1D-24C4-406F-9615-DBDA8D2D1F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</a:p>
        </p:txBody>
      </p:sp>
    </p:spTree>
    <p:extLst>
      <p:ext uri="{BB962C8B-B14F-4D97-AF65-F5344CB8AC3E}">
        <p14:creationId xmlns:p14="http://schemas.microsoft.com/office/powerpoint/2010/main" val="3293866701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9452684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EFD9D74-47D9-4702-A33C-335B63B48DBF}" type="datetimeFigureOut">
              <a:rPr lang="zh-CN" altLang="en-US" smtClean="0"/>
              <a:t>2025/12/30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1073711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6000320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TEMPLATE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: 圆角 1"/>
          <p:cNvSpPr/>
          <p:nvPr userDrawn="1"/>
        </p:nvSpPr>
        <p:spPr>
          <a:xfrm>
            <a:off x="353568" y="271018"/>
            <a:ext cx="11484864" cy="6315456"/>
          </a:xfrm>
          <a:prstGeom prst="roundRect">
            <a:avLst>
              <a:gd name="adj" fmla="val 6906"/>
            </a:avLst>
          </a:prstGeom>
          <a:solidFill>
            <a:schemeClr val="bg1"/>
          </a:solidFill>
          <a:ln w="41275">
            <a:solidFill>
              <a:srgbClr val="89FF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 userDrawn="1"/>
        </p:nvSpPr>
        <p:spPr>
          <a:xfrm>
            <a:off x="3964305" y="2352675"/>
            <a:ext cx="4730115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感谢您下载包图网平台上提供的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PPT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作品，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为了您和包图网以及原创作者的利益，请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勿复制、传播、销售，否则将承担法律责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任！包图网将对作品进行维权，按照传播</a:t>
            </a: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下载次数进行十倍的索取赔偿！</a:t>
            </a:r>
          </a:p>
        </p:txBody>
      </p:sp>
      <p:pic>
        <p:nvPicPr>
          <p:cNvPr id="4" name="图片 6">
            <a:extLst>
              <a:ext uri="{FF2B5EF4-FFF2-40B4-BE49-F238E27FC236}">
                <a16:creationId xmlns:a16="http://schemas.microsoft.com/office/drawing/2014/main" id="{4E702142-DFCE-4899-A57C-E18530CA042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9863" b="9863"/>
          <a:stretch/>
        </p:blipFill>
        <p:spPr>
          <a:xfrm>
            <a:off x="-527" y="0"/>
            <a:ext cx="12193057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3631B5B-D34C-3827-DD91-4056F5A8F6D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69723"/>
          </a:xfrm>
          <a:prstGeom prst="rect">
            <a:avLst/>
          </a:prstGeom>
        </p:spPr>
      </p:pic>
      <p:sp>
        <p:nvSpPr>
          <p:cNvPr id="6" name="Rounded Rectangle 7">
            <a:extLst>
              <a:ext uri="{FF2B5EF4-FFF2-40B4-BE49-F238E27FC236}">
                <a16:creationId xmlns:a16="http://schemas.microsoft.com/office/drawing/2014/main" id="{7B209695-D92F-53E2-3F49-FB2DEFDFA3ED}"/>
              </a:ext>
            </a:extLst>
          </p:cNvPr>
          <p:cNvSpPr/>
          <p:nvPr userDrawn="1"/>
        </p:nvSpPr>
        <p:spPr>
          <a:xfrm>
            <a:off x="273269" y="304800"/>
            <a:ext cx="11592910" cy="631671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6699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713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 spd="slow">
    <p:random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5.gif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394857" y="546585"/>
            <a:ext cx="7518400" cy="512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30" tIns="53815" rIns="107630" bIns="53815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622" b="1" dirty="0">
                <a:solidFill>
                  <a:srgbClr val="FF0066"/>
                </a:solidFill>
                <a:latin typeface="Times New Roman" pitchFamily="18" charset="0"/>
              </a:rPr>
              <a:t>TRƯỜNG TIỂU HỌC TÂN VIÊN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29" y="4081825"/>
            <a:ext cx="1524000" cy="197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244410" y="3257768"/>
            <a:ext cx="9026867" cy="1358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348"/>
              </a:spcBef>
              <a:defRPr/>
            </a:pP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</a:t>
            </a:r>
            <a:r>
              <a:rPr lang="en-US" sz="2996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96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996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348"/>
              </a:spcBef>
              <a:defRPr/>
            </a:pPr>
            <a:r>
              <a:rPr lang="en-US" sz="4045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CHUNG – </a:t>
            </a:r>
            <a:r>
              <a:rPr lang="en-US" sz="4045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T1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1857829" y="1545441"/>
            <a:ext cx="8592457" cy="1491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494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defRPr/>
            </a:pPr>
            <a:r>
              <a:rPr lang="en-US" sz="4494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1915885" y="5398175"/>
            <a:ext cx="4475239" cy="66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30" tIns="53815" rIns="107630" bIns="53815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798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1798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altLang="en-US" sz="1798" b="1" i="1" dirty="0" err="1">
                <a:solidFill>
                  <a:srgbClr val="FF0066"/>
                </a:solidFill>
                <a:latin typeface="Times New Roman" pitchFamily="18" charset="0"/>
              </a:rPr>
              <a:t>Đỗ</a:t>
            </a:r>
            <a:r>
              <a:rPr lang="en-US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 Thị Hoài Phương</a:t>
            </a:r>
          </a:p>
          <a:p>
            <a:pPr eaLnBrk="1" hangingPunct="1"/>
            <a:r>
              <a:rPr lang="en-US" altLang="en-US" sz="1798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:  </a:t>
            </a:r>
            <a:r>
              <a:rPr lang="vi-VN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3</a:t>
            </a:r>
            <a:r>
              <a:rPr lang="en-US" altLang="en-US" sz="1798" b="1" i="1" dirty="0">
                <a:solidFill>
                  <a:srgbClr val="FF0066"/>
                </a:solidFill>
                <a:latin typeface="Times New Roman" pitchFamily="18" charset="0"/>
              </a:rPr>
              <a:t>B</a:t>
            </a:r>
          </a:p>
        </p:txBody>
      </p:sp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833435" y="252654"/>
            <a:ext cx="1558931" cy="1999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829320" y="313785"/>
            <a:ext cx="1564876" cy="1871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4050695" y="974666"/>
            <a:ext cx="4483704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9835848" y="741600"/>
            <a:ext cx="1104295" cy="1440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909838" y="4471855"/>
            <a:ext cx="1060752" cy="77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287" y="3833397"/>
            <a:ext cx="3246937" cy="23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F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691304" y="794197"/>
            <a:ext cx="879770" cy="702056"/>
            <a:chOff x="1484051" y="705745"/>
            <a:chExt cx="564204" cy="477343"/>
          </a:xfrm>
        </p:grpSpPr>
        <p:sp>
          <p:nvSpPr>
            <p:cNvPr id="2" name="Isosceles Triangle 1"/>
            <p:cNvSpPr/>
            <p:nvPr/>
          </p:nvSpPr>
          <p:spPr>
            <a:xfrm>
              <a:off x="1484051" y="705745"/>
              <a:ext cx="564204" cy="460396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621201" y="785487"/>
              <a:ext cx="264406" cy="39760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</a:rPr>
                <a:t>1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A80F77DC-B128-41EE-B71D-6D2D1BF41A59}"/>
              </a:ext>
            </a:extLst>
          </p:cNvPr>
          <p:cNvSpPr/>
          <p:nvPr/>
        </p:nvSpPr>
        <p:spPr>
          <a:xfrm>
            <a:off x="1640560" y="893483"/>
            <a:ext cx="93306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41960" algn="l"/>
                <a:tab pos="4565650" algn="r"/>
                <a:tab pos="4776470" algn="ctr"/>
                <a:tab pos="5276215" algn="ctr"/>
                <a:tab pos="5657215" algn="r"/>
              </a:tabLst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386BEB-3ACC-45CA-A0C0-D71A85F85B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3050" y="1924049"/>
            <a:ext cx="9429750" cy="942975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DF5CB46B-AECE-4F44-B3F9-50A3D3FD1B92}"/>
              </a:ext>
            </a:extLst>
          </p:cNvPr>
          <p:cNvGrpSpPr/>
          <p:nvPr/>
        </p:nvGrpSpPr>
        <p:grpSpPr>
          <a:xfrm>
            <a:off x="1400175" y="3105150"/>
            <a:ext cx="2228850" cy="1446550"/>
            <a:chOff x="1400175" y="3105150"/>
            <a:chExt cx="2228850" cy="144655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4ADD400-3C09-4ACE-9B9B-A63AB62482CE}"/>
                </a:ext>
              </a:extLst>
            </p:cNvPr>
            <p:cNvSpPr txBox="1"/>
            <p:nvPr/>
          </p:nvSpPr>
          <p:spPr>
            <a:xfrm>
              <a:off x="1771650" y="3105150"/>
              <a:ext cx="1857375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</a:rPr>
                <a:t>122</a:t>
              </a:r>
            </a:p>
            <a:p>
              <a:r>
                <a:rPr lang="en-US" sz="4400" b="1" dirty="0">
                  <a:solidFill>
                    <a:srgbClr val="FF0000"/>
                  </a:solidFill>
                </a:rPr>
                <a:t>    4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7088CE0-2AAE-4760-BEFF-939BCA8E144C}"/>
                </a:ext>
              </a:extLst>
            </p:cNvPr>
            <p:cNvCxnSpPr/>
            <p:nvPr/>
          </p:nvCxnSpPr>
          <p:spPr>
            <a:xfrm>
              <a:off x="1838325" y="4410075"/>
              <a:ext cx="92392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C01CBB6-3816-4BED-B6F2-60A53408B4A0}"/>
                </a:ext>
              </a:extLst>
            </p:cNvPr>
            <p:cNvSpPr txBox="1"/>
            <p:nvPr/>
          </p:nvSpPr>
          <p:spPr>
            <a:xfrm>
              <a:off x="1400175" y="3600450"/>
              <a:ext cx="3333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x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3F5D3D36-7527-4CAE-A905-CD7F024775FC}"/>
              </a:ext>
            </a:extLst>
          </p:cNvPr>
          <p:cNvSpPr txBox="1"/>
          <p:nvPr/>
        </p:nvSpPr>
        <p:spPr>
          <a:xfrm>
            <a:off x="2295525" y="4467225"/>
            <a:ext cx="514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676F2A8-E82F-49EC-87A5-A47FF8613D8C}"/>
              </a:ext>
            </a:extLst>
          </p:cNvPr>
          <p:cNvSpPr txBox="1"/>
          <p:nvPr/>
        </p:nvSpPr>
        <p:spPr>
          <a:xfrm>
            <a:off x="2009775" y="4467225"/>
            <a:ext cx="514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F20C102-55F7-4A10-8B0A-0DCE8B7BDA7E}"/>
              </a:ext>
            </a:extLst>
          </p:cNvPr>
          <p:cNvSpPr txBox="1"/>
          <p:nvPr/>
        </p:nvSpPr>
        <p:spPr>
          <a:xfrm>
            <a:off x="1724025" y="4476750"/>
            <a:ext cx="514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F5AF045-A074-4266-B932-A17685563F84}"/>
              </a:ext>
            </a:extLst>
          </p:cNvPr>
          <p:cNvGrpSpPr/>
          <p:nvPr/>
        </p:nvGrpSpPr>
        <p:grpSpPr>
          <a:xfrm>
            <a:off x="3914775" y="3162300"/>
            <a:ext cx="2228850" cy="1446550"/>
            <a:chOff x="1400175" y="3105150"/>
            <a:chExt cx="2228850" cy="1446550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761AFFD-5F7B-44C9-990D-9666EB7695A2}"/>
                </a:ext>
              </a:extLst>
            </p:cNvPr>
            <p:cNvSpPr txBox="1"/>
            <p:nvPr/>
          </p:nvSpPr>
          <p:spPr>
            <a:xfrm>
              <a:off x="1771650" y="3105150"/>
              <a:ext cx="1857375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</a:rPr>
                <a:t>327</a:t>
              </a:r>
            </a:p>
            <a:p>
              <a:r>
                <a:rPr lang="en-US" sz="4400" b="1" dirty="0">
                  <a:solidFill>
                    <a:srgbClr val="FF0000"/>
                  </a:solidFill>
                </a:rPr>
                <a:t>    3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1F5A1DC-59F8-4468-9312-A78C83FB62AF}"/>
                </a:ext>
              </a:extLst>
            </p:cNvPr>
            <p:cNvCxnSpPr/>
            <p:nvPr/>
          </p:nvCxnSpPr>
          <p:spPr>
            <a:xfrm>
              <a:off x="1838325" y="4410075"/>
              <a:ext cx="92392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95579BF-73AD-479C-B48A-99212FAA2FC7}"/>
                </a:ext>
              </a:extLst>
            </p:cNvPr>
            <p:cNvSpPr txBox="1"/>
            <p:nvPr/>
          </p:nvSpPr>
          <p:spPr>
            <a:xfrm>
              <a:off x="1400175" y="3600450"/>
              <a:ext cx="3333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</a:rPr>
                <a:t>x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3E77F646-17CB-4C3D-AE9C-A5B5BC575D2C}"/>
              </a:ext>
            </a:extLst>
          </p:cNvPr>
          <p:cNvSpPr txBox="1"/>
          <p:nvPr/>
        </p:nvSpPr>
        <p:spPr>
          <a:xfrm>
            <a:off x="4819650" y="4514850"/>
            <a:ext cx="514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AFAB573-630B-4A34-B71E-8FEA25DA3D62}"/>
              </a:ext>
            </a:extLst>
          </p:cNvPr>
          <p:cNvSpPr txBox="1"/>
          <p:nvPr/>
        </p:nvSpPr>
        <p:spPr>
          <a:xfrm>
            <a:off x="4524375" y="4524375"/>
            <a:ext cx="514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80B87A0-EA2F-4894-97DA-6044CF831532}"/>
              </a:ext>
            </a:extLst>
          </p:cNvPr>
          <p:cNvSpPr txBox="1"/>
          <p:nvPr/>
        </p:nvSpPr>
        <p:spPr>
          <a:xfrm>
            <a:off x="4219575" y="4524375"/>
            <a:ext cx="514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40" name="TextBox 43">
            <a:extLst>
              <a:ext uri="{FF2B5EF4-FFF2-40B4-BE49-F238E27FC236}">
                <a16:creationId xmlns:a16="http://schemas.microsoft.com/office/drawing/2014/main" id="{9DFE6E1E-9933-4DA6-8ED0-EEA07885E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4356" y="3108121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1" name="TextBox 49">
            <a:extLst>
              <a:ext uri="{FF2B5EF4-FFF2-40B4-BE49-F238E27FC236}">
                <a16:creationId xmlns:a16="http://schemas.microsoft.com/office/drawing/2014/main" id="{657952A0-9A30-487D-8BB0-4B20CB237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6951" y="3091656"/>
            <a:ext cx="10287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715</a:t>
            </a:r>
          </a:p>
        </p:txBody>
      </p:sp>
      <p:grpSp>
        <p:nvGrpSpPr>
          <p:cNvPr id="42" name="Group 66">
            <a:extLst>
              <a:ext uri="{FF2B5EF4-FFF2-40B4-BE49-F238E27FC236}">
                <a16:creationId xmlns:a16="http://schemas.microsoft.com/office/drawing/2014/main" id="{3307B9FD-405F-411E-854F-751E6C10F469}"/>
              </a:ext>
            </a:extLst>
          </p:cNvPr>
          <p:cNvGrpSpPr>
            <a:grpSpLocks/>
          </p:cNvGrpSpPr>
          <p:nvPr/>
        </p:nvGrpSpPr>
        <p:grpSpPr bwMode="auto">
          <a:xfrm>
            <a:off x="7034537" y="3157772"/>
            <a:ext cx="819151" cy="1431301"/>
            <a:chOff x="2299" y="1252"/>
            <a:chExt cx="516" cy="656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B75619E-5CC0-4998-BF47-AB85A310B270}"/>
                </a:ext>
              </a:extLst>
            </p:cNvPr>
            <p:cNvCxnSpPr>
              <a:cxnSpLocks/>
            </p:cNvCxnSpPr>
            <p:nvPr/>
          </p:nvCxnSpPr>
          <p:spPr>
            <a:xfrm>
              <a:off x="2299" y="1537"/>
              <a:ext cx="516" cy="0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015CC80-E909-458A-B483-E0B14406544E}"/>
                </a:ext>
              </a:extLst>
            </p:cNvPr>
            <p:cNvCxnSpPr/>
            <p:nvPr/>
          </p:nvCxnSpPr>
          <p:spPr>
            <a:xfrm>
              <a:off x="2304" y="1252"/>
              <a:ext cx="5" cy="656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</p:grpSp>
      <p:sp>
        <p:nvSpPr>
          <p:cNvPr id="45" name="TextBox 36">
            <a:extLst>
              <a:ext uri="{FF2B5EF4-FFF2-40B4-BE49-F238E27FC236}">
                <a16:creationId xmlns:a16="http://schemas.microsoft.com/office/drawing/2014/main" id="{C4AF2E6A-F00E-4B35-8ACC-475C47F35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7412" y="3777644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7" name="TextBox 39">
            <a:extLst>
              <a:ext uri="{FF2B5EF4-FFF2-40B4-BE49-F238E27FC236}">
                <a16:creationId xmlns:a16="http://schemas.microsoft.com/office/drawing/2014/main" id="{C8E669E2-9E86-4333-BB63-07069775C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6" y="3562350"/>
            <a:ext cx="400050" cy="70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8" name="TextBox 36">
            <a:extLst>
              <a:ext uri="{FF2B5EF4-FFF2-40B4-BE49-F238E27FC236}">
                <a16:creationId xmlns:a16="http://schemas.microsoft.com/office/drawing/2014/main" id="{128C0D86-54F4-4205-88DE-8545BFCCB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3955" y="3773438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9" name="TextBox 38">
            <a:extLst>
              <a:ext uri="{FF2B5EF4-FFF2-40B4-BE49-F238E27FC236}">
                <a16:creationId xmlns:a16="http://schemas.microsoft.com/office/drawing/2014/main" id="{6A52E06F-3D4A-48F9-AB7D-E4E8A4840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5994" y="3566686"/>
            <a:ext cx="285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0" name="TextBox 38">
            <a:extLst>
              <a:ext uri="{FF2B5EF4-FFF2-40B4-BE49-F238E27FC236}">
                <a16:creationId xmlns:a16="http://schemas.microsoft.com/office/drawing/2014/main" id="{556B3299-C5FB-43E6-AAAF-AD7776FE2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1276" y="4000500"/>
            <a:ext cx="61535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3" name="TextBox 38">
            <a:extLst>
              <a:ext uri="{FF2B5EF4-FFF2-40B4-BE49-F238E27FC236}">
                <a16:creationId xmlns:a16="http://schemas.microsoft.com/office/drawing/2014/main" id="{26EEF123-A40C-4635-9509-29BAF214B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9712" y="3999762"/>
            <a:ext cx="285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4" name="TextBox 36">
            <a:extLst>
              <a:ext uri="{FF2B5EF4-FFF2-40B4-BE49-F238E27FC236}">
                <a16:creationId xmlns:a16="http://schemas.microsoft.com/office/drawing/2014/main" id="{8D80F935-5028-42E6-8382-077DB7A50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908" y="3773438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8" name="TextBox 38">
            <a:extLst>
              <a:ext uri="{FF2B5EF4-FFF2-40B4-BE49-F238E27FC236}">
                <a16:creationId xmlns:a16="http://schemas.microsoft.com/office/drawing/2014/main" id="{1D3193EE-0199-48C8-9BF5-88AD94BB7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9712" y="4456962"/>
            <a:ext cx="285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9" name="TextBox 43">
            <a:extLst>
              <a:ext uri="{FF2B5EF4-FFF2-40B4-BE49-F238E27FC236}">
                <a16:creationId xmlns:a16="http://schemas.microsoft.com/office/drawing/2014/main" id="{ECCD9D8E-D36C-4497-A43C-AF46FE84D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4706" y="3136696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0" name="TextBox 49">
            <a:extLst>
              <a:ext uri="{FF2B5EF4-FFF2-40B4-BE49-F238E27FC236}">
                <a16:creationId xmlns:a16="http://schemas.microsoft.com/office/drawing/2014/main" id="{26C34B30-10BD-4BB8-88DB-87F27BE7A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7301" y="3120231"/>
            <a:ext cx="10287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645</a:t>
            </a:r>
          </a:p>
        </p:txBody>
      </p:sp>
      <p:grpSp>
        <p:nvGrpSpPr>
          <p:cNvPr id="61" name="Group 66">
            <a:extLst>
              <a:ext uri="{FF2B5EF4-FFF2-40B4-BE49-F238E27FC236}">
                <a16:creationId xmlns:a16="http://schemas.microsoft.com/office/drawing/2014/main" id="{699D1323-768A-4678-9E3C-5A6ADB97117B}"/>
              </a:ext>
            </a:extLst>
          </p:cNvPr>
          <p:cNvGrpSpPr>
            <a:grpSpLocks/>
          </p:cNvGrpSpPr>
          <p:nvPr/>
        </p:nvGrpSpPr>
        <p:grpSpPr bwMode="auto">
          <a:xfrm>
            <a:off x="9834887" y="3186347"/>
            <a:ext cx="819151" cy="1431301"/>
            <a:chOff x="2299" y="1252"/>
            <a:chExt cx="516" cy="656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D7AB3D4-3DD4-4005-832C-E2CDE1B5A620}"/>
                </a:ext>
              </a:extLst>
            </p:cNvPr>
            <p:cNvCxnSpPr>
              <a:cxnSpLocks/>
            </p:cNvCxnSpPr>
            <p:nvPr/>
          </p:nvCxnSpPr>
          <p:spPr>
            <a:xfrm>
              <a:off x="2299" y="1537"/>
              <a:ext cx="516" cy="0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8E4DF29-89FD-4C81-994D-2E200731106E}"/>
                </a:ext>
              </a:extLst>
            </p:cNvPr>
            <p:cNvCxnSpPr/>
            <p:nvPr/>
          </p:nvCxnSpPr>
          <p:spPr>
            <a:xfrm>
              <a:off x="2304" y="1252"/>
              <a:ext cx="5" cy="656"/>
            </a:xfrm>
            <a:prstGeom prst="lin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</a:ln>
            <a:effectLst/>
          </p:spPr>
        </p:cxnSp>
      </p:grpSp>
      <p:sp>
        <p:nvSpPr>
          <p:cNvPr id="64" name="TextBox 36">
            <a:extLst>
              <a:ext uri="{FF2B5EF4-FFF2-40B4-BE49-F238E27FC236}">
                <a16:creationId xmlns:a16="http://schemas.microsoft.com/office/drawing/2014/main" id="{D3556629-5679-42F8-8AB7-A91141DFD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7287" y="3825269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5" name="TextBox 39">
            <a:extLst>
              <a:ext uri="{FF2B5EF4-FFF2-40B4-BE49-F238E27FC236}">
                <a16:creationId xmlns:a16="http://schemas.microsoft.com/office/drawing/2014/main" id="{5B67329E-3FDD-4995-804B-1FF5B057D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1" y="3600450"/>
            <a:ext cx="400050" cy="70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6" name="TextBox 36">
            <a:extLst>
              <a:ext uri="{FF2B5EF4-FFF2-40B4-BE49-F238E27FC236}">
                <a16:creationId xmlns:a16="http://schemas.microsoft.com/office/drawing/2014/main" id="{FA496C1B-98A0-48D0-B7E4-DD136F310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3830" y="3821063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7" name="TextBox 38">
            <a:extLst>
              <a:ext uri="{FF2B5EF4-FFF2-40B4-BE49-F238E27FC236}">
                <a16:creationId xmlns:a16="http://schemas.microsoft.com/office/drawing/2014/main" id="{01A62359-A6FF-440C-8FE2-9862CCC6A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4919" y="3604786"/>
            <a:ext cx="285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8" name="TextBox 38">
            <a:extLst>
              <a:ext uri="{FF2B5EF4-FFF2-40B4-BE49-F238E27FC236}">
                <a16:creationId xmlns:a16="http://schemas.microsoft.com/office/drawing/2014/main" id="{1DE3CB55-9D7A-4DF0-AA52-AEFB52DC1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1151" y="4038600"/>
            <a:ext cx="61535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9" name="TextBox 38">
            <a:extLst>
              <a:ext uri="{FF2B5EF4-FFF2-40B4-BE49-F238E27FC236}">
                <a16:creationId xmlns:a16="http://schemas.microsoft.com/office/drawing/2014/main" id="{3DD070E2-0D71-49A4-A2BC-D443CDBC6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0062" y="4028337"/>
            <a:ext cx="285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70" name="TextBox 36">
            <a:extLst>
              <a:ext uri="{FF2B5EF4-FFF2-40B4-BE49-F238E27FC236}">
                <a16:creationId xmlns:a16="http://schemas.microsoft.com/office/drawing/2014/main" id="{ACB0B806-F269-45F3-8852-D83077196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1733" y="3811538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71" name="TextBox 38">
            <a:extLst>
              <a:ext uri="{FF2B5EF4-FFF2-40B4-BE49-F238E27FC236}">
                <a16:creationId xmlns:a16="http://schemas.microsoft.com/office/drawing/2014/main" id="{3E60D5DB-EE72-4F87-9338-6EEA1D428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0062" y="4485537"/>
            <a:ext cx="285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0</a:t>
            </a:r>
          </a:p>
        </p:txBody>
      </p:sp>
    </p:spTree>
    <p:custDataLst>
      <p:tags r:id="rId1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5" grpId="0"/>
      <p:bldP spid="47" grpId="0"/>
      <p:bldP spid="48" grpId="0"/>
      <p:bldP spid="49" grpId="0"/>
      <p:bldP spid="50" grpId="0"/>
      <p:bldP spid="53" grpId="0"/>
      <p:bldP spid="54" grpId="0"/>
      <p:bldP spid="58" grpId="0"/>
      <p:bldP spid="59" grpId="0"/>
      <p:bldP spid="60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F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043729" y="403672"/>
            <a:ext cx="879770" cy="702056"/>
            <a:chOff x="1484051" y="705745"/>
            <a:chExt cx="564204" cy="477343"/>
          </a:xfrm>
        </p:grpSpPr>
        <p:sp>
          <p:nvSpPr>
            <p:cNvPr id="2" name="Isosceles Triangle 1"/>
            <p:cNvSpPr/>
            <p:nvPr/>
          </p:nvSpPr>
          <p:spPr>
            <a:xfrm>
              <a:off x="1484051" y="705745"/>
              <a:ext cx="564204" cy="460396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621201" y="785487"/>
              <a:ext cx="264406" cy="39760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</a:rPr>
                <a:t>2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A80F77DC-B128-41EE-B71D-6D2D1BF41A59}"/>
              </a:ext>
            </a:extLst>
          </p:cNvPr>
          <p:cNvSpPr/>
          <p:nvPr/>
        </p:nvSpPr>
        <p:spPr>
          <a:xfrm>
            <a:off x="1802485" y="455333"/>
            <a:ext cx="10264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41960" algn="l"/>
                <a:tab pos="4565650" algn="r"/>
                <a:tab pos="4776470" algn="ctr"/>
                <a:tab pos="5276215" algn="ctr"/>
                <a:tab pos="5657215" algn="r"/>
              </a:tabLst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kumimoji="0" lang="vi-VN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3F5A9BC-0254-4B85-84C5-CA7823C96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61813"/>
              </p:ext>
            </p:extLst>
          </p:nvPr>
        </p:nvGraphicFramePr>
        <p:xfrm>
          <a:off x="2362199" y="1496219"/>
          <a:ext cx="8296276" cy="1957704"/>
        </p:xfrm>
        <a:graphic>
          <a:graphicData uri="http://schemas.openxmlformats.org/drawingml/2006/table">
            <a:tbl>
              <a:tblPr/>
              <a:tblGrid>
                <a:gridCol w="2074069">
                  <a:extLst>
                    <a:ext uri="{9D8B030D-6E8A-4147-A177-3AD203B41FA5}">
                      <a16:colId xmlns:a16="http://schemas.microsoft.com/office/drawing/2014/main" val="317611257"/>
                    </a:ext>
                  </a:extLst>
                </a:gridCol>
                <a:gridCol w="2074069">
                  <a:extLst>
                    <a:ext uri="{9D8B030D-6E8A-4147-A177-3AD203B41FA5}">
                      <a16:colId xmlns:a16="http://schemas.microsoft.com/office/drawing/2014/main" val="2007274822"/>
                    </a:ext>
                  </a:extLst>
                </a:gridCol>
                <a:gridCol w="2074069">
                  <a:extLst>
                    <a:ext uri="{9D8B030D-6E8A-4147-A177-3AD203B41FA5}">
                      <a16:colId xmlns:a16="http://schemas.microsoft.com/office/drawing/2014/main" val="1967703829"/>
                    </a:ext>
                  </a:extLst>
                </a:gridCol>
                <a:gridCol w="2074069">
                  <a:extLst>
                    <a:ext uri="{9D8B030D-6E8A-4147-A177-3AD203B41FA5}">
                      <a16:colId xmlns:a16="http://schemas.microsoft.com/office/drawing/2014/main" val="2752701369"/>
                    </a:ext>
                  </a:extLst>
                </a:gridCol>
              </a:tblGrid>
              <a:tr h="367506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Số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đã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cho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236835"/>
                  </a:ext>
                </a:extLst>
              </a:tr>
              <a:tr h="735012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</a:rPr>
                        <a:t>Giảm 3 lần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351919"/>
                  </a:ext>
                </a:extLst>
              </a:tr>
              <a:tr h="735012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</a:rPr>
                        <a:t>Gấp 4 lần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</a:rPr>
                        <a:t>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2323092"/>
                  </a:ext>
                </a:extLst>
              </a:tr>
            </a:tbl>
          </a:graphicData>
        </a:graphic>
      </p:graphicFrame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DCBF05C-2677-4F54-BCF6-4B0141793C03}"/>
              </a:ext>
            </a:extLst>
          </p:cNvPr>
          <p:cNvSpPr/>
          <p:nvPr/>
        </p:nvSpPr>
        <p:spPr>
          <a:xfrm>
            <a:off x="7053901" y="1991103"/>
            <a:ext cx="1046480" cy="65103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83B688C-55D3-453C-81E5-128C12C26190}"/>
              </a:ext>
            </a:extLst>
          </p:cNvPr>
          <p:cNvSpPr/>
          <p:nvPr/>
        </p:nvSpPr>
        <p:spPr>
          <a:xfrm>
            <a:off x="7063426" y="2791203"/>
            <a:ext cx="1046480" cy="65103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B16E412-7589-448B-ADE5-4F2176F91C2E}"/>
              </a:ext>
            </a:extLst>
          </p:cNvPr>
          <p:cNvSpPr/>
          <p:nvPr/>
        </p:nvSpPr>
        <p:spPr>
          <a:xfrm>
            <a:off x="9120826" y="2010153"/>
            <a:ext cx="1046480" cy="65103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7EABE00-4722-4BBA-82B9-23E29D16EBE4}"/>
              </a:ext>
            </a:extLst>
          </p:cNvPr>
          <p:cNvSpPr/>
          <p:nvPr/>
        </p:nvSpPr>
        <p:spPr>
          <a:xfrm>
            <a:off x="9139876" y="2772153"/>
            <a:ext cx="1046480" cy="65103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7D5AD7-59CD-4289-958A-8E405A621418}"/>
              </a:ext>
            </a:extLst>
          </p:cNvPr>
          <p:cNvSpPr txBox="1"/>
          <p:nvPr/>
        </p:nvSpPr>
        <p:spPr>
          <a:xfrm>
            <a:off x="1104900" y="1390650"/>
            <a:ext cx="819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a)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93BE2E1D-FCDE-4BAD-8D47-E8D62EFF41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458300"/>
              </p:ext>
            </p:extLst>
          </p:nvPr>
        </p:nvGraphicFramePr>
        <p:xfrm>
          <a:off x="1676399" y="3725069"/>
          <a:ext cx="10048876" cy="2194560"/>
        </p:xfrm>
        <a:graphic>
          <a:graphicData uri="http://schemas.openxmlformats.org/drawingml/2006/table">
            <a:tbl>
              <a:tblPr/>
              <a:tblGrid>
                <a:gridCol w="2512219">
                  <a:extLst>
                    <a:ext uri="{9D8B030D-6E8A-4147-A177-3AD203B41FA5}">
                      <a16:colId xmlns:a16="http://schemas.microsoft.com/office/drawing/2014/main" val="317611257"/>
                    </a:ext>
                  </a:extLst>
                </a:gridCol>
                <a:gridCol w="2512219">
                  <a:extLst>
                    <a:ext uri="{9D8B030D-6E8A-4147-A177-3AD203B41FA5}">
                      <a16:colId xmlns:a16="http://schemas.microsoft.com/office/drawing/2014/main" val="2007274822"/>
                    </a:ext>
                  </a:extLst>
                </a:gridCol>
                <a:gridCol w="2512219">
                  <a:extLst>
                    <a:ext uri="{9D8B030D-6E8A-4147-A177-3AD203B41FA5}">
                      <a16:colId xmlns:a16="http://schemas.microsoft.com/office/drawing/2014/main" val="1967703829"/>
                    </a:ext>
                  </a:extLst>
                </a:gridCol>
                <a:gridCol w="2512219">
                  <a:extLst>
                    <a:ext uri="{9D8B030D-6E8A-4147-A177-3AD203B41FA5}">
                      <a16:colId xmlns:a16="http://schemas.microsoft.com/office/drawing/2014/main" val="2752701369"/>
                    </a:ext>
                  </a:extLst>
                </a:gridCol>
              </a:tblGrid>
              <a:tr h="367506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Số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lớn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</a:rPr>
                        <a:t>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236835"/>
                  </a:ext>
                </a:extLst>
              </a:tr>
              <a:tr h="568801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Số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bé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351919"/>
                  </a:ext>
                </a:extLst>
              </a:tr>
              <a:tr h="735012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Số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lớn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gấp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mấy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lần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số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</a:rPr>
                        <a:t>bé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2323092"/>
                  </a:ext>
                </a:extLst>
              </a:tr>
            </a:tbl>
          </a:graphicData>
        </a:graphic>
      </p:graphicFrame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5099DD66-A559-47A5-BFC6-6CC13B65375B}"/>
              </a:ext>
            </a:extLst>
          </p:cNvPr>
          <p:cNvSpPr/>
          <p:nvPr/>
        </p:nvSpPr>
        <p:spPr>
          <a:xfrm>
            <a:off x="7406326" y="4953378"/>
            <a:ext cx="1046480" cy="65103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02364E1-52E7-44A3-912C-8CC81370F502}"/>
              </a:ext>
            </a:extLst>
          </p:cNvPr>
          <p:cNvSpPr/>
          <p:nvPr/>
        </p:nvSpPr>
        <p:spPr>
          <a:xfrm>
            <a:off x="9939976" y="5020053"/>
            <a:ext cx="1046480" cy="65103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B5FE15D-B938-4B79-B51B-2184E18AEE70}"/>
              </a:ext>
            </a:extLst>
          </p:cNvPr>
          <p:cNvSpPr txBox="1"/>
          <p:nvPr/>
        </p:nvSpPr>
        <p:spPr>
          <a:xfrm>
            <a:off x="1028700" y="3619500"/>
            <a:ext cx="819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576136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9" grpId="0"/>
      <p:bldP spid="26" grpId="0" animBg="1"/>
      <p:bldP spid="28" grpId="0" animBg="1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F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B175C593-0506-4979-8D73-A15163A30F60}"/>
              </a:ext>
            </a:extLst>
          </p:cNvPr>
          <p:cNvSpPr/>
          <p:nvPr/>
        </p:nvSpPr>
        <p:spPr>
          <a:xfrm>
            <a:off x="1738059" y="336203"/>
            <a:ext cx="93306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41960" algn="l"/>
                <a:tab pos="4565650" algn="r"/>
                <a:tab pos="4776470" algn="ctr"/>
                <a:tab pos="5276215" algn="ctr"/>
                <a:tab pos="5657215" algn="r"/>
              </a:tabLst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 bê cân nặng 120 kg, con bò nặng gấp 3 lần con bê. Hỏi cả hai con cân nặng bao nhiêu ki-lô-gam?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57650" y="404635"/>
            <a:ext cx="879770" cy="702056"/>
            <a:chOff x="1484051" y="705745"/>
            <a:chExt cx="564204" cy="477343"/>
          </a:xfrm>
        </p:grpSpPr>
        <p:sp>
          <p:nvSpPr>
            <p:cNvPr id="2" name="Isosceles Triangle 1"/>
            <p:cNvSpPr/>
            <p:nvPr/>
          </p:nvSpPr>
          <p:spPr>
            <a:xfrm>
              <a:off x="1484051" y="705745"/>
              <a:ext cx="564204" cy="460396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621201" y="785487"/>
              <a:ext cx="264406" cy="39760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/>
                  <a:cs typeface="Arial" panose="020B0604020202020204" pitchFamily="34" charset="0"/>
                </a:rPr>
                <a:t>3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94371746-472D-422C-A4DC-4B6B10B36C3A}"/>
              </a:ext>
            </a:extLst>
          </p:cNvPr>
          <p:cNvSpPr txBox="1"/>
          <p:nvPr/>
        </p:nvSpPr>
        <p:spPr>
          <a:xfrm>
            <a:off x="1038225" y="2114550"/>
            <a:ext cx="1762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Con </a:t>
            </a:r>
            <a:r>
              <a:rPr lang="en-US" sz="3200" dirty="0" err="1"/>
              <a:t>bê</a:t>
            </a:r>
            <a:r>
              <a:rPr lang="en-US" sz="3200" dirty="0"/>
              <a:t>: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98E2F9F-5AEF-438E-B156-4EFC3F250763}"/>
              </a:ext>
            </a:extLst>
          </p:cNvPr>
          <p:cNvSpPr txBox="1"/>
          <p:nvPr/>
        </p:nvSpPr>
        <p:spPr>
          <a:xfrm>
            <a:off x="3886200" y="1495425"/>
            <a:ext cx="1762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/>
              <a:t>Tóm</a:t>
            </a:r>
            <a:r>
              <a:rPr lang="en-US" sz="3200" b="1" u="sng" dirty="0"/>
              <a:t> </a:t>
            </a:r>
            <a:r>
              <a:rPr lang="en-US" sz="3200" b="1" u="sng" dirty="0" err="1"/>
              <a:t>tắt</a:t>
            </a:r>
            <a:endParaRPr lang="en-US" sz="3200" b="1" u="sng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D1B6A60-0F61-4AE5-8D7F-7164DB7D2C00}"/>
              </a:ext>
            </a:extLst>
          </p:cNvPr>
          <p:cNvSpPr txBox="1"/>
          <p:nvPr/>
        </p:nvSpPr>
        <p:spPr>
          <a:xfrm>
            <a:off x="1038225" y="2895600"/>
            <a:ext cx="1762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Con </a:t>
            </a:r>
            <a:r>
              <a:rPr lang="en-US" sz="3200" dirty="0" err="1"/>
              <a:t>bò</a:t>
            </a:r>
            <a:r>
              <a:rPr lang="en-US" sz="3200" dirty="0"/>
              <a:t>: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B86B0C1-4614-490E-A4F6-E3462ED3FFC5}"/>
              </a:ext>
            </a:extLst>
          </p:cNvPr>
          <p:cNvGrpSpPr/>
          <p:nvPr/>
        </p:nvGrpSpPr>
        <p:grpSpPr>
          <a:xfrm>
            <a:off x="2790825" y="2273588"/>
            <a:ext cx="1581150" cy="428625"/>
            <a:chOff x="2762250" y="2406938"/>
            <a:chExt cx="1581150" cy="428625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F8E0FF8-C677-4536-883F-42BF54ACE2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2250" y="2686050"/>
              <a:ext cx="1562100" cy="6638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59B21AB-C82E-4E1D-96FD-1B96B260E679}"/>
                </a:ext>
              </a:extLst>
            </p:cNvPr>
            <p:cNvCxnSpPr>
              <a:stCxn id="12" idx="3"/>
              <a:endCxn id="12" idx="3"/>
            </p:cNvCxnSpPr>
            <p:nvPr/>
          </p:nvCxnSpPr>
          <p:spPr>
            <a:xfrm>
              <a:off x="2800350" y="2406938"/>
              <a:ext cx="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374FB60-9C30-44A6-AFB5-A8F265E5B16A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75" y="2571750"/>
              <a:ext cx="0" cy="244763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8AB52CF-DE9E-4A52-A6BD-70F5E9A78473}"/>
                </a:ext>
              </a:extLst>
            </p:cNvPr>
            <p:cNvCxnSpPr>
              <a:cxnSpLocks/>
            </p:cNvCxnSpPr>
            <p:nvPr/>
          </p:nvCxnSpPr>
          <p:spPr>
            <a:xfrm>
              <a:off x="4343400" y="2590800"/>
              <a:ext cx="0" cy="244763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BB4F716-8EEE-4F85-A196-8C9E8C18ED5D}"/>
              </a:ext>
            </a:extLst>
          </p:cNvPr>
          <p:cNvGrpSpPr/>
          <p:nvPr/>
        </p:nvGrpSpPr>
        <p:grpSpPr>
          <a:xfrm>
            <a:off x="2800350" y="3124200"/>
            <a:ext cx="4286250" cy="263813"/>
            <a:chOff x="2771775" y="2571750"/>
            <a:chExt cx="4286250" cy="263813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1AF7FD69-6A98-47BE-AEAC-9A3D35664715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75" y="2711738"/>
              <a:ext cx="4286250" cy="0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E90F74BF-9979-4464-8EF6-7272870BF3A6}"/>
                </a:ext>
              </a:extLst>
            </p:cNvPr>
            <p:cNvCxnSpPr/>
            <p:nvPr/>
          </p:nvCxnSpPr>
          <p:spPr>
            <a:xfrm>
              <a:off x="2771775" y="2711738"/>
              <a:ext cx="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A2661838-DFF9-4F6A-B785-418BDB40B879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75" y="2571750"/>
              <a:ext cx="0" cy="244763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E7CBE8B3-5719-4233-90A3-4B477433E82D}"/>
                </a:ext>
              </a:extLst>
            </p:cNvPr>
            <p:cNvCxnSpPr>
              <a:cxnSpLocks/>
            </p:cNvCxnSpPr>
            <p:nvPr/>
          </p:nvCxnSpPr>
          <p:spPr>
            <a:xfrm>
              <a:off x="4343400" y="2590800"/>
              <a:ext cx="0" cy="244763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B1908CD8-04E8-472F-B3A1-A0B8B7146853}"/>
                </a:ext>
              </a:extLst>
            </p:cNvPr>
            <p:cNvCxnSpPr>
              <a:cxnSpLocks/>
            </p:cNvCxnSpPr>
            <p:nvPr/>
          </p:nvCxnSpPr>
          <p:spPr>
            <a:xfrm>
              <a:off x="5705475" y="2581275"/>
              <a:ext cx="0" cy="244763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EAD9DA7-E92B-4924-A8AF-CC615C808637}"/>
                </a:ext>
              </a:extLst>
            </p:cNvPr>
            <p:cNvCxnSpPr>
              <a:cxnSpLocks/>
            </p:cNvCxnSpPr>
            <p:nvPr/>
          </p:nvCxnSpPr>
          <p:spPr>
            <a:xfrm>
              <a:off x="7038975" y="2581275"/>
              <a:ext cx="0" cy="244763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E487235-66DF-49C6-83AA-177CE4DB6001}"/>
              </a:ext>
            </a:extLst>
          </p:cNvPr>
          <p:cNvCxnSpPr>
            <a:cxnSpLocks/>
            <a:endCxn id="61" idx="3"/>
          </p:cNvCxnSpPr>
          <p:nvPr/>
        </p:nvCxnSpPr>
        <p:spPr>
          <a:xfrm>
            <a:off x="2800350" y="2466975"/>
            <a:ext cx="0" cy="721013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BE188A5-ED20-4448-A5E0-B1C8EA9BF6B1}"/>
              </a:ext>
            </a:extLst>
          </p:cNvPr>
          <p:cNvCxnSpPr>
            <a:cxnSpLocks/>
          </p:cNvCxnSpPr>
          <p:nvPr/>
        </p:nvCxnSpPr>
        <p:spPr>
          <a:xfrm>
            <a:off x="4362450" y="2514600"/>
            <a:ext cx="0" cy="721013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ight Brace 29">
            <a:extLst>
              <a:ext uri="{FF2B5EF4-FFF2-40B4-BE49-F238E27FC236}">
                <a16:creationId xmlns:a16="http://schemas.microsoft.com/office/drawing/2014/main" id="{F31DA6B2-6A67-4A54-A777-B69712A93D96}"/>
              </a:ext>
            </a:extLst>
          </p:cNvPr>
          <p:cNvSpPr/>
          <p:nvPr/>
        </p:nvSpPr>
        <p:spPr>
          <a:xfrm>
            <a:off x="7248525" y="1857375"/>
            <a:ext cx="333375" cy="1552575"/>
          </a:xfrm>
          <a:prstGeom prst="righ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8528B3F-9F16-40E5-8876-51BCAD68596D}"/>
              </a:ext>
            </a:extLst>
          </p:cNvPr>
          <p:cNvSpPr txBox="1"/>
          <p:nvPr/>
        </p:nvSpPr>
        <p:spPr>
          <a:xfrm>
            <a:off x="7724775" y="2333625"/>
            <a:ext cx="1762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? kg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D9FA02B-77AF-45C8-BB26-1C20EB82510E}"/>
              </a:ext>
            </a:extLst>
          </p:cNvPr>
          <p:cNvSpPr txBox="1"/>
          <p:nvPr/>
        </p:nvSpPr>
        <p:spPr>
          <a:xfrm>
            <a:off x="2781300" y="3657600"/>
            <a:ext cx="1762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</a:rPr>
              <a:t>giải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904D472-462F-4361-BC05-31201A9D6DA3}"/>
              </a:ext>
            </a:extLst>
          </p:cNvPr>
          <p:cNvSpPr txBox="1"/>
          <p:nvPr/>
        </p:nvSpPr>
        <p:spPr>
          <a:xfrm>
            <a:off x="-276225" y="4305300"/>
            <a:ext cx="7505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</a:rPr>
              <a:t>Cân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nặng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của</a:t>
            </a:r>
            <a:r>
              <a:rPr lang="en-US" sz="3200" b="1" dirty="0">
                <a:solidFill>
                  <a:srgbClr val="FF0000"/>
                </a:solidFill>
              </a:rPr>
              <a:t> con </a:t>
            </a:r>
            <a:r>
              <a:rPr lang="en-US" sz="3200" b="1" dirty="0" err="1">
                <a:solidFill>
                  <a:srgbClr val="FF0000"/>
                </a:solidFill>
              </a:rPr>
              <a:t>bò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C4B912F-FE63-47E9-B795-969A6F660C42}"/>
              </a:ext>
            </a:extLst>
          </p:cNvPr>
          <p:cNvSpPr txBox="1"/>
          <p:nvPr/>
        </p:nvSpPr>
        <p:spPr>
          <a:xfrm>
            <a:off x="-28575" y="4867275"/>
            <a:ext cx="7505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120 x 3 = 360 (kg)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AE346FD1-00F4-4C42-A653-FF5439E39C6B}"/>
              </a:ext>
            </a:extLst>
          </p:cNvPr>
          <p:cNvSpPr txBox="1"/>
          <p:nvPr/>
        </p:nvSpPr>
        <p:spPr>
          <a:xfrm>
            <a:off x="4848225" y="4295775"/>
            <a:ext cx="7505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Cân nặng của cả hai con là: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2B4A1B3-D9B3-4809-B043-06604ED90D8F}"/>
              </a:ext>
            </a:extLst>
          </p:cNvPr>
          <p:cNvSpPr txBox="1"/>
          <p:nvPr/>
        </p:nvSpPr>
        <p:spPr>
          <a:xfrm>
            <a:off x="5038725" y="4819650"/>
            <a:ext cx="7505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120 + 360 = 480 (kg)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480CC4E-EB23-4410-B32A-BC351B98EB45}"/>
              </a:ext>
            </a:extLst>
          </p:cNvPr>
          <p:cNvSpPr txBox="1"/>
          <p:nvPr/>
        </p:nvSpPr>
        <p:spPr>
          <a:xfrm>
            <a:off x="5915025" y="5381625"/>
            <a:ext cx="7505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</a:rPr>
              <a:t>Đáp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số</a:t>
            </a:r>
            <a:r>
              <a:rPr lang="en-US" sz="3200" b="1" dirty="0">
                <a:solidFill>
                  <a:srgbClr val="FF0000"/>
                </a:solidFill>
              </a:rPr>
              <a:t>: 480 kg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154388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0" grpId="0"/>
      <p:bldP spid="61" grpId="0"/>
      <p:bldP spid="30" grpId="0" animBg="1"/>
      <p:bldP spid="79" grpId="0"/>
      <p:bldP spid="80" grpId="0"/>
      <p:bldP spid="81" grpId="0"/>
      <p:bldP spid="82" grpId="0"/>
      <p:bldP spid="85" grpId="0"/>
      <p:bldP spid="86" grpId="0"/>
      <p:bldP spid="8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AE8E4163-2E45-40AB-8368-51A4A33F18C0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b:\uFFFDN{44C9C380-D2AB-4688-94B4-9598F3A00778}&quot;,&quot;D:\\Desktop\\dang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40 - t1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30DBBF8-0EFB-4AF0-8F1A-DEC7F2F786B5}:32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82ADFB2-A40F-4338-9AFF-7ABD5974535E}:3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D2F0C9-0C48-499A-8814-045A8AE3F6AC}:263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6240A1A-D14C-40B6-A11B-E7CDF6CD1696}:2640"/>
</p:tagLst>
</file>

<file path=ppt/theme/theme1.xml><?xml version="1.0" encoding="utf-8"?>
<a:theme xmlns:a="http://schemas.openxmlformats.org/drawingml/2006/main" name="1_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203</Words>
  <Application>Microsoft Office PowerPoint</Application>
  <PresentationFormat>Widescreen</PresentationFormat>
  <Paragraphs>91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Times New Roman</vt:lpstr>
      <vt:lpstr>1_Office 主题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40 - t1</dc:title>
  <dc:creator>Thao Tran</dc:creator>
  <cp:lastModifiedBy>SURFACE</cp:lastModifiedBy>
  <cp:revision>53</cp:revision>
  <dcterms:created xsi:type="dcterms:W3CDTF">2022-09-23T12:04:45Z</dcterms:created>
  <dcterms:modified xsi:type="dcterms:W3CDTF">2025-12-30T01:37:02Z</dcterms:modified>
</cp:coreProperties>
</file>