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notesMasterIdLst>
    <p:notesMasterId r:id="rId21"/>
  </p:notesMasterIdLst>
  <p:sldIdLst>
    <p:sldId id="256" r:id="rId3"/>
    <p:sldId id="3914" r:id="rId4"/>
    <p:sldId id="7692" r:id="rId5"/>
    <p:sldId id="7693" r:id="rId6"/>
    <p:sldId id="282" r:id="rId7"/>
    <p:sldId id="283" r:id="rId8"/>
    <p:sldId id="7695" r:id="rId9"/>
    <p:sldId id="7696" r:id="rId10"/>
    <p:sldId id="7698" r:id="rId11"/>
    <p:sldId id="312" r:id="rId12"/>
    <p:sldId id="7714" r:id="rId13"/>
    <p:sldId id="7715" r:id="rId14"/>
    <p:sldId id="300" r:id="rId15"/>
    <p:sldId id="7716" r:id="rId16"/>
    <p:sldId id="7700" r:id="rId17"/>
    <p:sldId id="7709" r:id="rId18"/>
    <p:sldId id="7717" r:id="rId19"/>
    <p:sldId id="768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61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92" autoAdjust="0"/>
  </p:normalViewPr>
  <p:slideViewPr>
    <p:cSldViewPr snapToGrid="0">
      <p:cViewPr varScale="1">
        <p:scale>
          <a:sx n="107" d="100"/>
          <a:sy n="107" d="100"/>
        </p:scale>
        <p:origin x="750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96089-3D20-4FA9-ADCA-9D9461F29267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2382B-23E8-4A42-A19B-E3FC68E13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71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609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8888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497E2D-5F28-475B-9CBB-6C9DE49F4E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0489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497E2D-5F28-475B-9CBB-6C9DE49F4E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6985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497E2D-5F28-475B-9CBB-6C9DE49F4E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57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2661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3363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555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314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715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710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900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630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055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711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558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F6D0DA44-1C82-47B1-93C5-F2AB228D8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C2E5439E-517E-4862-9FB2-D63852443468}"/>
              </a:ext>
            </a:extLst>
          </p:cNvPr>
          <p:cNvGrpSpPr/>
          <p:nvPr userDrawn="1"/>
        </p:nvGrpSpPr>
        <p:grpSpPr>
          <a:xfrm>
            <a:off x="919756" y="707809"/>
            <a:ext cx="10352488" cy="5320037"/>
            <a:chOff x="919756" y="707809"/>
            <a:chExt cx="10352488" cy="532003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F549A39-6133-4816-8BB9-6E86E3133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756" y="707809"/>
              <a:ext cx="10352488" cy="3521292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453CE4A-64FC-4EA0-BA14-5220C3E122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77"/>
            <a:stretch/>
          </p:blipFill>
          <p:spPr>
            <a:xfrm>
              <a:off x="919756" y="3960019"/>
              <a:ext cx="10352488" cy="2067827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69DFF87-8C10-45C5-BD24-EB0B541DC296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E57743-C525-45F4-9EAF-6B3D01D52E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6" r="66231"/>
            <a:stretch/>
          </p:blipFill>
          <p:spPr>
            <a:xfrm>
              <a:off x="0" y="0"/>
              <a:ext cx="5105400" cy="685800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D3A96F7-32F0-4F6C-9331-7EFD526202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12195"/>
            <a:stretch/>
          </p:blipFill>
          <p:spPr>
            <a:xfrm>
              <a:off x="7296150" y="0"/>
              <a:ext cx="489585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088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434B67C3-C77A-42FD-8E29-31365341568C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开学学习目标</a:t>
            </a:r>
          </a:p>
        </p:txBody>
      </p:sp>
    </p:spTree>
    <p:extLst>
      <p:ext uri="{BB962C8B-B14F-4D97-AF65-F5344CB8AC3E}">
        <p14:creationId xmlns:p14="http://schemas.microsoft.com/office/powerpoint/2010/main" val="263601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D4EB656-6146-4B7E-892D-377D354ACC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A4BB9BA-3777-4419-8920-84F1FA389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F65649-5CC9-4D9D-A2A2-3A0DC405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8CF3E1-8015-4CE6-825E-2BE370F31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AAB29D-75C6-4F82-A50D-8E9F0904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25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7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601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5BEF24-7971-4037-BAD8-82CA6AC7A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BE6C92-9679-4297-81EE-BF628D75C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DE356A-A584-4068-8D7E-E498C4414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C78B-DFAA-46A6-8F04-A61BC481A71B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2F4A74-0C9B-4E2E-92C2-AF77E05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8F39AD7-72D4-4225-AE75-0478A7110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BE9C-2193-4742-B43D-446A936EC7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74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493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624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9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1pPr>
            <a:lvl2pPr marL="543970" indent="0">
              <a:buNone/>
              <a:defRPr sz="2172">
                <a:solidFill>
                  <a:schemeClr val="tx1">
                    <a:tint val="75000"/>
                  </a:schemeClr>
                </a:solidFill>
              </a:defRPr>
            </a:lvl2pPr>
            <a:lvl3pPr marL="1087940" indent="0">
              <a:buNone/>
              <a:defRPr sz="1873">
                <a:solidFill>
                  <a:schemeClr val="tx1">
                    <a:tint val="75000"/>
                  </a:schemeClr>
                </a:solidFill>
              </a:defRPr>
            </a:lvl3pPr>
            <a:lvl4pPr marL="1631911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4pPr>
            <a:lvl5pPr marL="217588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5pPr>
            <a:lvl6pPr marL="271985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6pPr>
            <a:lvl7pPr marL="326382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7pPr>
            <a:lvl8pPr marL="380779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8pPr>
            <a:lvl9pPr marL="4351763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43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851" y="2133601"/>
            <a:ext cx="9662583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51635" y="2133601"/>
            <a:ext cx="9664700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2067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787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22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671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1504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820"/>
            </a:lvl1pPr>
            <a:lvl2pPr>
              <a:defRPr sz="3296"/>
            </a:lvl2pPr>
            <a:lvl3pPr>
              <a:defRPr sz="2846"/>
            </a:lvl3pPr>
            <a:lvl4pPr>
              <a:defRPr sz="2397"/>
            </a:lvl4pPr>
            <a:lvl5pPr>
              <a:defRPr sz="2397"/>
            </a:lvl5pPr>
            <a:lvl6pPr>
              <a:defRPr sz="2397"/>
            </a:lvl6pPr>
            <a:lvl7pPr>
              <a:defRPr sz="2397"/>
            </a:lvl7pPr>
            <a:lvl8pPr>
              <a:defRPr sz="2397"/>
            </a:lvl8pPr>
            <a:lvl9pPr>
              <a:defRPr sz="23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4954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20"/>
            </a:lvl1pPr>
            <a:lvl2pPr marL="543970" indent="0">
              <a:buNone/>
              <a:defRPr sz="3296"/>
            </a:lvl2pPr>
            <a:lvl3pPr marL="1087940" indent="0">
              <a:buNone/>
              <a:defRPr sz="2846"/>
            </a:lvl3pPr>
            <a:lvl4pPr marL="1631911" indent="0">
              <a:buNone/>
              <a:defRPr sz="2397"/>
            </a:lvl4pPr>
            <a:lvl5pPr marL="2175882" indent="0">
              <a:buNone/>
              <a:defRPr sz="2397"/>
            </a:lvl5pPr>
            <a:lvl6pPr marL="2719852" indent="0">
              <a:buNone/>
              <a:defRPr sz="2397"/>
            </a:lvl6pPr>
            <a:lvl7pPr marL="3263822" indent="0">
              <a:buNone/>
              <a:defRPr sz="2397"/>
            </a:lvl7pPr>
            <a:lvl8pPr marL="3807792" indent="0">
              <a:buNone/>
              <a:defRPr sz="2397"/>
            </a:lvl8pPr>
            <a:lvl9pPr marL="4351763" indent="0">
              <a:buNone/>
              <a:defRPr sz="239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594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2796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35301" y="366713"/>
            <a:ext cx="4881033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5851" y="366713"/>
            <a:ext cx="14446250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76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16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317A44-04E1-4085-84BF-81100BEBF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26B6AD-E5F5-48FA-AC0E-118A9A5293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839B048-7977-4E79-92E4-87BB2D12A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49C0DB-4EAA-49E2-A5BA-EEF260B60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9E1335D-FDBA-4DED-BFAC-D6B0E8E81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6B17F47-4DB7-488B-B897-C6B26CDCB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3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C314F8-93E0-4B39-BCFA-DCA4C2E4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95C450-4251-49B8-B441-7EC0C3D05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ED7B19-7E6B-4EBB-808D-898304AE1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AB14F7B-73A5-4084-8CEF-DA3DC28F1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F4C07B6-0DFA-4412-850E-902AE3F0FF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39DE71C-2A9A-487B-8A0A-86EDFFA112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2D04BC-7FB5-4BE4-B989-4BBC967F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20FEE57-D1A6-49F4-8D4E-7C0147D8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76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138562-B498-4E8B-92DA-BAF781060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F1F4988-DF9B-470D-9DEA-D5C3E8FDCA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13A7181-D18F-4035-AEA2-E23E32CA8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9C9577C-7BD0-4E3F-AE5D-1188FCC45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06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314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6BC2D12-EEDD-40D6-8AB0-409E861F6C33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开学行为规范</a:t>
            </a:r>
          </a:p>
        </p:txBody>
      </p:sp>
    </p:spTree>
    <p:extLst>
      <p:ext uri="{BB962C8B-B14F-4D97-AF65-F5344CB8AC3E}">
        <p14:creationId xmlns:p14="http://schemas.microsoft.com/office/powerpoint/2010/main" val="373094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2637D73-6C2C-40F0-BA81-9E2900AA5982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开学注意事项</a:t>
            </a:r>
          </a:p>
        </p:txBody>
      </p:sp>
    </p:spTree>
    <p:extLst>
      <p:ext uri="{BB962C8B-B14F-4D97-AF65-F5344CB8AC3E}">
        <p14:creationId xmlns:p14="http://schemas.microsoft.com/office/powerpoint/2010/main" val="195351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7134128-0F5E-4D68-B32F-2F0566F271C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1200EA6-E0D0-4355-B323-0E45C60EC1C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184458"/>
            <a:ext cx="11791950" cy="40109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0564B8-3D3B-4891-BE37-17765C5B9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2" b="1"/>
          <a:stretch/>
        </p:blipFill>
        <p:spPr>
          <a:xfrm>
            <a:off x="200025" y="3671888"/>
            <a:ext cx="11791950" cy="3001654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EA125797-0049-4B6C-8FB6-B6B19C5FC14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0" y="314325"/>
            <a:ext cx="1076027" cy="107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79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30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1087940" rtl="0" eaLnBrk="1" latinLnBrk="0" hangingPunct="1">
        <a:spcBef>
          <a:spcPct val="0"/>
        </a:spcBef>
        <a:buNone/>
        <a:defRPr sz="52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978" indent="-407978" algn="l" defTabSz="1087940" rtl="0" eaLnBrk="1" latinLnBrk="0" hangingPunct="1">
        <a:spcBef>
          <a:spcPct val="20000"/>
        </a:spcBef>
        <a:buFont typeface="Arial" pitchFamily="34" charset="0"/>
        <a:buChar char="•"/>
        <a:defRPr sz="3820" kern="1200">
          <a:solidFill>
            <a:schemeClr val="tx1"/>
          </a:solidFill>
          <a:latin typeface="+mn-lt"/>
          <a:ea typeface="+mn-ea"/>
          <a:cs typeface="+mn-cs"/>
        </a:defRPr>
      </a:lvl1pPr>
      <a:lvl2pPr marL="883952" indent="-339982" algn="l" defTabSz="1087940" rtl="0" eaLnBrk="1" latinLnBrk="0" hangingPunct="1">
        <a:spcBef>
          <a:spcPct val="20000"/>
        </a:spcBef>
        <a:buFont typeface="Arial" pitchFamily="34" charset="0"/>
        <a:buChar char="–"/>
        <a:defRPr sz="3296" kern="1200">
          <a:solidFill>
            <a:schemeClr val="tx1"/>
          </a:solidFill>
          <a:latin typeface="+mn-lt"/>
          <a:ea typeface="+mn-ea"/>
          <a:cs typeface="+mn-cs"/>
        </a:defRPr>
      </a:lvl2pPr>
      <a:lvl3pPr marL="1359926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846" kern="1200">
          <a:solidFill>
            <a:schemeClr val="tx1"/>
          </a:solidFill>
          <a:latin typeface="+mn-lt"/>
          <a:ea typeface="+mn-ea"/>
          <a:cs typeface="+mn-cs"/>
        </a:defRPr>
      </a:lvl3pPr>
      <a:lvl4pPr marL="1903897" indent="-271985" algn="l" defTabSz="1087940" rtl="0" eaLnBrk="1" latinLnBrk="0" hangingPunct="1">
        <a:spcBef>
          <a:spcPct val="20000"/>
        </a:spcBef>
        <a:buFont typeface="Arial" pitchFamily="34" charset="0"/>
        <a:buChar char="–"/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47867" indent="-271985" algn="l" defTabSz="1087940" rtl="0" eaLnBrk="1" latinLnBrk="0" hangingPunct="1">
        <a:spcBef>
          <a:spcPct val="20000"/>
        </a:spcBef>
        <a:buFont typeface="Arial" pitchFamily="34" charset="0"/>
        <a:buChar char="»"/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299183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53580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079778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623749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1pPr>
      <a:lvl2pPr marL="54397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2pPr>
      <a:lvl3pPr marL="108794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3pPr>
      <a:lvl4pPr marL="1631911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4pPr>
      <a:lvl5pPr marL="217588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5pPr>
      <a:lvl6pPr marL="271985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6pPr>
      <a:lvl7pPr marL="326382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7pPr>
      <a:lvl8pPr marL="380779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8pPr>
      <a:lvl9pPr marL="4351763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7" Type="http://schemas.openxmlformats.org/officeDocument/2006/relationships/image" Target="../media/image11.w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4.png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11" Type="http://schemas.openxmlformats.org/officeDocument/2006/relationships/image" Target="../media/image22.emf"/><Relationship Id="rId5" Type="http://schemas.openxmlformats.org/officeDocument/2006/relationships/image" Target="../media/image16.emf"/><Relationship Id="rId10" Type="http://schemas.openxmlformats.org/officeDocument/2006/relationships/image" Target="../media/image21.png"/><Relationship Id="rId4" Type="http://schemas.openxmlformats.org/officeDocument/2006/relationships/image" Target="../media/image15.emf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4.png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10" Type="http://schemas.openxmlformats.org/officeDocument/2006/relationships/image" Target="../media/image21.png"/><Relationship Id="rId4" Type="http://schemas.openxmlformats.org/officeDocument/2006/relationships/image" Target="../media/image15.emf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4.png"/><Relationship Id="rId7" Type="http://schemas.openxmlformats.org/officeDocument/2006/relationships/image" Target="../media/image18.emf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11" Type="http://schemas.openxmlformats.org/officeDocument/2006/relationships/image" Target="../media/image22.emf"/><Relationship Id="rId5" Type="http://schemas.openxmlformats.org/officeDocument/2006/relationships/image" Target="../media/image16.emf"/><Relationship Id="rId10" Type="http://schemas.openxmlformats.org/officeDocument/2006/relationships/image" Target="../media/image21.png"/><Relationship Id="rId4" Type="http://schemas.openxmlformats.org/officeDocument/2006/relationships/image" Target="../media/image15.emf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4.png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emf"/><Relationship Id="rId11" Type="http://schemas.openxmlformats.org/officeDocument/2006/relationships/image" Target="../media/image22.emf"/><Relationship Id="rId5" Type="http://schemas.openxmlformats.org/officeDocument/2006/relationships/image" Target="../media/image16.emf"/><Relationship Id="rId10" Type="http://schemas.openxmlformats.org/officeDocument/2006/relationships/image" Target="../media/image21.png"/><Relationship Id="rId4" Type="http://schemas.openxmlformats.org/officeDocument/2006/relationships/image" Target="../media/image15.emf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4.png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11" Type="http://schemas.openxmlformats.org/officeDocument/2006/relationships/image" Target="../media/image22.emf"/><Relationship Id="rId5" Type="http://schemas.openxmlformats.org/officeDocument/2006/relationships/image" Target="../media/image16.emf"/><Relationship Id="rId10" Type="http://schemas.openxmlformats.org/officeDocument/2006/relationships/image" Target="../media/image21.png"/><Relationship Id="rId4" Type="http://schemas.openxmlformats.org/officeDocument/2006/relationships/image" Target="../media/image15.emf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5" y="4906745"/>
            <a:ext cx="2187972" cy="191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7940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vi-VN" altLang="en-US" sz="2622" b="1" dirty="0">
                <a:solidFill>
                  <a:srgbClr val="FF0066"/>
                </a:solidFill>
                <a:latin typeface="Times New Roman" pitchFamily="18" charset="0"/>
              </a:rPr>
              <a:t>TÂN VIÊN</a:t>
            </a:r>
            <a:endParaRPr lang="en-US" altLang="en-US" sz="2622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445324" y="3257768"/>
            <a:ext cx="9825953" cy="175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7940" eaLnBrk="1" hangingPunct="1">
              <a:spcBef>
                <a:spcPts val="1348"/>
              </a:spcBef>
              <a:defRPr/>
            </a:pP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defTabSz="1087940" eaLnBrk="1" hangingPunct="1">
              <a:spcBef>
                <a:spcPts val="1348"/>
              </a:spcBef>
              <a:defRPr/>
            </a:pPr>
            <a:r>
              <a:rPr lang="en-US" sz="32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vi-VN" sz="32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en-US" sz="32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 VI HÌNH TAM GIÁC, HÌNH TỨ GIÁC, HÌNH CHỮ NHẬT, HÌNH </a:t>
            </a:r>
            <a:r>
              <a:rPr lang="vi-VN" sz="3296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VUÔNG </a:t>
            </a:r>
            <a:r>
              <a:rPr lang="en-US" sz="3296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vi-VN" sz="3296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</a:t>
            </a:r>
            <a:r>
              <a:rPr lang="en-US" sz="3296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en-US" sz="3296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7940" eaLnBrk="1" hangingPunct="1">
              <a:defRPr/>
            </a:pPr>
            <a:r>
              <a:rPr lang="en-US" sz="4494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defTabSz="1087940" eaLnBrk="1" hangingPunct="1">
              <a:defRPr/>
            </a:pPr>
            <a:r>
              <a:rPr lang="en-US" sz="4494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938" y="4934094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228636" y="5062881"/>
            <a:ext cx="870958" cy="113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22234" y="4456826"/>
            <a:ext cx="800984" cy="58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5340" y="-77976"/>
            <a:ext cx="1035721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A96815-17FC-441A-BC2A-B4AAD022FDB7}"/>
              </a:ext>
            </a:extLst>
          </p:cNvPr>
          <p:cNvSpPr/>
          <p:nvPr/>
        </p:nvSpPr>
        <p:spPr>
          <a:xfrm>
            <a:off x="3539882" y="5261139"/>
            <a:ext cx="4468467" cy="495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87940">
              <a:spcBef>
                <a:spcPct val="50000"/>
              </a:spcBef>
            </a:pPr>
            <a:r>
              <a:rPr lang="vi-VN" altLang="en-US" sz="2622" b="1" dirty="0">
                <a:solidFill>
                  <a:srgbClr val="FF0066"/>
                </a:solidFill>
                <a:latin typeface="Times New Roman" pitchFamily="18" charset="0"/>
              </a:rPr>
              <a:t>GV: Thân Thị Thủy – Lớp 3C</a:t>
            </a:r>
            <a:endParaRPr lang="en-US" altLang="en-US" sz="2622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481216A-6F9B-42AE-8A51-0FD062C2322A}"/>
              </a:ext>
            </a:extLst>
          </p:cNvPr>
          <p:cNvGrpSpPr/>
          <p:nvPr/>
        </p:nvGrpSpPr>
        <p:grpSpPr>
          <a:xfrm>
            <a:off x="1491190" y="762000"/>
            <a:ext cx="9938810" cy="715505"/>
            <a:chOff x="656507" y="5928996"/>
            <a:chExt cx="9353038" cy="738791"/>
          </a:xfrm>
        </p:grpSpPr>
        <p:sp>
          <p:nvSpPr>
            <p:cNvPr id="23" name="Rectangle: Rounded Corners 43">
              <a:extLst>
                <a:ext uri="{FF2B5EF4-FFF2-40B4-BE49-F238E27FC236}">
                  <a16:creationId xmlns:a16="http://schemas.microsoft.com/office/drawing/2014/main" id="{18B093B9-07CF-4218-A5F3-8E72F5A772EC}"/>
                </a:ext>
              </a:extLst>
            </p:cNvPr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onnsiteX0" fmla="*/ 0 w 9209620"/>
                <a:gd name="connsiteY0" fmla="*/ 123134 h 738791"/>
                <a:gd name="connsiteX1" fmla="*/ 123134 w 9209620"/>
                <a:gd name="connsiteY1" fmla="*/ 0 h 738791"/>
                <a:gd name="connsiteX2" fmla="*/ 631057 w 9209620"/>
                <a:gd name="connsiteY2" fmla="*/ 0 h 738791"/>
                <a:gd name="connsiteX3" fmla="*/ 959714 w 9209620"/>
                <a:gd name="connsiteY3" fmla="*/ 0 h 738791"/>
                <a:gd name="connsiteX4" fmla="*/ 1288370 w 9209620"/>
                <a:gd name="connsiteY4" fmla="*/ 0 h 738791"/>
                <a:gd name="connsiteX5" fmla="*/ 1617026 w 9209620"/>
                <a:gd name="connsiteY5" fmla="*/ 0 h 738791"/>
                <a:gd name="connsiteX6" fmla="*/ 2035316 w 9209620"/>
                <a:gd name="connsiteY6" fmla="*/ 0 h 738791"/>
                <a:gd name="connsiteX7" fmla="*/ 2722506 w 9209620"/>
                <a:gd name="connsiteY7" fmla="*/ 0 h 738791"/>
                <a:gd name="connsiteX8" fmla="*/ 3051162 w 9209620"/>
                <a:gd name="connsiteY8" fmla="*/ 0 h 738791"/>
                <a:gd name="connsiteX9" fmla="*/ 3559086 w 9209620"/>
                <a:gd name="connsiteY9" fmla="*/ 0 h 738791"/>
                <a:gd name="connsiteX10" fmla="*/ 3977375 w 9209620"/>
                <a:gd name="connsiteY10" fmla="*/ 0 h 738791"/>
                <a:gd name="connsiteX11" fmla="*/ 4485299 w 9209620"/>
                <a:gd name="connsiteY11" fmla="*/ 0 h 738791"/>
                <a:gd name="connsiteX12" fmla="*/ 4903588 w 9209620"/>
                <a:gd name="connsiteY12" fmla="*/ 0 h 738791"/>
                <a:gd name="connsiteX13" fmla="*/ 5501145 w 9209620"/>
                <a:gd name="connsiteY13" fmla="*/ 0 h 738791"/>
                <a:gd name="connsiteX14" fmla="*/ 5919435 w 9209620"/>
                <a:gd name="connsiteY14" fmla="*/ 0 h 738791"/>
                <a:gd name="connsiteX15" fmla="*/ 6427358 w 9209620"/>
                <a:gd name="connsiteY15" fmla="*/ 0 h 738791"/>
                <a:gd name="connsiteX16" fmla="*/ 7024915 w 9209620"/>
                <a:gd name="connsiteY16" fmla="*/ 0 h 738791"/>
                <a:gd name="connsiteX17" fmla="*/ 7622472 w 9209620"/>
                <a:gd name="connsiteY17" fmla="*/ 0 h 738791"/>
                <a:gd name="connsiteX18" fmla="*/ 8399296 w 9209620"/>
                <a:gd name="connsiteY18" fmla="*/ 0 h 738791"/>
                <a:gd name="connsiteX19" fmla="*/ 9086486 w 9209620"/>
                <a:gd name="connsiteY19" fmla="*/ 0 h 738791"/>
                <a:gd name="connsiteX20" fmla="*/ 9209620 w 9209620"/>
                <a:gd name="connsiteY20" fmla="*/ 123134 h 738791"/>
                <a:gd name="connsiteX21" fmla="*/ 9209620 w 9209620"/>
                <a:gd name="connsiteY21" fmla="*/ 615657 h 738791"/>
                <a:gd name="connsiteX22" fmla="*/ 9086486 w 9209620"/>
                <a:gd name="connsiteY22" fmla="*/ 738791 h 738791"/>
                <a:gd name="connsiteX23" fmla="*/ 8668196 w 9209620"/>
                <a:gd name="connsiteY23" fmla="*/ 738791 h 738791"/>
                <a:gd name="connsiteX24" fmla="*/ 8339540 w 9209620"/>
                <a:gd name="connsiteY24" fmla="*/ 738791 h 738791"/>
                <a:gd name="connsiteX25" fmla="*/ 7562716 w 9209620"/>
                <a:gd name="connsiteY25" fmla="*/ 738791 h 738791"/>
                <a:gd name="connsiteX26" fmla="*/ 6785892 w 9209620"/>
                <a:gd name="connsiteY26" fmla="*/ 738791 h 738791"/>
                <a:gd name="connsiteX27" fmla="*/ 6098702 w 9209620"/>
                <a:gd name="connsiteY27" fmla="*/ 738791 h 738791"/>
                <a:gd name="connsiteX28" fmla="*/ 5321878 w 9209620"/>
                <a:gd name="connsiteY28" fmla="*/ 738791 h 738791"/>
                <a:gd name="connsiteX29" fmla="*/ 4724321 w 9209620"/>
                <a:gd name="connsiteY29" fmla="*/ 738791 h 738791"/>
                <a:gd name="connsiteX30" fmla="*/ 4037131 w 9209620"/>
                <a:gd name="connsiteY30" fmla="*/ 738791 h 738791"/>
                <a:gd name="connsiteX31" fmla="*/ 3529208 w 9209620"/>
                <a:gd name="connsiteY31" fmla="*/ 738791 h 738791"/>
                <a:gd name="connsiteX32" fmla="*/ 3200552 w 9209620"/>
                <a:gd name="connsiteY32" fmla="*/ 738791 h 738791"/>
                <a:gd name="connsiteX33" fmla="*/ 2871895 w 9209620"/>
                <a:gd name="connsiteY33" fmla="*/ 738791 h 738791"/>
                <a:gd name="connsiteX34" fmla="*/ 2453606 w 9209620"/>
                <a:gd name="connsiteY34" fmla="*/ 738791 h 738791"/>
                <a:gd name="connsiteX35" fmla="*/ 2035316 w 9209620"/>
                <a:gd name="connsiteY35" fmla="*/ 738791 h 738791"/>
                <a:gd name="connsiteX36" fmla="*/ 1617026 w 9209620"/>
                <a:gd name="connsiteY36" fmla="*/ 738791 h 738791"/>
                <a:gd name="connsiteX37" fmla="*/ 840202 w 9209620"/>
                <a:gd name="connsiteY37" fmla="*/ 738791 h 738791"/>
                <a:gd name="connsiteX38" fmla="*/ 123134 w 9209620"/>
                <a:gd name="connsiteY38" fmla="*/ 738791 h 738791"/>
                <a:gd name="connsiteX39" fmla="*/ 0 w 9209620"/>
                <a:gd name="connsiteY39" fmla="*/ 615657 h 738791"/>
                <a:gd name="connsiteX40" fmla="*/ 0 w 9209620"/>
                <a:gd name="connsiteY40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084B2AE-3447-4D40-AB8F-80D3924D38DB}"/>
                </a:ext>
              </a:extLst>
            </p:cNvPr>
            <p:cNvSpPr/>
            <p:nvPr/>
          </p:nvSpPr>
          <p:spPr>
            <a:xfrm>
              <a:off x="851373" y="5968924"/>
              <a:ext cx="9158172" cy="6673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chu vi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tam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giác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dài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cạnh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553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CCC831-753A-4131-BEDE-FCC25E0843F7}"/>
              </a:ext>
            </a:extLst>
          </p:cNvPr>
          <p:cNvGrpSpPr/>
          <p:nvPr/>
        </p:nvGrpSpPr>
        <p:grpSpPr>
          <a:xfrm>
            <a:off x="590830" y="822521"/>
            <a:ext cx="680720" cy="654984"/>
            <a:chOff x="599440" y="1433941"/>
            <a:chExt cx="680720" cy="654984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C1DFBBF3-E6C9-4D66-9D00-E4781E255B4F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645B1E1-0754-4434-B067-75EB08A30A3D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Rounded Rectangle 139">
            <a:extLst>
              <a:ext uri="{FF2B5EF4-FFF2-40B4-BE49-F238E27FC236}">
                <a16:creationId xmlns:a16="http://schemas.microsoft.com/office/drawing/2014/main" id="{2FF84A8C-ED02-4DE6-A3C8-ED3A9F3931A2}"/>
              </a:ext>
            </a:extLst>
          </p:cNvPr>
          <p:cNvSpPr/>
          <p:nvPr/>
        </p:nvSpPr>
        <p:spPr>
          <a:xfrm>
            <a:off x="434655" y="1739152"/>
            <a:ext cx="11100120" cy="4317569"/>
          </a:xfrm>
          <a:prstGeom prst="roundRect">
            <a:avLst>
              <a:gd name="adj" fmla="val 6021"/>
            </a:avLst>
          </a:prstGeom>
          <a:solidFill>
            <a:srgbClr val="FFFFC9"/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4F07DEB-BFA4-4A87-905A-44E479F5B2E6}"/>
              </a:ext>
            </a:extLst>
          </p:cNvPr>
          <p:cNvSpPr/>
          <p:nvPr/>
        </p:nvSpPr>
        <p:spPr>
          <a:xfrm>
            <a:off x="434655" y="178961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 7cm, 10 cm, 14 cm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3DECC4-A8B8-4E18-A633-851F2A8EE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449" y="2447924"/>
            <a:ext cx="5424334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0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481216A-6F9B-42AE-8A51-0FD062C2322A}"/>
              </a:ext>
            </a:extLst>
          </p:cNvPr>
          <p:cNvGrpSpPr/>
          <p:nvPr/>
        </p:nvGrpSpPr>
        <p:grpSpPr>
          <a:xfrm>
            <a:off x="1491190" y="762000"/>
            <a:ext cx="9938810" cy="715505"/>
            <a:chOff x="656507" y="5928996"/>
            <a:chExt cx="9353038" cy="738791"/>
          </a:xfrm>
        </p:grpSpPr>
        <p:sp>
          <p:nvSpPr>
            <p:cNvPr id="23" name="Rectangle: Rounded Corners 43">
              <a:extLst>
                <a:ext uri="{FF2B5EF4-FFF2-40B4-BE49-F238E27FC236}">
                  <a16:creationId xmlns:a16="http://schemas.microsoft.com/office/drawing/2014/main" id="{18B093B9-07CF-4218-A5F3-8E72F5A772EC}"/>
                </a:ext>
              </a:extLst>
            </p:cNvPr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onnsiteX0" fmla="*/ 0 w 9209620"/>
                <a:gd name="connsiteY0" fmla="*/ 123134 h 738791"/>
                <a:gd name="connsiteX1" fmla="*/ 123134 w 9209620"/>
                <a:gd name="connsiteY1" fmla="*/ 0 h 738791"/>
                <a:gd name="connsiteX2" fmla="*/ 631057 w 9209620"/>
                <a:gd name="connsiteY2" fmla="*/ 0 h 738791"/>
                <a:gd name="connsiteX3" fmla="*/ 959714 w 9209620"/>
                <a:gd name="connsiteY3" fmla="*/ 0 h 738791"/>
                <a:gd name="connsiteX4" fmla="*/ 1288370 w 9209620"/>
                <a:gd name="connsiteY4" fmla="*/ 0 h 738791"/>
                <a:gd name="connsiteX5" fmla="*/ 1617026 w 9209620"/>
                <a:gd name="connsiteY5" fmla="*/ 0 h 738791"/>
                <a:gd name="connsiteX6" fmla="*/ 2035316 w 9209620"/>
                <a:gd name="connsiteY6" fmla="*/ 0 h 738791"/>
                <a:gd name="connsiteX7" fmla="*/ 2722506 w 9209620"/>
                <a:gd name="connsiteY7" fmla="*/ 0 h 738791"/>
                <a:gd name="connsiteX8" fmla="*/ 3051162 w 9209620"/>
                <a:gd name="connsiteY8" fmla="*/ 0 h 738791"/>
                <a:gd name="connsiteX9" fmla="*/ 3559086 w 9209620"/>
                <a:gd name="connsiteY9" fmla="*/ 0 h 738791"/>
                <a:gd name="connsiteX10" fmla="*/ 3977375 w 9209620"/>
                <a:gd name="connsiteY10" fmla="*/ 0 h 738791"/>
                <a:gd name="connsiteX11" fmla="*/ 4485299 w 9209620"/>
                <a:gd name="connsiteY11" fmla="*/ 0 h 738791"/>
                <a:gd name="connsiteX12" fmla="*/ 4903588 w 9209620"/>
                <a:gd name="connsiteY12" fmla="*/ 0 h 738791"/>
                <a:gd name="connsiteX13" fmla="*/ 5501145 w 9209620"/>
                <a:gd name="connsiteY13" fmla="*/ 0 h 738791"/>
                <a:gd name="connsiteX14" fmla="*/ 5919435 w 9209620"/>
                <a:gd name="connsiteY14" fmla="*/ 0 h 738791"/>
                <a:gd name="connsiteX15" fmla="*/ 6427358 w 9209620"/>
                <a:gd name="connsiteY15" fmla="*/ 0 h 738791"/>
                <a:gd name="connsiteX16" fmla="*/ 7024915 w 9209620"/>
                <a:gd name="connsiteY16" fmla="*/ 0 h 738791"/>
                <a:gd name="connsiteX17" fmla="*/ 7622472 w 9209620"/>
                <a:gd name="connsiteY17" fmla="*/ 0 h 738791"/>
                <a:gd name="connsiteX18" fmla="*/ 8399296 w 9209620"/>
                <a:gd name="connsiteY18" fmla="*/ 0 h 738791"/>
                <a:gd name="connsiteX19" fmla="*/ 9086486 w 9209620"/>
                <a:gd name="connsiteY19" fmla="*/ 0 h 738791"/>
                <a:gd name="connsiteX20" fmla="*/ 9209620 w 9209620"/>
                <a:gd name="connsiteY20" fmla="*/ 123134 h 738791"/>
                <a:gd name="connsiteX21" fmla="*/ 9209620 w 9209620"/>
                <a:gd name="connsiteY21" fmla="*/ 615657 h 738791"/>
                <a:gd name="connsiteX22" fmla="*/ 9086486 w 9209620"/>
                <a:gd name="connsiteY22" fmla="*/ 738791 h 738791"/>
                <a:gd name="connsiteX23" fmla="*/ 8668196 w 9209620"/>
                <a:gd name="connsiteY23" fmla="*/ 738791 h 738791"/>
                <a:gd name="connsiteX24" fmla="*/ 8339540 w 9209620"/>
                <a:gd name="connsiteY24" fmla="*/ 738791 h 738791"/>
                <a:gd name="connsiteX25" fmla="*/ 7562716 w 9209620"/>
                <a:gd name="connsiteY25" fmla="*/ 738791 h 738791"/>
                <a:gd name="connsiteX26" fmla="*/ 6785892 w 9209620"/>
                <a:gd name="connsiteY26" fmla="*/ 738791 h 738791"/>
                <a:gd name="connsiteX27" fmla="*/ 6098702 w 9209620"/>
                <a:gd name="connsiteY27" fmla="*/ 738791 h 738791"/>
                <a:gd name="connsiteX28" fmla="*/ 5321878 w 9209620"/>
                <a:gd name="connsiteY28" fmla="*/ 738791 h 738791"/>
                <a:gd name="connsiteX29" fmla="*/ 4724321 w 9209620"/>
                <a:gd name="connsiteY29" fmla="*/ 738791 h 738791"/>
                <a:gd name="connsiteX30" fmla="*/ 4037131 w 9209620"/>
                <a:gd name="connsiteY30" fmla="*/ 738791 h 738791"/>
                <a:gd name="connsiteX31" fmla="*/ 3529208 w 9209620"/>
                <a:gd name="connsiteY31" fmla="*/ 738791 h 738791"/>
                <a:gd name="connsiteX32" fmla="*/ 3200552 w 9209620"/>
                <a:gd name="connsiteY32" fmla="*/ 738791 h 738791"/>
                <a:gd name="connsiteX33" fmla="*/ 2871895 w 9209620"/>
                <a:gd name="connsiteY33" fmla="*/ 738791 h 738791"/>
                <a:gd name="connsiteX34" fmla="*/ 2453606 w 9209620"/>
                <a:gd name="connsiteY34" fmla="*/ 738791 h 738791"/>
                <a:gd name="connsiteX35" fmla="*/ 2035316 w 9209620"/>
                <a:gd name="connsiteY35" fmla="*/ 738791 h 738791"/>
                <a:gd name="connsiteX36" fmla="*/ 1617026 w 9209620"/>
                <a:gd name="connsiteY36" fmla="*/ 738791 h 738791"/>
                <a:gd name="connsiteX37" fmla="*/ 840202 w 9209620"/>
                <a:gd name="connsiteY37" fmla="*/ 738791 h 738791"/>
                <a:gd name="connsiteX38" fmla="*/ 123134 w 9209620"/>
                <a:gd name="connsiteY38" fmla="*/ 738791 h 738791"/>
                <a:gd name="connsiteX39" fmla="*/ 0 w 9209620"/>
                <a:gd name="connsiteY39" fmla="*/ 615657 h 738791"/>
                <a:gd name="connsiteX40" fmla="*/ 0 w 9209620"/>
                <a:gd name="connsiteY40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084B2AE-3447-4D40-AB8F-80D3924D38DB}"/>
                </a:ext>
              </a:extLst>
            </p:cNvPr>
            <p:cNvSpPr/>
            <p:nvPr/>
          </p:nvSpPr>
          <p:spPr>
            <a:xfrm>
              <a:off x="851373" y="5968924"/>
              <a:ext cx="9158172" cy="6673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chu vi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tam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55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CCC831-753A-4131-BEDE-FCC25E0843F7}"/>
              </a:ext>
            </a:extLst>
          </p:cNvPr>
          <p:cNvGrpSpPr/>
          <p:nvPr/>
        </p:nvGrpSpPr>
        <p:grpSpPr>
          <a:xfrm>
            <a:off x="590830" y="822521"/>
            <a:ext cx="680720" cy="654984"/>
            <a:chOff x="599440" y="1433941"/>
            <a:chExt cx="680720" cy="654984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C1DFBBF3-E6C9-4D66-9D00-E4781E255B4F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645B1E1-0754-4434-B067-75EB08A30A3D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Rounded Rectangle 139">
            <a:extLst>
              <a:ext uri="{FF2B5EF4-FFF2-40B4-BE49-F238E27FC236}">
                <a16:creationId xmlns:a16="http://schemas.microsoft.com/office/drawing/2014/main" id="{2FF84A8C-ED02-4DE6-A3C8-ED3A9F3931A2}"/>
              </a:ext>
            </a:extLst>
          </p:cNvPr>
          <p:cNvSpPr/>
          <p:nvPr/>
        </p:nvSpPr>
        <p:spPr>
          <a:xfrm>
            <a:off x="434655" y="1739152"/>
            <a:ext cx="11100120" cy="4317569"/>
          </a:xfrm>
          <a:prstGeom prst="roundRect">
            <a:avLst>
              <a:gd name="adj" fmla="val 6021"/>
            </a:avLst>
          </a:prstGeom>
          <a:solidFill>
            <a:srgbClr val="FFFFC9"/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4F07DEB-BFA4-4A87-905A-44E479F5B2E6}"/>
              </a:ext>
            </a:extLst>
          </p:cNvPr>
          <p:cNvSpPr/>
          <p:nvPr/>
        </p:nvSpPr>
        <p:spPr>
          <a:xfrm>
            <a:off x="434655" y="178961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 20 dm, 30 dm và 40 dm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3A7532-0EBB-4BAA-BD04-DA6A022FDF0F}"/>
              </a:ext>
            </a:extLst>
          </p:cNvPr>
          <p:cNvSpPr txBox="1"/>
          <p:nvPr/>
        </p:nvSpPr>
        <p:spPr>
          <a:xfrm>
            <a:off x="1952625" y="2638425"/>
            <a:ext cx="8667750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</a:p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 + 30 + 40 = 90 (dm)</a:t>
            </a:r>
          </a:p>
          <a:p>
            <a:pPr algn="r">
              <a:lnSpc>
                <a:spcPct val="150000"/>
              </a:lnSpc>
            </a:pP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90 dm</a:t>
            </a:r>
          </a:p>
        </p:txBody>
      </p:sp>
    </p:spTree>
    <p:extLst>
      <p:ext uri="{BB962C8B-B14F-4D97-AF65-F5344CB8AC3E}">
        <p14:creationId xmlns:p14="http://schemas.microsoft.com/office/powerpoint/2010/main" val="260374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481216A-6F9B-42AE-8A51-0FD062C2322A}"/>
              </a:ext>
            </a:extLst>
          </p:cNvPr>
          <p:cNvGrpSpPr/>
          <p:nvPr/>
        </p:nvGrpSpPr>
        <p:grpSpPr>
          <a:xfrm>
            <a:off x="1491190" y="762000"/>
            <a:ext cx="9938810" cy="715505"/>
            <a:chOff x="656507" y="5928996"/>
            <a:chExt cx="9353038" cy="738791"/>
          </a:xfrm>
        </p:grpSpPr>
        <p:sp>
          <p:nvSpPr>
            <p:cNvPr id="23" name="Rectangle: Rounded Corners 43">
              <a:extLst>
                <a:ext uri="{FF2B5EF4-FFF2-40B4-BE49-F238E27FC236}">
                  <a16:creationId xmlns:a16="http://schemas.microsoft.com/office/drawing/2014/main" id="{18B093B9-07CF-4218-A5F3-8E72F5A772EC}"/>
                </a:ext>
              </a:extLst>
            </p:cNvPr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onnsiteX0" fmla="*/ 0 w 9209620"/>
                <a:gd name="connsiteY0" fmla="*/ 123134 h 738791"/>
                <a:gd name="connsiteX1" fmla="*/ 123134 w 9209620"/>
                <a:gd name="connsiteY1" fmla="*/ 0 h 738791"/>
                <a:gd name="connsiteX2" fmla="*/ 631057 w 9209620"/>
                <a:gd name="connsiteY2" fmla="*/ 0 h 738791"/>
                <a:gd name="connsiteX3" fmla="*/ 959714 w 9209620"/>
                <a:gd name="connsiteY3" fmla="*/ 0 h 738791"/>
                <a:gd name="connsiteX4" fmla="*/ 1288370 w 9209620"/>
                <a:gd name="connsiteY4" fmla="*/ 0 h 738791"/>
                <a:gd name="connsiteX5" fmla="*/ 1617026 w 9209620"/>
                <a:gd name="connsiteY5" fmla="*/ 0 h 738791"/>
                <a:gd name="connsiteX6" fmla="*/ 2035316 w 9209620"/>
                <a:gd name="connsiteY6" fmla="*/ 0 h 738791"/>
                <a:gd name="connsiteX7" fmla="*/ 2722506 w 9209620"/>
                <a:gd name="connsiteY7" fmla="*/ 0 h 738791"/>
                <a:gd name="connsiteX8" fmla="*/ 3051162 w 9209620"/>
                <a:gd name="connsiteY8" fmla="*/ 0 h 738791"/>
                <a:gd name="connsiteX9" fmla="*/ 3559086 w 9209620"/>
                <a:gd name="connsiteY9" fmla="*/ 0 h 738791"/>
                <a:gd name="connsiteX10" fmla="*/ 3977375 w 9209620"/>
                <a:gd name="connsiteY10" fmla="*/ 0 h 738791"/>
                <a:gd name="connsiteX11" fmla="*/ 4485299 w 9209620"/>
                <a:gd name="connsiteY11" fmla="*/ 0 h 738791"/>
                <a:gd name="connsiteX12" fmla="*/ 4903588 w 9209620"/>
                <a:gd name="connsiteY12" fmla="*/ 0 h 738791"/>
                <a:gd name="connsiteX13" fmla="*/ 5501145 w 9209620"/>
                <a:gd name="connsiteY13" fmla="*/ 0 h 738791"/>
                <a:gd name="connsiteX14" fmla="*/ 5919435 w 9209620"/>
                <a:gd name="connsiteY14" fmla="*/ 0 h 738791"/>
                <a:gd name="connsiteX15" fmla="*/ 6427358 w 9209620"/>
                <a:gd name="connsiteY15" fmla="*/ 0 h 738791"/>
                <a:gd name="connsiteX16" fmla="*/ 7024915 w 9209620"/>
                <a:gd name="connsiteY16" fmla="*/ 0 h 738791"/>
                <a:gd name="connsiteX17" fmla="*/ 7622472 w 9209620"/>
                <a:gd name="connsiteY17" fmla="*/ 0 h 738791"/>
                <a:gd name="connsiteX18" fmla="*/ 8399296 w 9209620"/>
                <a:gd name="connsiteY18" fmla="*/ 0 h 738791"/>
                <a:gd name="connsiteX19" fmla="*/ 9086486 w 9209620"/>
                <a:gd name="connsiteY19" fmla="*/ 0 h 738791"/>
                <a:gd name="connsiteX20" fmla="*/ 9209620 w 9209620"/>
                <a:gd name="connsiteY20" fmla="*/ 123134 h 738791"/>
                <a:gd name="connsiteX21" fmla="*/ 9209620 w 9209620"/>
                <a:gd name="connsiteY21" fmla="*/ 615657 h 738791"/>
                <a:gd name="connsiteX22" fmla="*/ 9086486 w 9209620"/>
                <a:gd name="connsiteY22" fmla="*/ 738791 h 738791"/>
                <a:gd name="connsiteX23" fmla="*/ 8668196 w 9209620"/>
                <a:gd name="connsiteY23" fmla="*/ 738791 h 738791"/>
                <a:gd name="connsiteX24" fmla="*/ 8339540 w 9209620"/>
                <a:gd name="connsiteY24" fmla="*/ 738791 h 738791"/>
                <a:gd name="connsiteX25" fmla="*/ 7562716 w 9209620"/>
                <a:gd name="connsiteY25" fmla="*/ 738791 h 738791"/>
                <a:gd name="connsiteX26" fmla="*/ 6785892 w 9209620"/>
                <a:gd name="connsiteY26" fmla="*/ 738791 h 738791"/>
                <a:gd name="connsiteX27" fmla="*/ 6098702 w 9209620"/>
                <a:gd name="connsiteY27" fmla="*/ 738791 h 738791"/>
                <a:gd name="connsiteX28" fmla="*/ 5321878 w 9209620"/>
                <a:gd name="connsiteY28" fmla="*/ 738791 h 738791"/>
                <a:gd name="connsiteX29" fmla="*/ 4724321 w 9209620"/>
                <a:gd name="connsiteY29" fmla="*/ 738791 h 738791"/>
                <a:gd name="connsiteX30" fmla="*/ 4037131 w 9209620"/>
                <a:gd name="connsiteY30" fmla="*/ 738791 h 738791"/>
                <a:gd name="connsiteX31" fmla="*/ 3529208 w 9209620"/>
                <a:gd name="connsiteY31" fmla="*/ 738791 h 738791"/>
                <a:gd name="connsiteX32" fmla="*/ 3200552 w 9209620"/>
                <a:gd name="connsiteY32" fmla="*/ 738791 h 738791"/>
                <a:gd name="connsiteX33" fmla="*/ 2871895 w 9209620"/>
                <a:gd name="connsiteY33" fmla="*/ 738791 h 738791"/>
                <a:gd name="connsiteX34" fmla="*/ 2453606 w 9209620"/>
                <a:gd name="connsiteY34" fmla="*/ 738791 h 738791"/>
                <a:gd name="connsiteX35" fmla="*/ 2035316 w 9209620"/>
                <a:gd name="connsiteY35" fmla="*/ 738791 h 738791"/>
                <a:gd name="connsiteX36" fmla="*/ 1617026 w 9209620"/>
                <a:gd name="connsiteY36" fmla="*/ 738791 h 738791"/>
                <a:gd name="connsiteX37" fmla="*/ 840202 w 9209620"/>
                <a:gd name="connsiteY37" fmla="*/ 738791 h 738791"/>
                <a:gd name="connsiteX38" fmla="*/ 123134 w 9209620"/>
                <a:gd name="connsiteY38" fmla="*/ 738791 h 738791"/>
                <a:gd name="connsiteX39" fmla="*/ 0 w 9209620"/>
                <a:gd name="connsiteY39" fmla="*/ 615657 h 738791"/>
                <a:gd name="connsiteX40" fmla="*/ 0 w 9209620"/>
                <a:gd name="connsiteY40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084B2AE-3447-4D40-AB8F-80D3924D38DB}"/>
                </a:ext>
              </a:extLst>
            </p:cNvPr>
            <p:cNvSpPr/>
            <p:nvPr/>
          </p:nvSpPr>
          <p:spPr>
            <a:xfrm>
              <a:off x="851373" y="5968924"/>
              <a:ext cx="9158172" cy="6673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chu vi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tam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55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CCC831-753A-4131-BEDE-FCC25E0843F7}"/>
              </a:ext>
            </a:extLst>
          </p:cNvPr>
          <p:cNvGrpSpPr/>
          <p:nvPr/>
        </p:nvGrpSpPr>
        <p:grpSpPr>
          <a:xfrm>
            <a:off x="590830" y="822521"/>
            <a:ext cx="680720" cy="654984"/>
            <a:chOff x="599440" y="1433941"/>
            <a:chExt cx="680720" cy="654984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C1DFBBF3-E6C9-4D66-9D00-E4781E255B4F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645B1E1-0754-4434-B067-75EB08A30A3D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Rounded Rectangle 139">
            <a:extLst>
              <a:ext uri="{FF2B5EF4-FFF2-40B4-BE49-F238E27FC236}">
                <a16:creationId xmlns:a16="http://schemas.microsoft.com/office/drawing/2014/main" id="{2FF84A8C-ED02-4DE6-A3C8-ED3A9F3931A2}"/>
              </a:ext>
            </a:extLst>
          </p:cNvPr>
          <p:cNvSpPr/>
          <p:nvPr/>
        </p:nvSpPr>
        <p:spPr>
          <a:xfrm>
            <a:off x="434655" y="1739152"/>
            <a:ext cx="11100120" cy="4317569"/>
          </a:xfrm>
          <a:prstGeom prst="roundRect">
            <a:avLst>
              <a:gd name="adj" fmla="val 6021"/>
            </a:avLst>
          </a:prstGeom>
          <a:solidFill>
            <a:srgbClr val="FFFFC9"/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4F07DEB-BFA4-4A87-905A-44E479F5B2E6}"/>
              </a:ext>
            </a:extLst>
          </p:cNvPr>
          <p:cNvSpPr/>
          <p:nvPr/>
        </p:nvSpPr>
        <p:spPr>
          <a:xfrm>
            <a:off x="434655" y="178961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c) 15 dm, 20 dm và 15 dm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3A7532-0EBB-4BAA-BD04-DA6A022FDF0F}"/>
              </a:ext>
            </a:extLst>
          </p:cNvPr>
          <p:cNvSpPr txBox="1"/>
          <p:nvPr/>
        </p:nvSpPr>
        <p:spPr>
          <a:xfrm>
            <a:off x="1952625" y="2638425"/>
            <a:ext cx="8667750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+ 20 + 15 = 50 (dm)</a:t>
            </a:r>
          </a:p>
          <a:p>
            <a:pPr lvl="0" algn="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50 dm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97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9355A689-D5D1-4073-8990-AB1B19DC44F5}"/>
              </a:ext>
            </a:extLst>
          </p:cNvPr>
          <p:cNvGrpSpPr/>
          <p:nvPr/>
        </p:nvGrpSpPr>
        <p:grpSpPr>
          <a:xfrm>
            <a:off x="1162050" y="346519"/>
            <a:ext cx="10477500" cy="738791"/>
            <a:chOff x="656507" y="5928996"/>
            <a:chExt cx="3170382" cy="738791"/>
          </a:xfrm>
        </p:grpSpPr>
        <p:sp>
          <p:nvSpPr>
            <p:cNvPr id="45" name="Rectangle: Rounded Corners 43">
              <a:extLst>
                <a:ext uri="{FF2B5EF4-FFF2-40B4-BE49-F238E27FC236}">
                  <a16:creationId xmlns:a16="http://schemas.microsoft.com/office/drawing/2014/main" id="{B84127D0-EBF8-4915-9507-6DCF69DC7D25}"/>
                </a:ext>
              </a:extLst>
            </p:cNvPr>
            <p:cNvSpPr/>
            <p:nvPr/>
          </p:nvSpPr>
          <p:spPr>
            <a:xfrm>
              <a:off x="656507" y="5928996"/>
              <a:ext cx="3170382" cy="738791"/>
            </a:xfrm>
            <a:custGeom>
              <a:avLst/>
              <a:gdLst>
                <a:gd name="connsiteX0" fmla="*/ 0 w 3170382"/>
                <a:gd name="connsiteY0" fmla="*/ 123134 h 738791"/>
                <a:gd name="connsiteX1" fmla="*/ 123134 w 3170382"/>
                <a:gd name="connsiteY1" fmla="*/ 0 h 738791"/>
                <a:gd name="connsiteX2" fmla="*/ 737198 w 3170382"/>
                <a:gd name="connsiteY2" fmla="*/ 0 h 738791"/>
                <a:gd name="connsiteX3" fmla="*/ 1263538 w 3170382"/>
                <a:gd name="connsiteY3" fmla="*/ 0 h 738791"/>
                <a:gd name="connsiteX4" fmla="*/ 1789879 w 3170382"/>
                <a:gd name="connsiteY4" fmla="*/ 0 h 738791"/>
                <a:gd name="connsiteX5" fmla="*/ 2374702 w 3170382"/>
                <a:gd name="connsiteY5" fmla="*/ 0 h 738791"/>
                <a:gd name="connsiteX6" fmla="*/ 3047248 w 3170382"/>
                <a:gd name="connsiteY6" fmla="*/ 0 h 738791"/>
                <a:gd name="connsiteX7" fmla="*/ 3170382 w 3170382"/>
                <a:gd name="connsiteY7" fmla="*/ 123134 h 738791"/>
                <a:gd name="connsiteX8" fmla="*/ 3170382 w 3170382"/>
                <a:gd name="connsiteY8" fmla="*/ 615657 h 738791"/>
                <a:gd name="connsiteX9" fmla="*/ 3047248 w 3170382"/>
                <a:gd name="connsiteY9" fmla="*/ 738791 h 738791"/>
                <a:gd name="connsiteX10" fmla="*/ 2491666 w 3170382"/>
                <a:gd name="connsiteY10" fmla="*/ 738791 h 738791"/>
                <a:gd name="connsiteX11" fmla="*/ 1906844 w 3170382"/>
                <a:gd name="connsiteY11" fmla="*/ 738791 h 738791"/>
                <a:gd name="connsiteX12" fmla="*/ 1351262 w 3170382"/>
                <a:gd name="connsiteY12" fmla="*/ 738791 h 738791"/>
                <a:gd name="connsiteX13" fmla="*/ 824921 w 3170382"/>
                <a:gd name="connsiteY13" fmla="*/ 738791 h 738791"/>
                <a:gd name="connsiteX14" fmla="*/ 123134 w 3170382"/>
                <a:gd name="connsiteY14" fmla="*/ 738791 h 738791"/>
                <a:gd name="connsiteX15" fmla="*/ 0 w 3170382"/>
                <a:gd name="connsiteY15" fmla="*/ 615657 h 738791"/>
                <a:gd name="connsiteX16" fmla="*/ 0 w 3170382"/>
                <a:gd name="connsiteY16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0382" h="738791" fill="none" extrusionOk="0">
                  <a:moveTo>
                    <a:pt x="0" y="123134"/>
                  </a:moveTo>
                  <a:cubicBezTo>
                    <a:pt x="1029" y="47868"/>
                    <a:pt x="61057" y="14037"/>
                    <a:pt x="123134" y="0"/>
                  </a:cubicBezTo>
                  <a:cubicBezTo>
                    <a:pt x="254908" y="-58880"/>
                    <a:pt x="468368" y="46364"/>
                    <a:pt x="737198" y="0"/>
                  </a:cubicBezTo>
                  <a:cubicBezTo>
                    <a:pt x="1006028" y="-46364"/>
                    <a:pt x="1034011" y="47480"/>
                    <a:pt x="1263538" y="0"/>
                  </a:cubicBezTo>
                  <a:cubicBezTo>
                    <a:pt x="1493065" y="-47480"/>
                    <a:pt x="1640851" y="3926"/>
                    <a:pt x="1789879" y="0"/>
                  </a:cubicBezTo>
                  <a:cubicBezTo>
                    <a:pt x="1938907" y="-3926"/>
                    <a:pt x="2231438" y="13303"/>
                    <a:pt x="2374702" y="0"/>
                  </a:cubicBezTo>
                  <a:cubicBezTo>
                    <a:pt x="2517966" y="-13303"/>
                    <a:pt x="2769384" y="63170"/>
                    <a:pt x="3047248" y="0"/>
                  </a:cubicBezTo>
                  <a:cubicBezTo>
                    <a:pt x="3112264" y="1480"/>
                    <a:pt x="3174461" y="52497"/>
                    <a:pt x="3170382" y="123134"/>
                  </a:cubicBezTo>
                  <a:cubicBezTo>
                    <a:pt x="3180372" y="309549"/>
                    <a:pt x="3145713" y="376007"/>
                    <a:pt x="3170382" y="615657"/>
                  </a:cubicBezTo>
                  <a:cubicBezTo>
                    <a:pt x="3163435" y="695006"/>
                    <a:pt x="3121719" y="745801"/>
                    <a:pt x="3047248" y="738791"/>
                  </a:cubicBezTo>
                  <a:cubicBezTo>
                    <a:pt x="2913873" y="792160"/>
                    <a:pt x="2617462" y="707404"/>
                    <a:pt x="2491666" y="738791"/>
                  </a:cubicBezTo>
                  <a:cubicBezTo>
                    <a:pt x="2365870" y="770178"/>
                    <a:pt x="2097446" y="708373"/>
                    <a:pt x="1906844" y="738791"/>
                  </a:cubicBezTo>
                  <a:cubicBezTo>
                    <a:pt x="1716242" y="769209"/>
                    <a:pt x="1481739" y="736385"/>
                    <a:pt x="1351262" y="738791"/>
                  </a:cubicBezTo>
                  <a:cubicBezTo>
                    <a:pt x="1220785" y="741197"/>
                    <a:pt x="943276" y="699119"/>
                    <a:pt x="824921" y="738791"/>
                  </a:cubicBezTo>
                  <a:cubicBezTo>
                    <a:pt x="706566" y="778463"/>
                    <a:pt x="344409" y="675474"/>
                    <a:pt x="123134" y="738791"/>
                  </a:cubicBezTo>
                  <a:cubicBezTo>
                    <a:pt x="49688" y="728629"/>
                    <a:pt x="1235" y="684427"/>
                    <a:pt x="0" y="615657"/>
                  </a:cubicBezTo>
                  <a:cubicBezTo>
                    <a:pt x="-31908" y="378543"/>
                    <a:pt x="26712" y="233063"/>
                    <a:pt x="0" y="123134"/>
                  </a:cubicBezTo>
                  <a:close/>
                </a:path>
                <a:path w="3170382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295954" y="-1289"/>
                    <a:pt x="435188" y="68342"/>
                    <a:pt x="737198" y="0"/>
                  </a:cubicBezTo>
                  <a:cubicBezTo>
                    <a:pt x="1039208" y="-68342"/>
                    <a:pt x="1146446" y="73597"/>
                    <a:pt x="1351262" y="0"/>
                  </a:cubicBezTo>
                  <a:cubicBezTo>
                    <a:pt x="1556078" y="-73597"/>
                    <a:pt x="1676899" y="64280"/>
                    <a:pt x="1965326" y="0"/>
                  </a:cubicBezTo>
                  <a:cubicBezTo>
                    <a:pt x="2253753" y="-64280"/>
                    <a:pt x="2635020" y="48877"/>
                    <a:pt x="3047248" y="0"/>
                  </a:cubicBezTo>
                  <a:cubicBezTo>
                    <a:pt x="3102031" y="-3138"/>
                    <a:pt x="3174187" y="54123"/>
                    <a:pt x="3170382" y="123134"/>
                  </a:cubicBezTo>
                  <a:cubicBezTo>
                    <a:pt x="3191137" y="248600"/>
                    <a:pt x="3145626" y="473863"/>
                    <a:pt x="3170382" y="615657"/>
                  </a:cubicBezTo>
                  <a:cubicBezTo>
                    <a:pt x="3178379" y="697174"/>
                    <a:pt x="3110015" y="719681"/>
                    <a:pt x="3047248" y="738791"/>
                  </a:cubicBezTo>
                  <a:cubicBezTo>
                    <a:pt x="2824562" y="795521"/>
                    <a:pt x="2688637" y="702151"/>
                    <a:pt x="2491666" y="738791"/>
                  </a:cubicBezTo>
                  <a:cubicBezTo>
                    <a:pt x="2294695" y="775431"/>
                    <a:pt x="2215490" y="729856"/>
                    <a:pt x="1994567" y="738791"/>
                  </a:cubicBezTo>
                  <a:cubicBezTo>
                    <a:pt x="1773644" y="747726"/>
                    <a:pt x="1509769" y="710493"/>
                    <a:pt x="1380503" y="738791"/>
                  </a:cubicBezTo>
                  <a:cubicBezTo>
                    <a:pt x="1251237" y="767089"/>
                    <a:pt x="980836" y="690549"/>
                    <a:pt x="854162" y="738791"/>
                  </a:cubicBezTo>
                  <a:cubicBezTo>
                    <a:pt x="727488" y="787033"/>
                    <a:pt x="382148" y="721935"/>
                    <a:pt x="123134" y="738791"/>
                  </a:cubicBezTo>
                  <a:cubicBezTo>
                    <a:pt x="60375" y="745918"/>
                    <a:pt x="7231" y="682047"/>
                    <a:pt x="0" y="615657"/>
                  </a:cubicBezTo>
                  <a:cubicBezTo>
                    <a:pt x="-51329" y="415661"/>
                    <a:pt x="11548" y="352908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D834649-7698-47E5-99A0-422360A306D1}"/>
                </a:ext>
              </a:extLst>
            </p:cNvPr>
            <p:cNvSpPr/>
            <p:nvPr/>
          </p:nvSpPr>
          <p:spPr>
            <a:xfrm>
              <a:off x="779664" y="6037769"/>
              <a:ext cx="260888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chu vi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tứ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D96E3DC-964D-410A-AC5E-C8A05D5FBF9C}"/>
              </a:ext>
            </a:extLst>
          </p:cNvPr>
          <p:cNvGrpSpPr/>
          <p:nvPr/>
        </p:nvGrpSpPr>
        <p:grpSpPr>
          <a:xfrm>
            <a:off x="484803" y="249587"/>
            <a:ext cx="680720" cy="654984"/>
            <a:chOff x="599440" y="1433941"/>
            <a:chExt cx="680720" cy="654984"/>
          </a:xfrm>
        </p:grpSpPr>
        <p:sp>
          <p:nvSpPr>
            <p:cNvPr id="102" name="Isosceles Triangle 101">
              <a:extLst>
                <a:ext uri="{FF2B5EF4-FFF2-40B4-BE49-F238E27FC236}">
                  <a16:creationId xmlns:a16="http://schemas.microsoft.com/office/drawing/2014/main" id="{B9583ADA-7365-4F75-9C4B-2EEEB7015993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8FEA390E-13BE-4605-9782-D9FAFF04AE7F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4" name="Rounded Rectangle 139">
            <a:extLst>
              <a:ext uri="{FF2B5EF4-FFF2-40B4-BE49-F238E27FC236}">
                <a16:creationId xmlns:a16="http://schemas.microsoft.com/office/drawing/2014/main" id="{D458CA2C-AD02-4EB6-AD43-5C7199377DB4}"/>
              </a:ext>
            </a:extLst>
          </p:cNvPr>
          <p:cNvSpPr/>
          <p:nvPr/>
        </p:nvSpPr>
        <p:spPr>
          <a:xfrm>
            <a:off x="863116" y="1407619"/>
            <a:ext cx="10690709" cy="4907456"/>
          </a:xfrm>
          <a:prstGeom prst="roundRect">
            <a:avLst>
              <a:gd name="adj" fmla="val 6021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BA85874-2B89-4779-B201-8BB88787D2BB}"/>
              </a:ext>
            </a:extLst>
          </p:cNvPr>
          <p:cNvSpPr/>
          <p:nvPr/>
        </p:nvSpPr>
        <p:spPr>
          <a:xfrm>
            <a:off x="987105" y="150386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 3dm, 4 dm, 5dm và 6 dm.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C91AA8-75C2-46CD-BCF9-BE3A338E3F11}"/>
              </a:ext>
            </a:extLst>
          </p:cNvPr>
          <p:cNvSpPr txBox="1"/>
          <p:nvPr/>
        </p:nvSpPr>
        <p:spPr>
          <a:xfrm>
            <a:off x="1838325" y="2524125"/>
            <a:ext cx="8420100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+ 4 + 5 + 6 = 18 (dm)</a:t>
            </a:r>
          </a:p>
          <a:p>
            <a:pPr algn="r">
              <a:lnSpc>
                <a:spcPct val="150000"/>
              </a:lnSpc>
            </a:pP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18 dm</a:t>
            </a:r>
          </a:p>
        </p:txBody>
      </p:sp>
    </p:spTree>
    <p:extLst>
      <p:ext uri="{BB962C8B-B14F-4D97-AF65-F5344CB8AC3E}">
        <p14:creationId xmlns:p14="http://schemas.microsoft.com/office/powerpoint/2010/main" val="337372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9355A689-D5D1-4073-8990-AB1B19DC44F5}"/>
              </a:ext>
            </a:extLst>
          </p:cNvPr>
          <p:cNvGrpSpPr/>
          <p:nvPr/>
        </p:nvGrpSpPr>
        <p:grpSpPr>
          <a:xfrm>
            <a:off x="1162050" y="346519"/>
            <a:ext cx="10477500" cy="738791"/>
            <a:chOff x="656507" y="5928996"/>
            <a:chExt cx="3170382" cy="738791"/>
          </a:xfrm>
        </p:grpSpPr>
        <p:sp>
          <p:nvSpPr>
            <p:cNvPr id="45" name="Rectangle: Rounded Corners 43">
              <a:extLst>
                <a:ext uri="{FF2B5EF4-FFF2-40B4-BE49-F238E27FC236}">
                  <a16:creationId xmlns:a16="http://schemas.microsoft.com/office/drawing/2014/main" id="{B84127D0-EBF8-4915-9507-6DCF69DC7D25}"/>
                </a:ext>
              </a:extLst>
            </p:cNvPr>
            <p:cNvSpPr/>
            <p:nvPr/>
          </p:nvSpPr>
          <p:spPr>
            <a:xfrm>
              <a:off x="656507" y="5928996"/>
              <a:ext cx="3170382" cy="738791"/>
            </a:xfrm>
            <a:custGeom>
              <a:avLst/>
              <a:gdLst>
                <a:gd name="connsiteX0" fmla="*/ 0 w 3170382"/>
                <a:gd name="connsiteY0" fmla="*/ 123134 h 738791"/>
                <a:gd name="connsiteX1" fmla="*/ 123134 w 3170382"/>
                <a:gd name="connsiteY1" fmla="*/ 0 h 738791"/>
                <a:gd name="connsiteX2" fmla="*/ 737198 w 3170382"/>
                <a:gd name="connsiteY2" fmla="*/ 0 h 738791"/>
                <a:gd name="connsiteX3" fmla="*/ 1263538 w 3170382"/>
                <a:gd name="connsiteY3" fmla="*/ 0 h 738791"/>
                <a:gd name="connsiteX4" fmla="*/ 1789879 w 3170382"/>
                <a:gd name="connsiteY4" fmla="*/ 0 h 738791"/>
                <a:gd name="connsiteX5" fmla="*/ 2374702 w 3170382"/>
                <a:gd name="connsiteY5" fmla="*/ 0 h 738791"/>
                <a:gd name="connsiteX6" fmla="*/ 3047248 w 3170382"/>
                <a:gd name="connsiteY6" fmla="*/ 0 h 738791"/>
                <a:gd name="connsiteX7" fmla="*/ 3170382 w 3170382"/>
                <a:gd name="connsiteY7" fmla="*/ 123134 h 738791"/>
                <a:gd name="connsiteX8" fmla="*/ 3170382 w 3170382"/>
                <a:gd name="connsiteY8" fmla="*/ 615657 h 738791"/>
                <a:gd name="connsiteX9" fmla="*/ 3047248 w 3170382"/>
                <a:gd name="connsiteY9" fmla="*/ 738791 h 738791"/>
                <a:gd name="connsiteX10" fmla="*/ 2491666 w 3170382"/>
                <a:gd name="connsiteY10" fmla="*/ 738791 h 738791"/>
                <a:gd name="connsiteX11" fmla="*/ 1906844 w 3170382"/>
                <a:gd name="connsiteY11" fmla="*/ 738791 h 738791"/>
                <a:gd name="connsiteX12" fmla="*/ 1351262 w 3170382"/>
                <a:gd name="connsiteY12" fmla="*/ 738791 h 738791"/>
                <a:gd name="connsiteX13" fmla="*/ 824921 w 3170382"/>
                <a:gd name="connsiteY13" fmla="*/ 738791 h 738791"/>
                <a:gd name="connsiteX14" fmla="*/ 123134 w 3170382"/>
                <a:gd name="connsiteY14" fmla="*/ 738791 h 738791"/>
                <a:gd name="connsiteX15" fmla="*/ 0 w 3170382"/>
                <a:gd name="connsiteY15" fmla="*/ 615657 h 738791"/>
                <a:gd name="connsiteX16" fmla="*/ 0 w 3170382"/>
                <a:gd name="connsiteY16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0382" h="738791" fill="none" extrusionOk="0">
                  <a:moveTo>
                    <a:pt x="0" y="123134"/>
                  </a:moveTo>
                  <a:cubicBezTo>
                    <a:pt x="1029" y="47868"/>
                    <a:pt x="61057" y="14037"/>
                    <a:pt x="123134" y="0"/>
                  </a:cubicBezTo>
                  <a:cubicBezTo>
                    <a:pt x="254908" y="-58880"/>
                    <a:pt x="468368" y="46364"/>
                    <a:pt x="737198" y="0"/>
                  </a:cubicBezTo>
                  <a:cubicBezTo>
                    <a:pt x="1006028" y="-46364"/>
                    <a:pt x="1034011" y="47480"/>
                    <a:pt x="1263538" y="0"/>
                  </a:cubicBezTo>
                  <a:cubicBezTo>
                    <a:pt x="1493065" y="-47480"/>
                    <a:pt x="1640851" y="3926"/>
                    <a:pt x="1789879" y="0"/>
                  </a:cubicBezTo>
                  <a:cubicBezTo>
                    <a:pt x="1938907" y="-3926"/>
                    <a:pt x="2231438" y="13303"/>
                    <a:pt x="2374702" y="0"/>
                  </a:cubicBezTo>
                  <a:cubicBezTo>
                    <a:pt x="2517966" y="-13303"/>
                    <a:pt x="2769384" y="63170"/>
                    <a:pt x="3047248" y="0"/>
                  </a:cubicBezTo>
                  <a:cubicBezTo>
                    <a:pt x="3112264" y="1480"/>
                    <a:pt x="3174461" y="52497"/>
                    <a:pt x="3170382" y="123134"/>
                  </a:cubicBezTo>
                  <a:cubicBezTo>
                    <a:pt x="3180372" y="309549"/>
                    <a:pt x="3145713" y="376007"/>
                    <a:pt x="3170382" y="615657"/>
                  </a:cubicBezTo>
                  <a:cubicBezTo>
                    <a:pt x="3163435" y="695006"/>
                    <a:pt x="3121719" y="745801"/>
                    <a:pt x="3047248" y="738791"/>
                  </a:cubicBezTo>
                  <a:cubicBezTo>
                    <a:pt x="2913873" y="792160"/>
                    <a:pt x="2617462" y="707404"/>
                    <a:pt x="2491666" y="738791"/>
                  </a:cubicBezTo>
                  <a:cubicBezTo>
                    <a:pt x="2365870" y="770178"/>
                    <a:pt x="2097446" y="708373"/>
                    <a:pt x="1906844" y="738791"/>
                  </a:cubicBezTo>
                  <a:cubicBezTo>
                    <a:pt x="1716242" y="769209"/>
                    <a:pt x="1481739" y="736385"/>
                    <a:pt x="1351262" y="738791"/>
                  </a:cubicBezTo>
                  <a:cubicBezTo>
                    <a:pt x="1220785" y="741197"/>
                    <a:pt x="943276" y="699119"/>
                    <a:pt x="824921" y="738791"/>
                  </a:cubicBezTo>
                  <a:cubicBezTo>
                    <a:pt x="706566" y="778463"/>
                    <a:pt x="344409" y="675474"/>
                    <a:pt x="123134" y="738791"/>
                  </a:cubicBezTo>
                  <a:cubicBezTo>
                    <a:pt x="49688" y="728629"/>
                    <a:pt x="1235" y="684427"/>
                    <a:pt x="0" y="615657"/>
                  </a:cubicBezTo>
                  <a:cubicBezTo>
                    <a:pt x="-31908" y="378543"/>
                    <a:pt x="26712" y="233063"/>
                    <a:pt x="0" y="123134"/>
                  </a:cubicBezTo>
                  <a:close/>
                </a:path>
                <a:path w="3170382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295954" y="-1289"/>
                    <a:pt x="435188" y="68342"/>
                    <a:pt x="737198" y="0"/>
                  </a:cubicBezTo>
                  <a:cubicBezTo>
                    <a:pt x="1039208" y="-68342"/>
                    <a:pt x="1146446" y="73597"/>
                    <a:pt x="1351262" y="0"/>
                  </a:cubicBezTo>
                  <a:cubicBezTo>
                    <a:pt x="1556078" y="-73597"/>
                    <a:pt x="1676899" y="64280"/>
                    <a:pt x="1965326" y="0"/>
                  </a:cubicBezTo>
                  <a:cubicBezTo>
                    <a:pt x="2253753" y="-64280"/>
                    <a:pt x="2635020" y="48877"/>
                    <a:pt x="3047248" y="0"/>
                  </a:cubicBezTo>
                  <a:cubicBezTo>
                    <a:pt x="3102031" y="-3138"/>
                    <a:pt x="3174187" y="54123"/>
                    <a:pt x="3170382" y="123134"/>
                  </a:cubicBezTo>
                  <a:cubicBezTo>
                    <a:pt x="3191137" y="248600"/>
                    <a:pt x="3145626" y="473863"/>
                    <a:pt x="3170382" y="615657"/>
                  </a:cubicBezTo>
                  <a:cubicBezTo>
                    <a:pt x="3178379" y="697174"/>
                    <a:pt x="3110015" y="719681"/>
                    <a:pt x="3047248" y="738791"/>
                  </a:cubicBezTo>
                  <a:cubicBezTo>
                    <a:pt x="2824562" y="795521"/>
                    <a:pt x="2688637" y="702151"/>
                    <a:pt x="2491666" y="738791"/>
                  </a:cubicBezTo>
                  <a:cubicBezTo>
                    <a:pt x="2294695" y="775431"/>
                    <a:pt x="2215490" y="729856"/>
                    <a:pt x="1994567" y="738791"/>
                  </a:cubicBezTo>
                  <a:cubicBezTo>
                    <a:pt x="1773644" y="747726"/>
                    <a:pt x="1509769" y="710493"/>
                    <a:pt x="1380503" y="738791"/>
                  </a:cubicBezTo>
                  <a:cubicBezTo>
                    <a:pt x="1251237" y="767089"/>
                    <a:pt x="980836" y="690549"/>
                    <a:pt x="854162" y="738791"/>
                  </a:cubicBezTo>
                  <a:cubicBezTo>
                    <a:pt x="727488" y="787033"/>
                    <a:pt x="382148" y="721935"/>
                    <a:pt x="123134" y="738791"/>
                  </a:cubicBezTo>
                  <a:cubicBezTo>
                    <a:pt x="60375" y="745918"/>
                    <a:pt x="7231" y="682047"/>
                    <a:pt x="0" y="615657"/>
                  </a:cubicBezTo>
                  <a:cubicBezTo>
                    <a:pt x="-51329" y="415661"/>
                    <a:pt x="11548" y="352908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D834649-7698-47E5-99A0-422360A306D1}"/>
                </a:ext>
              </a:extLst>
            </p:cNvPr>
            <p:cNvSpPr/>
            <p:nvPr/>
          </p:nvSpPr>
          <p:spPr>
            <a:xfrm>
              <a:off x="779664" y="6037769"/>
              <a:ext cx="260888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chu vi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D96E3DC-964D-410A-AC5E-C8A05D5FBF9C}"/>
              </a:ext>
            </a:extLst>
          </p:cNvPr>
          <p:cNvGrpSpPr/>
          <p:nvPr/>
        </p:nvGrpSpPr>
        <p:grpSpPr>
          <a:xfrm>
            <a:off x="484803" y="249587"/>
            <a:ext cx="680720" cy="654984"/>
            <a:chOff x="599440" y="1433941"/>
            <a:chExt cx="680720" cy="654984"/>
          </a:xfrm>
        </p:grpSpPr>
        <p:sp>
          <p:nvSpPr>
            <p:cNvPr id="102" name="Isosceles Triangle 101">
              <a:extLst>
                <a:ext uri="{FF2B5EF4-FFF2-40B4-BE49-F238E27FC236}">
                  <a16:creationId xmlns:a16="http://schemas.microsoft.com/office/drawing/2014/main" id="{B9583ADA-7365-4F75-9C4B-2EEEB7015993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8FEA390E-13BE-4605-9782-D9FAFF04AE7F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4" name="Rounded Rectangle 139">
            <a:extLst>
              <a:ext uri="{FF2B5EF4-FFF2-40B4-BE49-F238E27FC236}">
                <a16:creationId xmlns:a16="http://schemas.microsoft.com/office/drawing/2014/main" id="{D458CA2C-AD02-4EB6-AD43-5C7199377DB4}"/>
              </a:ext>
            </a:extLst>
          </p:cNvPr>
          <p:cNvSpPr/>
          <p:nvPr/>
        </p:nvSpPr>
        <p:spPr>
          <a:xfrm>
            <a:off x="863116" y="1407619"/>
            <a:ext cx="10690709" cy="4907456"/>
          </a:xfrm>
          <a:prstGeom prst="roundRect">
            <a:avLst>
              <a:gd name="adj" fmla="val 6021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BA85874-2B89-4779-B201-8BB88787D2BB}"/>
              </a:ext>
            </a:extLst>
          </p:cNvPr>
          <p:cNvSpPr/>
          <p:nvPr/>
        </p:nvSpPr>
        <p:spPr>
          <a:xfrm>
            <a:off x="987105" y="150386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 10 cm, 15 cm, 10cm và 15cm.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C91AA8-75C2-46CD-BCF9-BE3A338E3F11}"/>
              </a:ext>
            </a:extLst>
          </p:cNvPr>
          <p:cNvSpPr txBox="1"/>
          <p:nvPr/>
        </p:nvSpPr>
        <p:spPr>
          <a:xfrm>
            <a:off x="1838325" y="2524125"/>
            <a:ext cx="8420100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+ 15 + 10 + 15 = 50 (cm)</a:t>
            </a:r>
          </a:p>
          <a:p>
            <a:pPr lvl="0" algn="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50 cm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54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03408B5-881D-4362-AB4E-0E413FF02747}"/>
              </a:ext>
            </a:extLst>
          </p:cNvPr>
          <p:cNvSpPr/>
          <p:nvPr/>
        </p:nvSpPr>
        <p:spPr>
          <a:xfrm>
            <a:off x="457200" y="457759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2F3D8A5-E628-4038-B5F2-13B8BFE709DD}"/>
              </a:ext>
            </a:extLst>
          </p:cNvPr>
          <p:cNvSpPr/>
          <p:nvPr/>
        </p:nvSpPr>
        <p:spPr>
          <a:xfrm>
            <a:off x="1524727" y="517943"/>
            <a:ext cx="9500680" cy="1822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ô – bốt dùng đèn nháy để trang trí thuyền như hình vẽ. Hỏi chiều dài đoạn dây đèn nháy là bao nhiêu xăng – ti – mét?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EC4F2F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5D27E6F-BBE8-4853-A92A-20108FCEAF62}"/>
              </a:ext>
            </a:extLst>
          </p:cNvPr>
          <p:cNvSpPr/>
          <p:nvPr/>
        </p:nvSpPr>
        <p:spPr>
          <a:xfrm>
            <a:off x="893645" y="661904"/>
            <a:ext cx="640607" cy="6406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FCA33C-44B1-47DE-A9C1-39DAD8F05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4658" y="2771774"/>
            <a:ext cx="4590141" cy="23145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0573CF-41F4-4FEF-ADEC-02AD7CA89836}"/>
              </a:ext>
            </a:extLst>
          </p:cNvPr>
          <p:cNvSpPr txBox="1"/>
          <p:nvPr/>
        </p:nvSpPr>
        <p:spPr>
          <a:xfrm>
            <a:off x="476250" y="2762250"/>
            <a:ext cx="6858000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nháy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25 + 25 + 60 + 40 = 150 (cm)</a:t>
            </a:r>
          </a:p>
          <a:p>
            <a:pPr algn="r">
              <a:lnSpc>
                <a:spcPct val="150000"/>
              </a:lnSpc>
            </a:pP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150 cm</a:t>
            </a:r>
          </a:p>
        </p:txBody>
      </p:sp>
    </p:spTree>
    <p:extLst>
      <p:ext uri="{BB962C8B-B14F-4D97-AF65-F5344CB8AC3E}">
        <p14:creationId xmlns:p14="http://schemas.microsoft.com/office/powerpoint/2010/main" val="18227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419" y="0"/>
            <a:ext cx="7758846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700833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6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378961" y="2781067"/>
            <a:ext cx="77030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0062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50" y="0"/>
            <a:ext cx="10096500" cy="6096000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CE71C4-DBCF-426E-A212-18B2C3B74899}"/>
              </a:ext>
            </a:extLst>
          </p:cNvPr>
          <p:cNvSpPr txBox="1"/>
          <p:nvPr/>
        </p:nvSpPr>
        <p:spPr>
          <a:xfrm>
            <a:off x="3019425" y="2847975"/>
            <a:ext cx="67246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chu vi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86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5">
            <a:extLst>
              <a:ext uri="{FF2B5EF4-FFF2-40B4-BE49-F238E27FC236}">
                <a16:creationId xmlns:a16="http://schemas.microsoft.com/office/drawing/2014/main" id="{D8BCF7F4-920F-4681-B9F4-100C1F2D0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609" y="1981200"/>
            <a:ext cx="9944782" cy="31759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E3EFAF-B115-4B3E-9FB4-746282A5865B}"/>
              </a:ext>
            </a:extLst>
          </p:cNvPr>
          <p:cNvSpPr txBox="1"/>
          <p:nvPr/>
        </p:nvSpPr>
        <p:spPr>
          <a:xfrm>
            <a:off x="4790326" y="6226407"/>
            <a:ext cx="7176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Design: </a:t>
            </a:r>
            <a:r>
              <a:rPr lang="vi-VN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Hương</a:t>
            </a:r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Thảo</a:t>
            </a:r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– </a:t>
            </a:r>
            <a:r>
              <a:rPr lang="en-US" altLang="zh-CN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zalo</a:t>
            </a:r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0972115126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07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EB4397-FECA-47F7-8D67-0C27808AD706}"/>
              </a:ext>
            </a:extLst>
          </p:cNvPr>
          <p:cNvSpPr txBox="1"/>
          <p:nvPr/>
        </p:nvSpPr>
        <p:spPr>
          <a:xfrm>
            <a:off x="2209800" y="1437299"/>
            <a:ext cx="828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11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2025</a:t>
            </a:r>
          </a:p>
        </p:txBody>
      </p:sp>
      <p:sp>
        <p:nvSpPr>
          <p:cNvPr id="6" name="Google Shape;4168;p49">
            <a:extLst>
              <a:ext uri="{FF2B5EF4-FFF2-40B4-BE49-F238E27FC236}">
                <a16:creationId xmlns:a16="http://schemas.microsoft.com/office/drawing/2014/main" id="{D4501DE1-4C82-4506-991D-A028CC778A79}"/>
              </a:ext>
            </a:extLst>
          </p:cNvPr>
          <p:cNvSpPr txBox="1">
            <a:spLocks/>
          </p:cNvSpPr>
          <p:nvPr/>
        </p:nvSpPr>
        <p:spPr>
          <a:xfrm>
            <a:off x="2418824" y="8153400"/>
            <a:ext cx="8077200" cy="16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28575">
                  <a:solidFill>
                    <a:srgbClr val="E7E6E6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 pitchFamily="18" charset="0"/>
                <a:ea typeface="+mj-ea"/>
                <a:cs typeface="+mj-cs"/>
              </a:rPr>
              <a:t>HÌNH TAM GIÁC, HÌNH TỨ GIÁC</a:t>
            </a:r>
          </a:p>
        </p:txBody>
      </p:sp>
      <p:sp>
        <p:nvSpPr>
          <p:cNvPr id="8" name="Google Shape;3617;p44">
            <a:extLst>
              <a:ext uri="{FF2B5EF4-FFF2-40B4-BE49-F238E27FC236}">
                <a16:creationId xmlns:a16="http://schemas.microsoft.com/office/drawing/2014/main" id="{79A14737-3260-40FE-B618-AC02E19EEA9E}"/>
              </a:ext>
            </a:extLst>
          </p:cNvPr>
          <p:cNvSpPr txBox="1">
            <a:spLocks/>
          </p:cNvSpPr>
          <p:nvPr/>
        </p:nvSpPr>
        <p:spPr>
          <a:xfrm>
            <a:off x="7010400" y="7315200"/>
            <a:ext cx="2572085" cy="45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7E6E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Fredoka One"/>
              </a:rPr>
              <a:t>TOÁN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D0D5C4-79E6-4EBD-8F70-0231AE2C7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073" y="2168800"/>
            <a:ext cx="2566638" cy="7193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FED5E9-4EB5-418D-BCE0-030755AC3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9119" y="3096796"/>
            <a:ext cx="8821677" cy="15180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13620A-47A8-495F-B099-700E2BF3DD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3748" y="4212285"/>
            <a:ext cx="236545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5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55175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F834474-78BD-4264-8D05-15D9D1D80D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50347" y="2389142"/>
            <a:ext cx="8596105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5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dạng bài hát - học hình dạng trong tiếng việt - hình dạng hình học cho trẻ em - Shapes Song">
            <a:hlinkClick r:id="" action="ppaction://media"/>
            <a:extLst>
              <a:ext uri="{FF2B5EF4-FFF2-40B4-BE49-F238E27FC236}">
                <a16:creationId xmlns:a16="http://schemas.microsoft.com/office/drawing/2014/main" id="{631DA692-FDB2-4486-B337-A364FCB8435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43" end="1001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7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678391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366185" y="2227046"/>
            <a:ext cx="77030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7685CB-982D-4528-B9DF-01993E9CEF96}"/>
              </a:ext>
            </a:extLst>
          </p:cNvPr>
          <p:cNvSpPr txBox="1"/>
          <p:nvPr/>
        </p:nvSpPr>
        <p:spPr>
          <a:xfrm>
            <a:off x="4790326" y="6226407"/>
            <a:ext cx="7176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Design: </a:t>
            </a:r>
            <a:r>
              <a:rPr lang="vi-VN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Hương</a:t>
            </a:r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Thảo</a:t>
            </a:r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– </a:t>
            </a:r>
            <a:r>
              <a:rPr lang="en-US" altLang="zh-CN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zalo</a:t>
            </a:r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0972115126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46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9570E73B-488E-4408-B828-2ED0F560AA84}"/>
              </a:ext>
            </a:extLst>
          </p:cNvPr>
          <p:cNvGrpSpPr/>
          <p:nvPr/>
        </p:nvGrpSpPr>
        <p:grpSpPr>
          <a:xfrm>
            <a:off x="-650308" y="-574153"/>
            <a:ext cx="13253152" cy="7490588"/>
            <a:chOff x="-1420809" y="-588221"/>
            <a:chExt cx="13253152" cy="7490588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1420809" y="-588221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9105485" y="2939967"/>
              <a:ext cx="2726858" cy="39624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2EE0BCB-BC8C-43C4-A46E-76F554D982D9}"/>
              </a:ext>
            </a:extLst>
          </p:cNvPr>
          <p:cNvSpPr txBox="1"/>
          <p:nvPr/>
        </p:nvSpPr>
        <p:spPr>
          <a:xfrm>
            <a:off x="2990850" y="438150"/>
            <a:ext cx="797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 VI HÌNH TAM GIÁC, HÌNH TỨ GIÁC</a:t>
            </a:r>
          </a:p>
        </p:txBody>
      </p:sp>
      <p:pic>
        <p:nvPicPr>
          <p:cNvPr id="6" name="Picture 5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265E8CB9-5DE5-4EC5-9031-A33DFA0FB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87" y="2933700"/>
            <a:ext cx="4525159" cy="23241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EF13A483-B758-4662-8202-35FA909DB057}"/>
              </a:ext>
            </a:extLst>
          </p:cNvPr>
          <p:cNvSpPr/>
          <p:nvPr/>
        </p:nvSpPr>
        <p:spPr>
          <a:xfrm>
            <a:off x="2333625" y="1647825"/>
            <a:ext cx="3000375" cy="1104900"/>
          </a:xfrm>
          <a:prstGeom prst="wedgeRoundRectCallout">
            <a:avLst>
              <a:gd name="adj1" fmla="val 29669"/>
              <a:gd name="adj2" fmla="val 65086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sợi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uốn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371C65FC-9004-4ED7-82FA-751CE5F106B9}"/>
              </a:ext>
            </a:extLst>
          </p:cNvPr>
          <p:cNvSpPr/>
          <p:nvPr/>
        </p:nvSpPr>
        <p:spPr>
          <a:xfrm>
            <a:off x="6534150" y="2000250"/>
            <a:ext cx="3286125" cy="1104900"/>
          </a:xfrm>
          <a:prstGeom prst="wedgeRoundRectCallout">
            <a:avLst>
              <a:gd name="adj1" fmla="val -25252"/>
              <a:gd name="adj2" fmla="val 7112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sợi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513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BA56EC-7E0B-4203-813A-6B16C025D5B4}"/>
              </a:ext>
            </a:extLst>
          </p:cNvPr>
          <p:cNvSpPr/>
          <p:nvPr/>
        </p:nvSpPr>
        <p:spPr>
          <a:xfrm>
            <a:off x="704850" y="505384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9570E73B-488E-4408-B828-2ED0F560AA84}"/>
              </a:ext>
            </a:extLst>
          </p:cNvPr>
          <p:cNvGrpSpPr/>
          <p:nvPr/>
        </p:nvGrpSpPr>
        <p:grpSpPr>
          <a:xfrm>
            <a:off x="-1334426" y="-704824"/>
            <a:ext cx="13526426" cy="8477224"/>
            <a:chOff x="-2104927" y="-718892"/>
            <a:chExt cx="13526426" cy="847722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2104927" y="-718892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8694641" y="3795932"/>
              <a:ext cx="2726858" cy="396240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3FAA196-3F4E-4F0A-AF88-3EFB507A5FCF}"/>
              </a:ext>
            </a:extLst>
          </p:cNvPr>
          <p:cNvGrpSpPr/>
          <p:nvPr/>
        </p:nvGrpSpPr>
        <p:grpSpPr>
          <a:xfrm>
            <a:off x="942975" y="1747510"/>
            <a:ext cx="5029200" cy="3167390"/>
            <a:chOff x="1133475" y="775960"/>
            <a:chExt cx="5029200" cy="316739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AFEF44E-6897-4202-BC05-83C04BC0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39604" y="775960"/>
              <a:ext cx="4815742" cy="3157865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538C324-B1CD-404F-B6AF-C069B61042A3}"/>
                </a:ext>
              </a:extLst>
            </p:cNvPr>
            <p:cNvSpPr/>
            <p:nvPr/>
          </p:nvSpPr>
          <p:spPr>
            <a:xfrm>
              <a:off x="1133475" y="3476625"/>
              <a:ext cx="447675" cy="46672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1F3451D-B79C-4D8C-8324-1742DF97EB48}"/>
                </a:ext>
              </a:extLst>
            </p:cNvPr>
            <p:cNvSpPr/>
            <p:nvPr/>
          </p:nvSpPr>
          <p:spPr>
            <a:xfrm>
              <a:off x="5715000" y="3429000"/>
              <a:ext cx="447675" cy="46672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CA747EA-21E0-4420-A0D2-62F205DCBE0A}"/>
              </a:ext>
            </a:extLst>
          </p:cNvPr>
          <p:cNvSpPr txBox="1"/>
          <p:nvPr/>
        </p:nvSpPr>
        <p:spPr>
          <a:xfrm>
            <a:off x="1143000" y="2943225"/>
            <a:ext cx="1323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 cm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CECDD90-BBAD-420D-B622-40E1F6228A3D}"/>
              </a:ext>
            </a:extLst>
          </p:cNvPr>
          <p:cNvSpPr txBox="1"/>
          <p:nvPr/>
        </p:nvSpPr>
        <p:spPr>
          <a:xfrm>
            <a:off x="4248149" y="2981325"/>
            <a:ext cx="1152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 cm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B534247-FB6E-4EC7-B5C6-517089CF5710}"/>
              </a:ext>
            </a:extLst>
          </p:cNvPr>
          <p:cNvSpPr txBox="1"/>
          <p:nvPr/>
        </p:nvSpPr>
        <p:spPr>
          <a:xfrm>
            <a:off x="3009900" y="47625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 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8C529C-4BF4-4404-8D35-4C70939505C5}"/>
              </a:ext>
            </a:extLst>
          </p:cNvPr>
          <p:cNvSpPr txBox="1"/>
          <p:nvPr/>
        </p:nvSpPr>
        <p:spPr>
          <a:xfrm>
            <a:off x="5905501" y="1752600"/>
            <a:ext cx="601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ABC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 cm + 4 cm + 3 cm = 9 cm.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C08BFE2-ABE1-4B15-8FAF-82AC40942FC3}"/>
              </a:ext>
            </a:extLst>
          </p:cNvPr>
          <p:cNvSpPr txBox="1"/>
          <p:nvPr/>
        </p:nvSpPr>
        <p:spPr>
          <a:xfrm>
            <a:off x="5991225" y="3495675"/>
            <a:ext cx="5476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Chu vi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ABC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9 cm.</a:t>
            </a:r>
          </a:p>
        </p:txBody>
      </p:sp>
    </p:spTree>
    <p:extLst>
      <p:ext uri="{BB962C8B-B14F-4D97-AF65-F5344CB8AC3E}">
        <p14:creationId xmlns:p14="http://schemas.microsoft.com/office/powerpoint/2010/main" val="392031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9" grpId="0"/>
      <p:bldP spid="40" grpId="0"/>
      <p:bldP spid="7" grpId="0"/>
      <p:bldP spid="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BA56EC-7E0B-4203-813A-6B16C025D5B4}"/>
              </a:ext>
            </a:extLst>
          </p:cNvPr>
          <p:cNvSpPr/>
          <p:nvPr/>
        </p:nvSpPr>
        <p:spPr>
          <a:xfrm>
            <a:off x="457200" y="457759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9570E73B-488E-4408-B828-2ED0F560AA84}"/>
              </a:ext>
            </a:extLst>
          </p:cNvPr>
          <p:cNvGrpSpPr/>
          <p:nvPr/>
        </p:nvGrpSpPr>
        <p:grpSpPr>
          <a:xfrm>
            <a:off x="-1334426" y="-704824"/>
            <a:ext cx="13526426" cy="8477224"/>
            <a:chOff x="-2104927" y="-718892"/>
            <a:chExt cx="13526426" cy="847722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2104927" y="-718892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8694641" y="3795932"/>
              <a:ext cx="2726858" cy="39624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0448AC7-64B9-4DEB-B314-68A96BDDC8F3}"/>
              </a:ext>
            </a:extLst>
          </p:cNvPr>
          <p:cNvGrpSpPr/>
          <p:nvPr/>
        </p:nvGrpSpPr>
        <p:grpSpPr>
          <a:xfrm>
            <a:off x="600075" y="1809751"/>
            <a:ext cx="5067300" cy="2724149"/>
            <a:chOff x="457200" y="2505076"/>
            <a:chExt cx="5067300" cy="272414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5F9B536-DAD5-4CEB-BE63-2D21E1AA0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7723" y="2667000"/>
              <a:ext cx="4820576" cy="2503528"/>
            </a:xfrm>
            <a:prstGeom prst="rect">
              <a:avLst/>
            </a:prstGeom>
          </p:spPr>
        </p:pic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CAA42558-0578-4839-B7E5-549BABA99155}"/>
                </a:ext>
              </a:extLst>
            </p:cNvPr>
            <p:cNvSpPr/>
            <p:nvPr/>
          </p:nvSpPr>
          <p:spPr>
            <a:xfrm>
              <a:off x="1514475" y="2895601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7402B866-FFDF-4F65-8E4E-151C0FB144E0}"/>
                </a:ext>
              </a:extLst>
            </p:cNvPr>
            <p:cNvSpPr/>
            <p:nvPr/>
          </p:nvSpPr>
          <p:spPr>
            <a:xfrm>
              <a:off x="4076700" y="2505076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372322AD-1999-4A99-BD11-E49A9241EFC7}"/>
                </a:ext>
              </a:extLst>
            </p:cNvPr>
            <p:cNvSpPr/>
            <p:nvPr/>
          </p:nvSpPr>
          <p:spPr>
            <a:xfrm>
              <a:off x="5076825" y="4638676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8241C012-1919-4914-BFFA-7A88E4D1336E}"/>
                </a:ext>
              </a:extLst>
            </p:cNvPr>
            <p:cNvSpPr/>
            <p:nvPr/>
          </p:nvSpPr>
          <p:spPr>
            <a:xfrm>
              <a:off x="457200" y="4667251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98E02C3C-652A-4F06-913B-31215E66F4D3}"/>
              </a:ext>
            </a:extLst>
          </p:cNvPr>
          <p:cNvSpPr txBox="1"/>
          <p:nvPr/>
        </p:nvSpPr>
        <p:spPr>
          <a:xfrm>
            <a:off x="628650" y="2838450"/>
            <a:ext cx="1323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 cm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CC3DE8C-EFB5-40D5-90E5-BDDAF89D826E}"/>
              </a:ext>
            </a:extLst>
          </p:cNvPr>
          <p:cNvSpPr txBox="1"/>
          <p:nvPr/>
        </p:nvSpPr>
        <p:spPr>
          <a:xfrm>
            <a:off x="2628899" y="1838325"/>
            <a:ext cx="1152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 cm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2F7527D-C277-48CC-9988-258210AF5FF8}"/>
              </a:ext>
            </a:extLst>
          </p:cNvPr>
          <p:cNvSpPr txBox="1"/>
          <p:nvPr/>
        </p:nvSpPr>
        <p:spPr>
          <a:xfrm>
            <a:off x="4629150" y="24765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 cm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7998A71-CCD0-430B-AF1D-0135730C0B19}"/>
              </a:ext>
            </a:extLst>
          </p:cNvPr>
          <p:cNvSpPr txBox="1"/>
          <p:nvPr/>
        </p:nvSpPr>
        <p:spPr>
          <a:xfrm>
            <a:off x="2590800" y="4086225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5 cm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A965456-2DF0-4CBF-B4D7-7F310A00E43F}"/>
              </a:ext>
            </a:extLst>
          </p:cNvPr>
          <p:cNvSpPr txBox="1"/>
          <p:nvPr/>
        </p:nvSpPr>
        <p:spPr>
          <a:xfrm>
            <a:off x="5800726" y="1438275"/>
            <a:ext cx="601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MNPQ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3 cm + 4 cm + 5 cm + 2 cm = 14 cm.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72A3B69-0B8D-46E0-9EDB-7F4EA84AE915}"/>
              </a:ext>
            </a:extLst>
          </p:cNvPr>
          <p:cNvSpPr txBox="1"/>
          <p:nvPr/>
        </p:nvSpPr>
        <p:spPr>
          <a:xfrm>
            <a:off x="5857875" y="3228975"/>
            <a:ext cx="5476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Chu vi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MNPQ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14 cm.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A1D059-95B7-4A4A-8EFB-F35D9983A1B8}"/>
              </a:ext>
            </a:extLst>
          </p:cNvPr>
          <p:cNvSpPr/>
          <p:nvPr/>
        </p:nvSpPr>
        <p:spPr>
          <a:xfrm>
            <a:off x="1190625" y="5029200"/>
            <a:ext cx="10001250" cy="1019175"/>
          </a:xfrm>
          <a:prstGeom prst="roundRect">
            <a:avLst/>
          </a:prstGeom>
          <a:solidFill>
            <a:srgbClr val="EB61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tứ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791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  <p:bldP spid="69" grpId="0"/>
      <p:bldP spid="70" grpId="0"/>
      <p:bldP spid="71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68159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394760" y="1998446"/>
            <a:ext cx="77030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8DFDCE-CE6D-4F36-A898-1894939C45C4}"/>
              </a:ext>
            </a:extLst>
          </p:cNvPr>
          <p:cNvSpPr txBox="1"/>
          <p:nvPr/>
        </p:nvSpPr>
        <p:spPr>
          <a:xfrm>
            <a:off x="4964984" y="6231815"/>
            <a:ext cx="68682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0972115126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2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主题​​">
  <a:themeElements>
    <a:clrScheme name="自定义 22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C7FF"/>
      </a:accent1>
      <a:accent2>
        <a:srgbClr val="4CC7FF"/>
      </a:accent2>
      <a:accent3>
        <a:srgbClr val="4CC7FF"/>
      </a:accent3>
      <a:accent4>
        <a:srgbClr val="4CC7FF"/>
      </a:accent4>
      <a:accent5>
        <a:srgbClr val="4CC7FF"/>
      </a:accent5>
      <a:accent6>
        <a:srgbClr val="4CC7FF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569</Words>
  <Application>Microsoft Office PowerPoint</Application>
  <PresentationFormat>Widescreen</PresentationFormat>
  <Paragraphs>98</Paragraphs>
  <Slides>18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等线</vt:lpstr>
      <vt:lpstr>等线 Light</vt:lpstr>
      <vt:lpstr>Arial</vt:lpstr>
      <vt:lpstr>Calibri</vt:lpstr>
      <vt:lpstr>Cambria</vt:lpstr>
      <vt:lpstr>Coiny</vt:lpstr>
      <vt:lpstr>Fredoka One</vt:lpstr>
      <vt:lpstr>Times New Roman</vt:lpstr>
      <vt:lpstr>UTM Guanine</vt:lpstr>
      <vt:lpstr>VNI-Times</vt:lpstr>
      <vt:lpstr>字魂141号-活力悦动体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35</cp:revision>
  <dcterms:created xsi:type="dcterms:W3CDTF">2022-10-23T05:13:18Z</dcterms:created>
  <dcterms:modified xsi:type="dcterms:W3CDTF">2025-02-07T07:41:38Z</dcterms:modified>
</cp:coreProperties>
</file>