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5" r:id="rId2"/>
    <p:sldId id="276" r:id="rId3"/>
    <p:sldId id="277" r:id="rId4"/>
    <p:sldId id="279" r:id="rId5"/>
    <p:sldId id="278" r:id="rId6"/>
    <p:sldId id="281" r:id="rId7"/>
    <p:sldId id="282" r:id="rId8"/>
    <p:sldId id="283" r:id="rId9"/>
    <p:sldId id="284" r:id="rId10"/>
    <p:sldId id="285" r:id="rId11"/>
    <p:sldId id="286" r:id="rId12"/>
    <p:sldId id="287" r:id="rId13"/>
    <p:sldId id="288" r:id="rId14"/>
    <p:sldId id="290" r:id="rId15"/>
    <p:sldId id="289" r:id="rId16"/>
    <p:sldId id="291" r:id="rId17"/>
  </p:sldIdLst>
  <p:sldSz cx="9144000" cy="6858000" type="screen4x3"/>
  <p:notesSz cx="6858000" cy="9144000"/>
  <p:custDataLst>
    <p:tags r:id="rId1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67" y="5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19BE4-4BA6-4372-967E-6DF13F1A47A4}" type="datetimeFigureOut">
              <a:rPr lang="vi-VN" smtClean="0"/>
              <a:t>17/02/2025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93AD7-192F-4A57-910C-F9E856DE2FA3}"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93AD7-192F-4A57-910C-F9E856DE2FA3}" type="slidenum">
              <a:rPr lang="vi-VN" smtClean="0"/>
              <a:t>1</a:t>
            </a:fld>
            <a:endParaRPr lang="vi-VN"/>
          </a:p>
        </p:txBody>
      </p:sp>
    </p:spTree>
    <p:extLst>
      <p:ext uri="{BB962C8B-B14F-4D97-AF65-F5344CB8AC3E}">
        <p14:creationId xmlns:p14="http://schemas.microsoft.com/office/powerpoint/2010/main" val="292783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a:extLst>
              <a:ext uri="{FF2B5EF4-FFF2-40B4-BE49-F238E27FC236}">
                <a16:creationId xmlns:a16="http://schemas.microsoft.com/office/drawing/2014/main" id="{F658B272-0DCC-475D-8804-B043AD046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文本占位符 23554">
            <a:extLst>
              <a:ext uri="{FF2B5EF4-FFF2-40B4-BE49-F238E27FC236}">
                <a16:creationId xmlns:a16="http://schemas.microsoft.com/office/drawing/2014/main" id="{B3635AF5-0AD5-4B42-A2E5-C7469FE98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灯片编号占位符 1">
            <a:extLst>
              <a:ext uri="{FF2B5EF4-FFF2-40B4-BE49-F238E27FC236}">
                <a16:creationId xmlns:a16="http://schemas.microsoft.com/office/drawing/2014/main" id="{0094E294-323E-447E-B4B2-B684909FED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91099-5E20-410A-BF1D-CEBB0D6D0D5E}" type="slidenum">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21313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4617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9DDA2-9865-4AE7-8453-F24D7F85DAC7}" type="datetimeFigureOut">
              <a:rPr lang="vi-VN" smtClean="0"/>
              <a:t>17/02/2025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829DDA2-9865-4AE7-8453-F24D7F85DAC7}" type="datetimeFigureOut">
              <a:rPr lang="vi-VN" smtClean="0"/>
              <a:t>17/02/2025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829DDA2-9865-4AE7-8453-F24D7F85DAC7}" type="datetimeFigureOut">
              <a:rPr lang="vi-VN" smtClean="0"/>
              <a:t>17/02/2025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829DDA2-9865-4AE7-8453-F24D7F85DAC7}" type="datetimeFigureOut">
              <a:rPr lang="vi-VN" smtClean="0"/>
              <a:t>17/02/2025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9DDA2-9865-4AE7-8453-F24D7F85DAC7}" type="datetimeFigureOut">
              <a:rPr lang="vi-VN" smtClean="0"/>
              <a:t>17/02/2025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17/02/2025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17/02/2025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9DDA2-9865-4AE7-8453-F24D7F85DAC7}" type="datetimeFigureOut">
              <a:rPr lang="vi-VN" smtClean="0"/>
              <a:t>17/02/2025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61E29-86DA-4BE6-9012-89199A85D02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4.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5171761" y="1428750"/>
            <a:ext cx="2918089" cy="1524000"/>
          </a:xfrm>
          <a:prstGeom prst="rect">
            <a:avLst/>
          </a:prstGeom>
        </p:spPr>
        <p:txBody>
          <a:bodyPr wrap="none" lIns="48344" tIns="24172" rIns="48344" bIns="24172" fromWordArt="1">
            <a:prstTxWarp prst="textPlain">
              <a:avLst>
                <a:gd name="adj" fmla="val 50000"/>
              </a:avLst>
            </a:prstTxWarp>
          </a:bodyPr>
          <a:lstStyle/>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TỰ NHIÊN VÀ XÃ HỘI</a:t>
            </a:r>
          </a:p>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3</a:t>
            </a:r>
          </a:p>
        </p:txBody>
      </p:sp>
      <p:sp>
        <p:nvSpPr>
          <p:cNvPr id="4099" name="WordArt 3"/>
          <p:cNvSpPr>
            <a:spLocks noChangeArrowheads="1" noChangeShapeType="1" noTextEdit="1"/>
          </p:cNvSpPr>
          <p:nvPr/>
        </p:nvSpPr>
        <p:spPr bwMode="auto">
          <a:xfrm>
            <a:off x="285721" y="3357564"/>
            <a:ext cx="5837494" cy="1556147"/>
          </a:xfrm>
          <a:prstGeom prst="rect">
            <a:avLst/>
          </a:prstGeom>
        </p:spPr>
        <p:txBody>
          <a:bodyPr wrap="none" lIns="48344" tIns="24172" rIns="48344" bIns="24172" fromWordArt="1">
            <a:prstTxWarp prst="textPlain">
              <a:avLst>
                <a:gd name="adj" fmla="val 50454"/>
              </a:avLst>
            </a:prstTxWarp>
          </a:bodyPr>
          <a:lstStyle/>
          <a:p>
            <a:pPr algn="ctr"/>
            <a:r>
              <a:rPr lang="vi-VN" sz="3200" b="1" kern="10" dirty="0">
                <a:ln w="9525">
                  <a:noFill/>
                  <a:round/>
                  <a:headEnd/>
                  <a:tailEnd/>
                </a:ln>
                <a:solidFill>
                  <a:srgbClr val="FF0000"/>
                </a:solidFill>
                <a:latin typeface="Times New Roman"/>
                <a:cs typeface="Times New Roman"/>
              </a:rPr>
              <a:t>BÀI 18: CƠ QUAN TIÊU HÓA</a:t>
            </a:r>
          </a:p>
          <a:p>
            <a:pPr algn="ctr"/>
            <a:r>
              <a:rPr lang="vi-VN" sz="3200" b="1" kern="10" dirty="0">
                <a:ln w="9525">
                  <a:noFill/>
                  <a:round/>
                  <a:headEnd/>
                  <a:tailEnd/>
                </a:ln>
                <a:solidFill>
                  <a:srgbClr val="FF0000"/>
                </a:solidFill>
                <a:latin typeface="Times New Roman"/>
                <a:cs typeface="Times New Roman"/>
              </a:rPr>
              <a:t>(TIẾT 2).</a:t>
            </a:r>
          </a:p>
        </p:txBody>
      </p:sp>
      <p:grpSp>
        <p:nvGrpSpPr>
          <p:cNvPr id="2" name="Group 18"/>
          <p:cNvGrpSpPr>
            <a:grpSpLocks/>
          </p:cNvGrpSpPr>
          <p:nvPr/>
        </p:nvGrpSpPr>
        <p:grpSpPr bwMode="auto">
          <a:xfrm>
            <a:off x="1286028" y="1143000"/>
            <a:ext cx="2686212" cy="1999060"/>
            <a:chOff x="5225" y="9335"/>
            <a:chExt cx="2520" cy="1750"/>
          </a:xfrm>
        </p:grpSpPr>
        <p:sp>
          <p:nvSpPr>
            <p:cNvPr id="4107"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4"/>
              <a:srcRect/>
              <a:stretch>
                <a:fillRect/>
              </a:stretch>
            </a:blipFill>
            <a:ln w="9525">
              <a:noFill/>
              <a:round/>
              <a:headEnd/>
              <a:tailEnd/>
            </a:ln>
            <a:effectLst>
              <a:outerShdw dist="107763" dir="2700000" algn="ctr" rotWithShape="0">
                <a:srgbClr val="C0C0C0"/>
              </a:outerShdw>
            </a:effectLst>
          </p:spPr>
          <p:txBody>
            <a:bodyPr lIns="91435" tIns="45718" rIns="91435" bIns="45718"/>
            <a:lstStyle/>
            <a:p>
              <a:pPr eaLnBrk="1" hangingPunct="1"/>
              <a:endParaRPr lang="vi-VN" altLang="en-US" sz="1700" dirty="0">
                <a:latin typeface="VNI-Times" pitchFamily="2" charset="0"/>
              </a:endParaRPr>
            </a:p>
          </p:txBody>
        </p:sp>
        <p:pic>
          <p:nvPicPr>
            <p:cNvPr id="4108" name="Picture 26" descr="cosmoS"/>
            <p:cNvPicPr>
              <a:picLocks noChangeAspect="1" noChangeArrowheads="1"/>
            </p:cNvPicPr>
            <p:nvPr/>
          </p:nvPicPr>
          <p:blipFill>
            <a:blip r:embed="rId5"/>
            <a:srcRect/>
            <a:stretch>
              <a:fillRect/>
            </a:stretch>
          </p:blipFill>
          <p:spPr bwMode="auto">
            <a:xfrm>
              <a:off x="6302" y="9335"/>
              <a:ext cx="1080" cy="888"/>
            </a:xfrm>
            <a:prstGeom prst="rect">
              <a:avLst/>
            </a:prstGeom>
            <a:noFill/>
            <a:ln w="9525">
              <a:noFill/>
              <a:miter lim="800000"/>
              <a:headEnd/>
              <a:tailEnd/>
            </a:ln>
          </p:spPr>
        </p:pic>
        <p:pic>
          <p:nvPicPr>
            <p:cNvPr id="4109" name="Picture 25" descr="BOOK2"/>
            <p:cNvPicPr>
              <a:picLocks noChangeAspect="1" noChangeArrowheads="1"/>
            </p:cNvPicPr>
            <p:nvPr/>
          </p:nvPicPr>
          <p:blipFill>
            <a:blip r:embed="rId6"/>
            <a:srcRect/>
            <a:stretch>
              <a:fillRect/>
            </a:stretch>
          </p:blipFill>
          <p:spPr bwMode="auto">
            <a:xfrm>
              <a:off x="6014" y="10122"/>
              <a:ext cx="1260" cy="900"/>
            </a:xfrm>
            <a:prstGeom prst="rect">
              <a:avLst/>
            </a:prstGeom>
            <a:noFill/>
            <a:ln w="9525">
              <a:noFill/>
              <a:miter lim="800000"/>
              <a:headEnd/>
              <a:tailEnd/>
            </a:ln>
          </p:spPr>
        </p:pic>
        <p:pic>
          <p:nvPicPr>
            <p:cNvPr id="4110" name="Picture 24" descr="BOOK1"/>
            <p:cNvPicPr>
              <a:picLocks noChangeAspect="1" noChangeArrowheads="1"/>
            </p:cNvPicPr>
            <p:nvPr/>
          </p:nvPicPr>
          <p:blipFill>
            <a:blip r:embed="rId7"/>
            <a:srcRect/>
            <a:stretch>
              <a:fillRect/>
            </a:stretch>
          </p:blipFill>
          <p:spPr bwMode="auto">
            <a:xfrm>
              <a:off x="5842" y="9848"/>
              <a:ext cx="1635" cy="795"/>
            </a:xfrm>
            <a:prstGeom prst="rect">
              <a:avLst/>
            </a:prstGeom>
            <a:noFill/>
            <a:ln w="9525">
              <a:noFill/>
              <a:miter lim="800000"/>
              <a:headEnd/>
              <a:tailEnd/>
            </a:ln>
          </p:spPr>
        </p:pic>
        <p:pic>
          <p:nvPicPr>
            <p:cNvPr id="4111" name="Picture 23" descr="QUILLPEN"/>
            <p:cNvPicPr>
              <a:picLocks noChangeAspect="1" noChangeArrowheads="1"/>
            </p:cNvPicPr>
            <p:nvPr/>
          </p:nvPicPr>
          <p:blipFill>
            <a:blip r:embed="rId8"/>
            <a:srcRect/>
            <a:stretch>
              <a:fillRect/>
            </a:stretch>
          </p:blipFill>
          <p:spPr bwMode="auto">
            <a:xfrm>
              <a:off x="5615" y="9336"/>
              <a:ext cx="702" cy="1396"/>
            </a:xfrm>
            <a:prstGeom prst="rect">
              <a:avLst/>
            </a:prstGeom>
            <a:noFill/>
            <a:ln w="9525">
              <a:noFill/>
              <a:miter lim="800000"/>
              <a:headEnd/>
              <a:tailEnd/>
            </a:ln>
          </p:spPr>
        </p:pic>
        <p:sp>
          <p:nvSpPr>
            <p:cNvPr id="4112" name="Text Box 22"/>
            <p:cNvSpPr txBox="1">
              <a:spLocks noChangeArrowheads="1"/>
            </p:cNvSpPr>
            <p:nvPr/>
          </p:nvSpPr>
          <p:spPr bwMode="auto">
            <a:xfrm>
              <a:off x="5867" y="9897"/>
              <a:ext cx="900" cy="540"/>
            </a:xfrm>
            <a:prstGeom prst="rect">
              <a:avLst/>
            </a:prstGeom>
            <a:noFill/>
            <a:ln w="9525">
              <a:noFill/>
              <a:miter lim="800000"/>
              <a:headEnd/>
              <a:tailEnd/>
            </a:ln>
          </p:spPr>
          <p:txBody>
            <a:bodyPr lIns="91435" tIns="45718" rIns="91435" bIns="45718"/>
            <a:lstStyle/>
            <a:p>
              <a:pPr algn="r" eaLnBrk="1" hangingPunct="1"/>
              <a:r>
                <a:rPr lang="en-US" altLang="en-US" sz="700" b="1" dirty="0">
                  <a:cs typeface="Times New Roman" pitchFamily="18" charset="0"/>
                </a:rPr>
                <a:t> </a:t>
              </a:r>
              <a:endParaRPr lang="en-US" altLang="en-US" sz="4000" dirty="0">
                <a:cs typeface="Times New Roman" pitchFamily="18" charset="0"/>
              </a:endParaRPr>
            </a:p>
          </p:txBody>
        </p:sp>
        <p:sp>
          <p:nvSpPr>
            <p:cNvPr id="4113" name="Text Box 21"/>
            <p:cNvSpPr txBox="1">
              <a:spLocks noChangeArrowheads="1"/>
            </p:cNvSpPr>
            <p:nvPr/>
          </p:nvSpPr>
          <p:spPr bwMode="auto">
            <a:xfrm>
              <a:off x="6665" y="9863"/>
              <a:ext cx="577" cy="370"/>
            </a:xfrm>
            <a:prstGeom prst="rect">
              <a:avLst/>
            </a:prstGeom>
            <a:noFill/>
            <a:ln w="9525">
              <a:noFill/>
              <a:miter lim="800000"/>
              <a:headEnd/>
              <a:tailEnd/>
            </a:ln>
          </p:spPr>
          <p:txBody>
            <a:bodyPr lIns="91435" tIns="45718" rIns="91435" bIns="45718"/>
            <a:lstStyle/>
            <a:p>
              <a:pPr eaLnBrk="1" hangingPunct="1"/>
              <a:endParaRPr lang="vi-VN" altLang="en-US" sz="4000" dirty="0"/>
            </a:p>
          </p:txBody>
        </p:sp>
        <p:sp>
          <p:nvSpPr>
            <p:cNvPr id="41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vi-VN" b="1" kern="10">
                  <a:ln w="9525">
                    <a:noFill/>
                    <a:round/>
                    <a:headEnd/>
                    <a:tailEnd/>
                  </a:ln>
                  <a:solidFill>
                    <a:srgbClr val="FFFFFF"/>
                  </a:solidFill>
                  <a:latin typeface="Times New Roman"/>
                  <a:cs typeface="Times New Roman"/>
                </a:rPr>
                <a:t>NĂM </a:t>
              </a:r>
            </a:p>
          </p:txBody>
        </p:sp>
        <p:sp>
          <p:nvSpPr>
            <p:cNvPr id="4115" name="Text Box 19"/>
            <p:cNvSpPr txBox="1">
              <a:spLocks noChangeArrowheads="1"/>
            </p:cNvSpPr>
            <p:nvPr/>
          </p:nvSpPr>
          <p:spPr bwMode="auto">
            <a:xfrm>
              <a:off x="6623" y="10049"/>
              <a:ext cx="720" cy="540"/>
            </a:xfrm>
            <a:prstGeom prst="rect">
              <a:avLst/>
            </a:prstGeom>
            <a:noFill/>
            <a:ln w="9525">
              <a:noFill/>
              <a:miter lim="800000"/>
              <a:headEnd/>
              <a:tailEnd/>
            </a:ln>
          </p:spPr>
          <p:txBody>
            <a:bodyPr lIns="91435" tIns="45718" rIns="91435" bIns="45718"/>
            <a:lstStyle/>
            <a:p>
              <a:pPr eaLnBrk="1" hangingPunct="1"/>
              <a:endParaRPr lang="vi-VN" altLang="en-US" sz="4000" dirty="0"/>
            </a:p>
          </p:txBody>
        </p:sp>
      </p:grpSp>
      <p:pic>
        <p:nvPicPr>
          <p:cNvPr id="4103" name="Picture 3" descr="WhitecornerFlower"/>
          <p:cNvPicPr>
            <a:picLocks noChangeAspect="1" noChangeArrowheads="1"/>
          </p:cNvPicPr>
          <p:nvPr/>
        </p:nvPicPr>
        <p:blipFill>
          <a:blip r:embed="rId9"/>
          <a:srcRect/>
          <a:stretch>
            <a:fillRect/>
          </a:stretch>
        </p:blipFill>
        <p:spPr bwMode="auto">
          <a:xfrm>
            <a:off x="1" y="4857750"/>
            <a:ext cx="1878208" cy="1924050"/>
          </a:xfrm>
          <a:prstGeom prst="rect">
            <a:avLst/>
          </a:prstGeom>
          <a:noFill/>
          <a:ln w="9525">
            <a:noFill/>
            <a:miter lim="800000"/>
            <a:headEnd/>
            <a:tailEnd/>
          </a:ln>
        </p:spPr>
      </p:pic>
      <p:pic>
        <p:nvPicPr>
          <p:cNvPr id="4104" name="Picture 4" descr="WhitecornerFlower"/>
          <p:cNvPicPr>
            <a:picLocks noChangeAspect="1" noChangeArrowheads="1"/>
          </p:cNvPicPr>
          <p:nvPr/>
        </p:nvPicPr>
        <p:blipFill>
          <a:blip r:embed="rId10"/>
          <a:srcRect/>
          <a:stretch>
            <a:fillRect/>
          </a:stretch>
        </p:blipFill>
        <p:spPr bwMode="auto">
          <a:xfrm>
            <a:off x="7229228" y="4714877"/>
            <a:ext cx="1914774" cy="2066925"/>
          </a:xfrm>
          <a:prstGeom prst="rect">
            <a:avLst/>
          </a:prstGeom>
          <a:noFill/>
          <a:ln w="9525">
            <a:noFill/>
            <a:miter lim="800000"/>
            <a:headEnd/>
            <a:tailEnd/>
          </a:ln>
        </p:spPr>
      </p:pic>
      <p:pic>
        <p:nvPicPr>
          <p:cNvPr id="4105" name="Picture 19"/>
          <p:cNvPicPr>
            <a:picLocks noChangeAspect="1" noChangeArrowheads="1"/>
          </p:cNvPicPr>
          <p:nvPr/>
        </p:nvPicPr>
        <p:blipFill>
          <a:blip r:embed="rId11"/>
          <a:srcRect/>
          <a:stretch>
            <a:fillRect/>
          </a:stretch>
        </p:blipFill>
        <p:spPr bwMode="auto">
          <a:xfrm>
            <a:off x="1" y="2"/>
            <a:ext cx="727740" cy="2481263"/>
          </a:xfrm>
          <a:prstGeom prst="rect">
            <a:avLst/>
          </a:prstGeom>
          <a:noFill/>
          <a:ln w="9525">
            <a:noFill/>
            <a:miter lim="800000"/>
            <a:headEnd/>
            <a:tailEnd/>
          </a:ln>
        </p:spPr>
      </p:pic>
      <p:pic>
        <p:nvPicPr>
          <p:cNvPr id="4106" name="Picture 20"/>
          <p:cNvPicPr>
            <a:picLocks noChangeAspect="1" noChangeArrowheads="1"/>
          </p:cNvPicPr>
          <p:nvPr/>
        </p:nvPicPr>
        <p:blipFill>
          <a:blip r:embed="rId11"/>
          <a:srcRect/>
          <a:stretch>
            <a:fillRect/>
          </a:stretch>
        </p:blipFill>
        <p:spPr bwMode="auto">
          <a:xfrm>
            <a:off x="7968561" y="2"/>
            <a:ext cx="970318" cy="2481263"/>
          </a:xfrm>
          <a:prstGeom prst="rect">
            <a:avLst/>
          </a:prstGeom>
          <a:noFill/>
          <a:ln w="9525">
            <a:noFill/>
            <a:miter lim="800000"/>
            <a:headEnd/>
            <a:tailEnd/>
          </a:ln>
        </p:spPr>
      </p:pic>
      <p:sp>
        <p:nvSpPr>
          <p:cNvPr id="3" name="TextBox 2">
            <a:extLst>
              <a:ext uri="{FF2B5EF4-FFF2-40B4-BE49-F238E27FC236}">
                <a16:creationId xmlns:a16="http://schemas.microsoft.com/office/drawing/2014/main" id="{572685DE-E97D-48A5-B215-BCF8D13EC484}"/>
              </a:ext>
            </a:extLst>
          </p:cNvPr>
          <p:cNvSpPr txBox="1"/>
          <p:nvPr/>
        </p:nvSpPr>
        <p:spPr>
          <a:xfrm>
            <a:off x="1475656" y="5373216"/>
            <a:ext cx="6048672" cy="646331"/>
          </a:xfrm>
          <a:prstGeom prst="rect">
            <a:avLst/>
          </a:prstGeom>
          <a:noFill/>
        </p:spPr>
        <p:txBody>
          <a:bodyPr wrap="square" rtlCol="0">
            <a:spAutoFit/>
          </a:bodyPr>
          <a:lstStyle/>
          <a:p>
            <a:r>
              <a:rPr lang="en-US" sz="3600" b="1" dirty="0">
                <a:solidFill>
                  <a:schemeClr val="tx2"/>
                </a:solidFill>
              </a:rPr>
              <a:t>GIÁO VIÊN: ĐẶNG SĨ TRUNG </a:t>
            </a:r>
          </a:p>
        </p:txBody>
      </p:sp>
    </p:spTree>
    <p:custDataLst>
      <p:tags r:id="rId1"/>
    </p:custDataLst>
    <p:extLst>
      <p:ext uri="{BB962C8B-B14F-4D97-AF65-F5344CB8AC3E}">
        <p14:creationId xmlns:p14="http://schemas.microsoft.com/office/powerpoint/2010/main" val="36388264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168965" y="341244"/>
            <a:ext cx="8806070"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251805" y="707026"/>
            <a:ext cx="7437480" cy="4887428"/>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rPr>
              <a:t>Luật chơi: </a:t>
            </a:r>
            <a:endParaRPr kumimoji="0" lang="en-US"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rPr>
              <a:t>Mỗi bạn được phân vai nói về chức năng từng bộ phận của cơ quan tiêu hóa, các bạn khác thi trả lời bộ phận đó là gì, ai trả lời nhanh, đúng được khen thưởng. </a:t>
            </a:r>
            <a:endParaRPr kumimoji="0" lang="en-US"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554709" y="2502760"/>
            <a:ext cx="1935101" cy="4910915"/>
          </a:xfrm>
          <a:prstGeom prst="rect">
            <a:avLst/>
          </a:prstGeom>
        </p:spPr>
      </p:pic>
    </p:spTree>
    <p:custDataLst>
      <p:tags r:id="rId1"/>
    </p:custDataLst>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3"/>
          <a:stretch>
            <a:fillRect/>
          </a:stretch>
        </p:blipFill>
        <p:spPr>
          <a:xfrm>
            <a:off x="7318534" y="3408681"/>
            <a:ext cx="1385888"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4"/>
          <a:stretch>
            <a:fillRect/>
          </a:stretch>
        </p:blipFill>
        <p:spPr>
          <a:xfrm flipH="1">
            <a:off x="625316" y="2615041"/>
            <a:ext cx="1784985" cy="3984403"/>
          </a:xfrm>
          <a:prstGeom prst="rect">
            <a:avLst/>
          </a:prstGeom>
        </p:spPr>
      </p:pic>
      <p:grpSp>
        <p:nvGrpSpPr>
          <p:cNvPr id="2" name="Group 7">
            <a:extLst>
              <a:ext uri="{FF2B5EF4-FFF2-40B4-BE49-F238E27FC236}">
                <a16:creationId xmlns:a16="http://schemas.microsoft.com/office/drawing/2014/main" id="{A8335AC3-938F-4D7A-9A98-33FECAE30CC3}"/>
              </a:ext>
            </a:extLst>
          </p:cNvPr>
          <p:cNvGrpSpPr/>
          <p:nvPr/>
        </p:nvGrpSpPr>
        <p:grpSpPr>
          <a:xfrm>
            <a:off x="5474018" y="483235"/>
            <a:ext cx="3172301"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3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3" name="Group 10">
            <a:extLst>
              <a:ext uri="{FF2B5EF4-FFF2-40B4-BE49-F238E27FC236}">
                <a16:creationId xmlns:a16="http://schemas.microsoft.com/office/drawing/2014/main" id="{F9BD1D0D-0CB4-4972-A403-22E02BCE2782}"/>
              </a:ext>
            </a:extLst>
          </p:cNvPr>
          <p:cNvGrpSpPr/>
          <p:nvPr/>
        </p:nvGrpSpPr>
        <p:grpSpPr>
          <a:xfrm>
            <a:off x="1001554" y="1857375"/>
            <a:ext cx="3396139"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2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252249" y="257503"/>
            <a:ext cx="8639504"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3"/>
          <a:srcRect t="28473" r="25393"/>
          <a:stretch/>
        </p:blipFill>
        <p:spPr>
          <a:xfrm>
            <a:off x="3805084" y="0"/>
            <a:ext cx="5338917"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94" y="1480439"/>
            <a:ext cx="7272499"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5"/>
          <a:stretch>
            <a:fillRect/>
          </a:stretch>
        </p:blipFill>
        <p:spPr>
          <a:xfrm>
            <a:off x="4738999" y="475024"/>
            <a:ext cx="3795089" cy="1926503"/>
          </a:xfrm>
          <a:prstGeom prst="rect">
            <a:avLst/>
          </a:prstGeom>
        </p:spPr>
      </p:pic>
    </p:spTree>
    <p:custDataLst>
      <p:tags r:id="rId1"/>
    </p:custDataLst>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flipH="1">
            <a:off x="-157162" y="4240850"/>
            <a:ext cx="1864519"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481551" y="133351"/>
            <a:ext cx="8180898"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4"/>
          <a:stretch>
            <a:fillRect/>
          </a:stretch>
        </p:blipFill>
        <p:spPr>
          <a:xfrm>
            <a:off x="1739503" y="2347912"/>
            <a:ext cx="6919754" cy="2630488"/>
          </a:xfrm>
          <a:prstGeom prst="rect">
            <a:avLst/>
          </a:prstGeom>
        </p:spPr>
      </p:pic>
    </p:spTree>
    <p:custDataLst>
      <p:tags r:id="rId1"/>
    </p:custDataLst>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168965" y="198784"/>
            <a:ext cx="8806070"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3"/>
          <a:stretch>
            <a:fillRect/>
          </a:stretch>
        </p:blipFill>
        <p:spPr>
          <a:xfrm>
            <a:off x="467916" y="833438"/>
            <a:ext cx="8033147" cy="5248449"/>
          </a:xfrm>
          <a:prstGeom prst="rect">
            <a:avLst/>
          </a:prstGeom>
        </p:spPr>
      </p:pic>
    </p:spTree>
    <p:custDataLst>
      <p:tags r:id="rId1"/>
    </p:custDataLst>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
          <p:cNvGrpSpPr/>
          <p:nvPr/>
        </p:nvGrpSpPr>
        <p:grpSpPr>
          <a:xfrm>
            <a:off x="1190" y="-25771"/>
            <a:ext cx="9134001"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332161" y="2145949"/>
            <a:ext cx="1950244"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4065106" y="4598514"/>
            <a:ext cx="4106194" cy="1838801"/>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3029677" y="879249"/>
            <a:ext cx="3013209" cy="2280102"/>
          </a:xfrm>
          <a:prstGeom prst="rect">
            <a:avLst/>
          </a:prstGeom>
        </p:spPr>
      </p:pic>
    </p:spTree>
    <p:custDataLst>
      <p:tags r:id="rId1"/>
    </p:custDataLst>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a:extLst>
              <a:ext uri="{FF2B5EF4-FFF2-40B4-BE49-F238E27FC236}">
                <a16:creationId xmlns:a16="http://schemas.microsoft.com/office/drawing/2014/main" id="{8226B488-E459-454E-B5DC-5C0ED3C5B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30" y="301625"/>
            <a:ext cx="902117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本框 8197">
            <a:extLst>
              <a:ext uri="{FF2B5EF4-FFF2-40B4-BE49-F238E27FC236}">
                <a16:creationId xmlns:a16="http://schemas.microsoft.com/office/drawing/2014/main" id="{FC275800-242A-4046-BB7D-0FD38E496B15}"/>
              </a:ext>
            </a:extLst>
          </p:cNvPr>
          <p:cNvSpPr txBox="1">
            <a:spLocks noChangeArrowheads="1"/>
          </p:cNvSpPr>
          <p:nvPr/>
        </p:nvSpPr>
        <p:spPr bwMode="auto">
          <a:xfrm>
            <a:off x="4045004" y="2429338"/>
            <a:ext cx="4379077" cy="20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algn="ctr" eaLnBrk="0" fontAlgn="base" hangingPunct="0">
              <a:spcBef>
                <a:spcPct val="50000"/>
              </a:spcBef>
              <a:spcAft>
                <a:spcPct val="0"/>
              </a:spcAft>
              <a:defRPr/>
            </a:pPr>
            <a:r>
              <a:rPr lang="en-US" altLang="zh-CN" sz="6600" b="1" dirty="0">
                <a:solidFill>
                  <a:srgbClr val="00B0F0"/>
                </a:solidFill>
                <a:cs typeface="Times New Roman" panose="02020603050405020304" pitchFamily="18" charset="0"/>
              </a:rPr>
              <a:t>CHÀO CÁC EM!</a:t>
            </a:r>
            <a:endParaRPr kumimoji="0" lang="zh-CN" altLang="en-US" sz="6600" b="1" i="0" u="none" strike="noStrike" kern="1200" cap="none" spc="0" normalizeH="0" baseline="0" noProof="0" dirty="0">
              <a:ln>
                <a:noFill/>
              </a:ln>
              <a:solidFill>
                <a:srgbClr val="F14124"/>
              </a:solidFill>
              <a:effectLst/>
              <a:uLnTx/>
              <a:uFillTx/>
              <a:cs typeface="Times New Roman" panose="02020603050405020304" pitchFamily="18" charset="0"/>
            </a:endParaRPr>
          </a:p>
        </p:txBody>
      </p:sp>
    </p:spTree>
    <p:custDataLst>
      <p:tags r:id="rId1"/>
    </p:custDataLst>
    <p:extLst>
      <p:ext uri="{BB962C8B-B14F-4D97-AF65-F5344CB8AC3E}">
        <p14:creationId xmlns:p14="http://schemas.microsoft.com/office/powerpoint/2010/main" val="2134114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14"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198">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p:cNvPicPr>
            <a:picLocks noChangeAspect="1"/>
          </p:cNvPicPr>
          <p:nvPr/>
        </p:nvPicPr>
        <p:blipFill>
          <a:blip r:embed="rId3"/>
          <a:srcRect l="44444"/>
          <a:stretch>
            <a:fillRect/>
          </a:stretch>
        </p:blipFill>
        <p:spPr bwMode="auto">
          <a:xfrm>
            <a:off x="0" y="0"/>
            <a:ext cx="9144000" cy="6858000"/>
          </a:xfrm>
          <a:prstGeom prst="rect">
            <a:avLst/>
          </a:prstGeom>
          <a:noFill/>
          <a:ln w="9525">
            <a:noFill/>
            <a:miter lim="800000"/>
            <a:headEnd/>
            <a:tailEnd/>
          </a:ln>
        </p:spPr>
      </p:pic>
      <p:sp>
        <p:nvSpPr>
          <p:cNvPr id="7" name="TextBox 6"/>
          <p:cNvSpPr txBox="1">
            <a:spLocks noChangeArrowheads="1"/>
          </p:cNvSpPr>
          <p:nvPr/>
        </p:nvSpPr>
        <p:spPr bwMode="auto">
          <a:xfrm>
            <a:off x="1" y="1214422"/>
            <a:ext cx="3871464" cy="877765"/>
          </a:xfrm>
          <a:prstGeom prst="rect">
            <a:avLst/>
          </a:prstGeom>
          <a:noFill/>
          <a:ln w="9525">
            <a:noFill/>
            <a:miter lim="800000"/>
            <a:headEnd/>
            <a:tailEnd/>
          </a:ln>
        </p:spPr>
        <p:txBody>
          <a:bodyPr lIns="76794" tIns="38398" rIns="76794" bIns="38398">
            <a:spAutoFit/>
          </a:bodyPr>
          <a:lstStyle/>
          <a:p>
            <a:pPr algn="ctr" defTabSz="383562">
              <a:lnSpc>
                <a:spcPct val="130000"/>
              </a:lnSpc>
            </a:pPr>
            <a:r>
              <a:rPr lang="en-US" altLang="en-US" sz="4000" b="1" dirty="0">
                <a:solidFill>
                  <a:srgbClr val="1D8387"/>
                </a:solidFill>
                <a:latin typeface="Times New Roman" panose="02020603050405020304" pitchFamily="18" charset="0"/>
                <a:cs typeface="Times New Roman" panose="02020603050405020304" pitchFamily="18" charset="0"/>
              </a:rPr>
              <a:t>KHỞI ĐỘNG</a:t>
            </a:r>
          </a:p>
        </p:txBody>
      </p:sp>
      <p:sp>
        <p:nvSpPr>
          <p:cNvPr id="5" name="TextBox 4"/>
          <p:cNvSpPr txBox="1">
            <a:spLocks noChangeArrowheads="1"/>
          </p:cNvSpPr>
          <p:nvPr/>
        </p:nvSpPr>
        <p:spPr bwMode="auto">
          <a:xfrm>
            <a:off x="0" y="500042"/>
            <a:ext cx="9144000" cy="461665"/>
          </a:xfrm>
          <a:prstGeom prst="rect">
            <a:avLst/>
          </a:prstGeom>
          <a:noFill/>
          <a:ln w="9525">
            <a:noFill/>
            <a:miter lim="800000"/>
            <a:headEnd/>
            <a:tailEnd/>
          </a:ln>
        </p:spPr>
        <p:txBody>
          <a:bodyPr lIns="0" tIns="0" rIns="0" bIns="0">
            <a:spAutoFit/>
          </a:bodyPr>
          <a:lstStyle/>
          <a:p>
            <a:pPr algn="ctr" defTabSz="767125"/>
            <a:r>
              <a:rPr lang="en-US" altLang="en-US" sz="3000" b="1" dirty="0" err="1">
                <a:solidFill>
                  <a:srgbClr val="0000FF"/>
                </a:solidFill>
                <a:latin typeface="Times New Roman" panose="02020603050405020304" pitchFamily="18" charset="0"/>
                <a:cs typeface="Times New Roman" panose="02020603050405020304" pitchFamily="18" charset="0"/>
              </a:rPr>
              <a:t>Tự</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nhiên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và</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xã</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hội</a:t>
            </a:r>
            <a:endParaRPr lang="en-US" altLang="en-US" sz="3000" b="1" dirty="0">
              <a:solidFill>
                <a:srgbClr val="0000FF"/>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bwMode="auto">
          <a:xfrm rot="199089" flipH="1">
            <a:off x="2102951" y="1996680"/>
            <a:ext cx="4977340" cy="3681413"/>
          </a:xfrm>
          <a:prstGeom prst="rect">
            <a:avLst/>
          </a:prstGeom>
          <a:noFill/>
          <a:ln w="9525">
            <a:noFill/>
            <a:miter lim="800000"/>
            <a:headEnd/>
            <a:tailEnd/>
          </a:ln>
        </p:spPr>
      </p:pic>
      <p:grpSp>
        <p:nvGrpSpPr>
          <p:cNvPr id="2" name="Group 13"/>
          <p:cNvGrpSpPr>
            <a:grpSpLocks/>
          </p:cNvGrpSpPr>
          <p:nvPr/>
        </p:nvGrpSpPr>
        <p:grpSpPr bwMode="auto">
          <a:xfrm>
            <a:off x="3730553" y="4099648"/>
            <a:ext cx="1299406" cy="1709414"/>
            <a:chOff x="11279221" y="5913230"/>
            <a:chExt cx="2599189" cy="2564873"/>
          </a:xfrm>
        </p:grpSpPr>
        <p:pic>
          <p:nvPicPr>
            <p:cNvPr id="5133" name="Picture 14"/>
            <p:cNvPicPr>
              <a:picLocks noChangeAspect="1"/>
            </p:cNvPicPr>
            <p:nvPr/>
          </p:nvPicPr>
          <p:blipFill>
            <a:blip r:embed="rId5"/>
            <a:srcRect/>
            <a:stretch>
              <a:fillRect/>
            </a:stretch>
          </p:blipFill>
          <p:spPr bwMode="auto">
            <a:xfrm rot="977126">
              <a:off x="11279221" y="6211935"/>
              <a:ext cx="2599189" cy="2266168"/>
            </a:xfrm>
            <a:prstGeom prst="rect">
              <a:avLst/>
            </a:prstGeom>
            <a:noFill/>
            <a:ln w="9525">
              <a:noFill/>
              <a:miter lim="800000"/>
              <a:headEnd/>
              <a:tailEnd/>
            </a:ln>
          </p:spPr>
        </p:pic>
        <p:sp>
          <p:nvSpPr>
            <p:cNvPr id="13" name="TextBox 15"/>
            <p:cNvSpPr txBox="1"/>
            <p:nvPr/>
          </p:nvSpPr>
          <p:spPr>
            <a:xfrm rot="1078377">
              <a:off x="12520837" y="5913230"/>
              <a:ext cx="1175611" cy="1808717"/>
            </a:xfrm>
            <a:prstGeom prst="rect">
              <a:avLst/>
            </a:prstGeom>
          </p:spPr>
          <p:txBody>
            <a:bodyPr lIns="0" tIns="0" rIns="0" bIns="0">
              <a:spAutoFit/>
            </a:bodyPr>
            <a:lstStyle/>
            <a:p>
              <a:pPr algn="ctr" defTabSz="511988">
                <a:lnSpc>
                  <a:spcPts val="9407"/>
                </a:lnSpc>
                <a:defRPr/>
              </a:pPr>
              <a:r>
                <a:rPr lang="en-US" sz="6700" spc="625" dirty="0">
                  <a:solidFill>
                    <a:srgbClr val="403D3C"/>
                  </a:solidFill>
                  <a:latin typeface="Josefin Sans Bold"/>
                  <a:cs typeface="Arial" charset="0"/>
                </a:rPr>
                <a:t>?</a:t>
              </a:r>
            </a:p>
          </p:txBody>
        </p:sp>
      </p:grpSp>
    </p:spTree>
    <p:custDataLst>
      <p:tags r:id="rId1"/>
    </p:custDataLst>
    <p:extLst>
      <p:ext uri="{BB962C8B-B14F-4D97-AF65-F5344CB8AC3E}">
        <p14:creationId xmlns:p14="http://schemas.microsoft.com/office/powerpoint/2010/main" val="1379544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33672"/>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2" name="Đón xuân về (Tập hát theo lời bài hát mẫu SGK Âm Nhạc lớp 3 CTPT 2018 - NXBGD)">
            <a:hlinkClick r:id="" action="ppaction://media"/>
            <a:extLst>
              <a:ext uri="{FF2B5EF4-FFF2-40B4-BE49-F238E27FC236}">
                <a16:creationId xmlns:a16="http://schemas.microsoft.com/office/drawing/2014/main" id="{9B03E067-DCDF-8883-BCB3-A74A0D8081B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857956" y="643467"/>
            <a:ext cx="7428089" cy="5571066"/>
          </a:xfrm>
          <a:prstGeom prst="rect">
            <a:avLst/>
          </a:prstGeom>
        </p:spPr>
      </p:pic>
    </p:spTree>
    <p:custDataLst>
      <p:tags r:id="rId1"/>
    </p:custDataLst>
    <p:extLst>
      <p:ext uri="{BB962C8B-B14F-4D97-AF65-F5344CB8AC3E}">
        <p14:creationId xmlns:p14="http://schemas.microsoft.com/office/powerpoint/2010/main" val="40212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252249" y="257503"/>
            <a:ext cx="8639504"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3"/>
          <a:srcRect t="28473" r="25393"/>
          <a:stretch/>
        </p:blipFill>
        <p:spPr>
          <a:xfrm>
            <a:off x="2871788" y="0"/>
            <a:ext cx="6272213"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2290018"/>
            <a:ext cx="6391767"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5"/>
          <a:stretch>
            <a:fillRect/>
          </a:stretch>
        </p:blipFill>
        <p:spPr>
          <a:xfrm>
            <a:off x="3911706" y="1016821"/>
            <a:ext cx="4892464" cy="1566808"/>
          </a:xfrm>
          <a:prstGeom prst="rect">
            <a:avLst/>
          </a:prstGeom>
        </p:spPr>
      </p:pic>
    </p:spTree>
    <p:custDataLst>
      <p:tags r:id="rId1"/>
    </p:custDataLst>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a:t>
            </a:r>
            <a:endParaRPr lang="vi-VN" sz="2800" b="1" dirty="0">
              <a:solidFill>
                <a:srgbClr val="FF0000"/>
              </a:solidFill>
              <a:latin typeface="Times New Roman" pitchFamily="18" charset="0"/>
              <a:cs typeface="Times New Roman" pitchFamily="18" charset="0"/>
            </a:endParaRPr>
          </a:p>
        </p:txBody>
      </p:sp>
      <p:sp>
        <p:nvSpPr>
          <p:cNvPr id="8" name="TextBox 7"/>
          <p:cNvSpPr txBox="1"/>
          <p:nvPr/>
        </p:nvSpPr>
        <p:spPr>
          <a:xfrm>
            <a:off x="0" y="1285860"/>
            <a:ext cx="9144000" cy="523220"/>
          </a:xfrm>
          <a:prstGeom prst="rect">
            <a:avLst/>
          </a:prstGeom>
          <a:noFill/>
        </p:spPr>
        <p:txBody>
          <a:bodyPr wrap="square" rtlCol="0">
            <a:spAutoFit/>
          </a:bodyPr>
          <a:lstStyle/>
          <a:p>
            <a:pPr lvl="0"/>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Chỉ</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đường</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đi</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của</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ăn</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trên</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sơ</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đồ</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dưới</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đây</a:t>
            </a:r>
            <a:endPar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15D31053-61D7-47B6-917A-5BBC1CA99E43}"/>
              </a:ext>
            </a:extLst>
          </p:cNvPr>
          <p:cNvPicPr>
            <a:picLocks noChangeAspect="1"/>
          </p:cNvPicPr>
          <p:nvPr/>
        </p:nvPicPr>
        <p:blipFill>
          <a:blip r:embed="rId3"/>
          <a:stretch>
            <a:fillRect/>
          </a:stretch>
        </p:blipFill>
        <p:spPr>
          <a:xfrm>
            <a:off x="0" y="2928934"/>
            <a:ext cx="9144000" cy="3929066"/>
          </a:xfrm>
          <a:prstGeom prst="rect">
            <a:avLst/>
          </a:prstGeom>
        </p:spPr>
      </p:pic>
      <p:sp>
        <p:nvSpPr>
          <p:cNvPr id="15" name="TextBox 14"/>
          <p:cNvSpPr txBox="1"/>
          <p:nvPr/>
        </p:nvSpPr>
        <p:spPr>
          <a:xfrm>
            <a:off x="0" y="1785926"/>
            <a:ext cx="8929718" cy="1384995"/>
          </a:xfrm>
          <a:prstGeom prst="rect">
            <a:avLst/>
          </a:prstGeom>
          <a:noFill/>
        </p:spPr>
        <p:txBody>
          <a:bodyPr wrap="square" rtlCol="0">
            <a:spAutoFit/>
          </a:bodyPr>
          <a:lstStyle/>
          <a:p>
            <a:pPr lvl="0"/>
            <a:r>
              <a:rPr lang="vi-VN" sz="2800" b="1" dirty="0">
                <a:solidFill>
                  <a:srgbClr val="008000"/>
                </a:solidFill>
                <a:latin typeface="Times New Roman" pitchFamily="18" charset="0"/>
                <a:cs typeface="Times New Roman" pitchFamily="18" charset="0"/>
              </a:rPr>
              <a:t>* Quá trình tiêu hóa diễn ra từ miệng đến tuyến nước bọt, thực quản, dạ dày gan, túi mật, tụy, ruột non, ruột già và đến hậu môn.</a:t>
            </a:r>
          </a:p>
        </p:txBody>
      </p:sp>
    </p:spTree>
    <p:custDataLst>
      <p:tags r:id="rId1"/>
    </p:custDataLst>
    <p:extLst>
      <p:ext uri="{BB962C8B-B14F-4D97-AF65-F5344CB8AC3E}">
        <p14:creationId xmlns:p14="http://schemas.microsoft.com/office/powerpoint/2010/main" val="26604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5"/>
                                        </p:tgtEl>
                                        <p:attrNameLst>
                                          <p:attrName>style.visibility</p:attrName>
                                        </p:attrNameLst>
                                      </p:cBhvr>
                                      <p:to>
                                        <p:strVal val="visible"/>
                                      </p:to>
                                    </p:set>
                                    <p:anim calcmode="discrete" valueType="clr">
                                      <p:cBhvr override="childStyle">
                                        <p:cTn id="2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5"/>
                                        </p:tgtEl>
                                        <p:attrNameLst>
                                          <p:attrName>fillcolor</p:attrName>
                                        </p:attrNameLst>
                                      </p:cBhvr>
                                      <p:tavLst>
                                        <p:tav tm="0">
                                          <p:val>
                                            <p:clrVal>
                                              <a:schemeClr val="accent2"/>
                                            </p:clrVal>
                                          </p:val>
                                        </p:tav>
                                        <p:tav tm="50000">
                                          <p:val>
                                            <p:clrVal>
                                              <a:schemeClr val="hlink"/>
                                            </p:clrVal>
                                          </p:val>
                                        </p:tav>
                                      </p:tavLst>
                                    </p:anim>
                                    <p:set>
                                      <p:cBhvr>
                                        <p:cTn id="2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168965" y="341243"/>
            <a:ext cx="8806070"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3"/>
          <a:stretch>
            <a:fillRect/>
          </a:stretch>
        </p:blipFill>
        <p:spPr>
          <a:xfrm>
            <a:off x="0" y="2285992"/>
            <a:ext cx="9144000" cy="4572008"/>
          </a:xfrm>
          <a:prstGeom prst="rect">
            <a:avLst/>
          </a:prstGeom>
        </p:spPr>
      </p:pic>
      <p:sp>
        <p:nvSpPr>
          <p:cNvPr id="5" name="TextBox 4"/>
          <p:cNvSpPr txBox="1"/>
          <p:nvPr/>
        </p:nvSpPr>
        <p:spPr>
          <a:xfrm>
            <a:off x="0" y="1357298"/>
            <a:ext cx="9144000" cy="954107"/>
          </a:xfrm>
          <a:prstGeom prst="rect">
            <a:avLst/>
          </a:prstGeom>
          <a:noFill/>
        </p:spPr>
        <p:txBody>
          <a:bodyPr wrap="square" rtlCol="0">
            <a:spAutoFit/>
          </a:bodyPr>
          <a:lstStyle/>
          <a:p>
            <a:pPr lvl="0"/>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2. </a:t>
            </a:r>
            <a:r>
              <a:rPr lang="vi-VN"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Hãy trình bày chức năng các bộ phận của cơ quan tiêu hóa thông qua sơ đồ tiêu hóa thức ăn.</a:t>
            </a:r>
            <a:endPar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7" name="TextBox 6"/>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a:t>
            </a:r>
            <a:endParaRPr lang="vi-VN" sz="2800"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252249" y="257503"/>
            <a:ext cx="8639504"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3"/>
          <a:srcRect t="28473" r="25393"/>
          <a:stretch/>
        </p:blipFill>
        <p:spPr>
          <a:xfrm>
            <a:off x="3805084" y="0"/>
            <a:ext cx="5338917"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94" y="1480439"/>
            <a:ext cx="7272499"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5"/>
          <a:stretch>
            <a:fillRect/>
          </a:stretch>
        </p:blipFill>
        <p:spPr>
          <a:xfrm>
            <a:off x="4197456" y="761567"/>
            <a:ext cx="4892464" cy="1201016"/>
          </a:xfrm>
          <a:prstGeom prst="rect">
            <a:avLst/>
          </a:prstGeom>
        </p:spPr>
      </p:pic>
    </p:spTree>
    <p:custDataLst>
      <p:tags r:id="rId1"/>
    </p:custDataLst>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3"/>
          <a:stretch>
            <a:fillRect/>
          </a:stretch>
        </p:blipFill>
        <p:spPr>
          <a:xfrm>
            <a:off x="1950675" y="464235"/>
            <a:ext cx="5306939"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2486025" y="2461895"/>
            <a:ext cx="4243387" cy="2246767"/>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364828" y="3004712"/>
            <a:ext cx="2482335"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7079041" y="3139789"/>
            <a:ext cx="1580682" cy="4141186"/>
          </a:xfrm>
          <a:prstGeom prst="rect">
            <a:avLst/>
          </a:prstGeom>
        </p:spPr>
      </p:pic>
    </p:spTree>
    <p:custDataLst>
      <p:tags r:id="rId1"/>
    </p:custDataLst>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11BD537-B514-4C93-A214-BD5A4F30F35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DANG TUẦN 2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18 Co quan tieu hoaT2"/>
</p:tagLst>
</file>

<file path=ppt/tags/tag10.xml><?xml version="1.0" encoding="utf-8"?>
<p:tagLst xmlns:a="http://schemas.openxmlformats.org/drawingml/2006/main" xmlns:r="http://schemas.openxmlformats.org/officeDocument/2006/relationships" xmlns:p="http://schemas.openxmlformats.org/presentationml/2006/main">
  <p:tag name="GENSWF_SLIDE_UID" val="{B98C35B7-9523-4AF4-969D-17A4E1AE6806}:284"/>
</p:tagLst>
</file>

<file path=ppt/tags/tag11.xml><?xml version="1.0" encoding="utf-8"?>
<p:tagLst xmlns:a="http://schemas.openxmlformats.org/drawingml/2006/main" xmlns:r="http://schemas.openxmlformats.org/officeDocument/2006/relationships" xmlns:p="http://schemas.openxmlformats.org/presentationml/2006/main">
  <p:tag name="GENSWF_SLIDE_UID" val="{908B36E1-C12D-4BCE-8E5B-18431D383160}:285"/>
</p:tagLst>
</file>

<file path=ppt/tags/tag12.xml><?xml version="1.0" encoding="utf-8"?>
<p:tagLst xmlns:a="http://schemas.openxmlformats.org/drawingml/2006/main" xmlns:r="http://schemas.openxmlformats.org/officeDocument/2006/relationships" xmlns:p="http://schemas.openxmlformats.org/presentationml/2006/main">
  <p:tag name="GENSWF_SLIDE_UID" val="{4B94F5A4-E03C-478B-90A1-5F730E55013F}:286"/>
</p:tagLst>
</file>

<file path=ppt/tags/tag13.xml><?xml version="1.0" encoding="utf-8"?>
<p:tagLst xmlns:a="http://schemas.openxmlformats.org/drawingml/2006/main" xmlns:r="http://schemas.openxmlformats.org/officeDocument/2006/relationships" xmlns:p="http://schemas.openxmlformats.org/presentationml/2006/main">
  <p:tag name="GENSWF_SLIDE_UID" val="{BDE3019B-9A3F-4B1B-B1D8-CA70290FB083}:287"/>
</p:tagLst>
</file>

<file path=ppt/tags/tag14.xml><?xml version="1.0" encoding="utf-8"?>
<p:tagLst xmlns:a="http://schemas.openxmlformats.org/drawingml/2006/main" xmlns:r="http://schemas.openxmlformats.org/officeDocument/2006/relationships" xmlns:p="http://schemas.openxmlformats.org/presentationml/2006/main">
  <p:tag name="GENSWF_SLIDE_UID" val="{5C7F6B2A-E0B7-4337-8559-52A031966B8B}:288"/>
</p:tagLst>
</file>

<file path=ppt/tags/tag15.xml><?xml version="1.0" encoding="utf-8"?>
<p:tagLst xmlns:a="http://schemas.openxmlformats.org/drawingml/2006/main" xmlns:r="http://schemas.openxmlformats.org/officeDocument/2006/relationships" xmlns:p="http://schemas.openxmlformats.org/presentationml/2006/main">
  <p:tag name="GENSWF_SLIDE_UID" val="{19BF6E01-6D84-48AA-8DE5-8C6DDC77D8CA}:290"/>
</p:tagLst>
</file>

<file path=ppt/tags/tag16.xml><?xml version="1.0" encoding="utf-8"?>
<p:tagLst xmlns:a="http://schemas.openxmlformats.org/drawingml/2006/main" xmlns:r="http://schemas.openxmlformats.org/officeDocument/2006/relationships" xmlns:p="http://schemas.openxmlformats.org/presentationml/2006/main">
  <p:tag name="GENSWF_SLIDE_UID" val="{E9572246-B982-4890-85D5-A5EEDA64442F}:289"/>
</p:tagLst>
</file>

<file path=ppt/tags/tag17.xml><?xml version="1.0" encoding="utf-8"?>
<p:tagLst xmlns:a="http://schemas.openxmlformats.org/drawingml/2006/main" xmlns:r="http://schemas.openxmlformats.org/officeDocument/2006/relationships" xmlns:p="http://schemas.openxmlformats.org/presentationml/2006/main">
  <p:tag name="GENSWF_SLIDE_UID" val="{5699EF63-BB20-44B5-B8AF-408696C46C88}:291"/>
</p:tagLst>
</file>

<file path=ppt/tags/tag2.xml><?xml version="1.0" encoding="utf-8"?>
<p:tagLst xmlns:a="http://schemas.openxmlformats.org/drawingml/2006/main" xmlns:r="http://schemas.openxmlformats.org/officeDocument/2006/relationships" xmlns:p="http://schemas.openxmlformats.org/presentationml/2006/main">
  <p:tag name="GENSWF_SLIDE_UID" val="{9C53CAE6-1139-4985-9600-F3EC76604542}:275"/>
</p:tagLst>
</file>

<file path=ppt/tags/tag3.xml><?xml version="1.0" encoding="utf-8"?>
<p:tagLst xmlns:a="http://schemas.openxmlformats.org/drawingml/2006/main" xmlns:r="http://schemas.openxmlformats.org/officeDocument/2006/relationships" xmlns:p="http://schemas.openxmlformats.org/presentationml/2006/main">
  <p:tag name="GENSWF_SLIDE_UID" val="{AF76454F-89C6-4296-8F54-C28FEC83C5CC}:276"/>
</p:tagLst>
</file>

<file path=ppt/tags/tag4.xml><?xml version="1.0" encoding="utf-8"?>
<p:tagLst xmlns:a="http://schemas.openxmlformats.org/drawingml/2006/main" xmlns:r="http://schemas.openxmlformats.org/officeDocument/2006/relationships" xmlns:p="http://schemas.openxmlformats.org/presentationml/2006/main">
  <p:tag name="GENSWF_SLIDE_UID" val="{B6A80016-48B4-4577-9D8F-B4DC7686DAA3}:277"/>
</p:tagLst>
</file>

<file path=ppt/tags/tag5.xml><?xml version="1.0" encoding="utf-8"?>
<p:tagLst xmlns:a="http://schemas.openxmlformats.org/drawingml/2006/main" xmlns:r="http://schemas.openxmlformats.org/officeDocument/2006/relationships" xmlns:p="http://schemas.openxmlformats.org/presentationml/2006/main">
  <p:tag name="GENSWF_SLIDE_UID" val="{17FD6CF4-2543-4D6B-9C8E-CB2208AA99AA}:279"/>
</p:tagLst>
</file>

<file path=ppt/tags/tag6.xml><?xml version="1.0" encoding="utf-8"?>
<p:tagLst xmlns:a="http://schemas.openxmlformats.org/drawingml/2006/main" xmlns:r="http://schemas.openxmlformats.org/officeDocument/2006/relationships" xmlns:p="http://schemas.openxmlformats.org/presentationml/2006/main">
  <p:tag name="GENSWF_SLIDE_UID" val="{4C2C117C-8B7D-4E8A-A1E7-FB1FA7D76801}:278"/>
</p:tagLst>
</file>

<file path=ppt/tags/tag7.xml><?xml version="1.0" encoding="utf-8"?>
<p:tagLst xmlns:a="http://schemas.openxmlformats.org/drawingml/2006/main" xmlns:r="http://schemas.openxmlformats.org/officeDocument/2006/relationships" xmlns:p="http://schemas.openxmlformats.org/presentationml/2006/main">
  <p:tag name="GENSWF_SLIDE_UID" val="{ED253E9B-77E4-4984-9C8A-93E0055FFD91}:281"/>
</p:tagLst>
</file>

<file path=ppt/tags/tag8.xml><?xml version="1.0" encoding="utf-8"?>
<p:tagLst xmlns:a="http://schemas.openxmlformats.org/drawingml/2006/main" xmlns:r="http://schemas.openxmlformats.org/officeDocument/2006/relationships" xmlns:p="http://schemas.openxmlformats.org/presentationml/2006/main">
  <p:tag name="GENSWF_SLIDE_UID" val="{D1F64C0A-31D7-4D46-A7D2-F11B0951F8B7}:282"/>
</p:tagLst>
</file>

<file path=ppt/tags/tag9.xml><?xml version="1.0" encoding="utf-8"?>
<p:tagLst xmlns:a="http://schemas.openxmlformats.org/drawingml/2006/main" xmlns:r="http://schemas.openxmlformats.org/officeDocument/2006/relationships" xmlns:p="http://schemas.openxmlformats.org/presentationml/2006/main">
  <p:tag name="GENSWF_SLIDE_UID" val="{4400BFAB-16C2-4D40-92D7-493139D4A2C9}:2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253</Words>
  <Application>Microsoft Office PowerPoint</Application>
  <PresentationFormat>On-screen Show (4:3)</PresentationFormat>
  <Paragraphs>29</Paragraphs>
  <Slides>16</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Arial</vt:lpstr>
      <vt:lpstr>Calibri</vt:lpstr>
      <vt:lpstr>Josefin Sans Bold</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18 Co quan tieu hoaT2</dc:title>
  <dc:creator>21AK22</dc:creator>
  <cp:lastModifiedBy>SURFACE</cp:lastModifiedBy>
  <cp:revision>12</cp:revision>
  <dcterms:created xsi:type="dcterms:W3CDTF">2024-01-29T08:07:49Z</dcterms:created>
  <dcterms:modified xsi:type="dcterms:W3CDTF">2025-02-17T02:07:59Z</dcterms:modified>
</cp:coreProperties>
</file>