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58" r:id="rId4"/>
    <p:sldId id="276" r:id="rId5"/>
    <p:sldId id="277" r:id="rId6"/>
    <p:sldId id="278" r:id="rId7"/>
    <p:sldId id="279" r:id="rId8"/>
    <p:sldId id="280" r:id="rId9"/>
    <p:sldId id="281" r:id="rId10"/>
    <p:sldId id="282" r:id="rId11"/>
    <p:sldId id="268" r:id="rId12"/>
  </p:sldIdLst>
  <p:sldSz cx="16276638" cy="9144000"/>
  <p:notesSz cx="6858000" cy="9144000"/>
  <p:custDataLst>
    <p:tags r:id="rId14"/>
  </p:custDataLst>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0" d="100"/>
          <a:sy n="60" d="100"/>
        </p:scale>
        <p:origin x="30" y="105"/>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2/17/2025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1</a:t>
            </a:fld>
            <a:endParaRPr lang="en-US"/>
          </a:p>
        </p:txBody>
      </p:sp>
    </p:spTree>
    <p:extLst>
      <p:ext uri="{BB962C8B-B14F-4D97-AF65-F5344CB8AC3E}">
        <p14:creationId xmlns:p14="http://schemas.microsoft.com/office/powerpoint/2010/main" val="170644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2/17/2025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1.jpe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hyperlink" Target="Cau%20hoi/Cau%201.pptx"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jpeg"/><Relationship Id="rId11" Type="http://schemas.openxmlformats.org/officeDocument/2006/relationships/hyperlink" Target="Cau%20hoi/Cau%204.pptx" TargetMode="External"/><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hyperlink" Target="Cau%20hoi/Cau%203.pptx" TargetMode="External"/><Relationship Id="rId14"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TÂN VIÊN</a:t>
            </a:r>
          </a:p>
        </p:txBody>
      </p:sp>
      <p:sp>
        <p:nvSpPr>
          <p:cNvPr id="14" name="Text Box 14"/>
          <p:cNvSpPr txBox="1">
            <a:spLocks noChangeArrowheads="1"/>
          </p:cNvSpPr>
          <p:nvPr/>
        </p:nvSpPr>
        <p:spPr bwMode="auto">
          <a:xfrm>
            <a:off x="1312068" y="3200400"/>
            <a:ext cx="13500099" cy="189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 nghệ</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lnSpc>
                <a:spcPct val="150000"/>
              </a:lnSpc>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 CỤ VÀ VẬT LIỆU LÀM THỦ CÔNG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16"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033" y="55626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328319" y="6096000"/>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dirty="0">
                <a:solidFill>
                  <a:srgbClr val="0000FF"/>
                </a:solidFill>
                <a:latin typeface="Times New Roman" pitchFamily="18" charset="0"/>
                <a:cs typeface="Times New Roman" pitchFamily="18" charset="0"/>
              </a:rPr>
              <a:t>GIÁO VIÊN:ĐẶNG THỊ YẾN </a:t>
            </a:r>
          </a:p>
          <a:p>
            <a:pPr algn="ctr" eaLnBrk="1" hangingPunct="1">
              <a:spcBef>
                <a:spcPts val="600"/>
              </a:spcBef>
              <a:defRPr/>
            </a:pPr>
            <a:r>
              <a:rPr lang="en-US" sz="3600" b="1" dirty="0">
                <a:solidFill>
                  <a:srgbClr val="0000FF"/>
                </a:solidFill>
                <a:latin typeface="Times New Roman" pitchFamily="18" charset="0"/>
                <a:cs typeface="Times New Roman" pitchFamily="18" charset="0"/>
              </a:rPr>
              <a:t>Lớp:3A</a:t>
            </a:r>
            <a:endParaRPr lang="en-US" sz="48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a:t>
            </a:r>
            <a:r>
              <a:rPr lang="en-US" sz="3200" b="1" u="sng" dirty="0">
                <a:solidFill>
                  <a:srgbClr val="FF0000"/>
                </a:solidFill>
                <a:latin typeface="Times New Roman" pitchFamily="18" charset="0"/>
              </a:rPr>
              <a:t>,</a:t>
            </a:r>
            <a:r>
              <a:rPr lang="vi-VN" sz="3200" b="1" u="sng" dirty="0">
                <a:solidFill>
                  <a:srgbClr val="FF0000"/>
                </a:solidFill>
                <a:latin typeface="Times New Roman" pitchFamily="18" charset="0"/>
              </a:rPr>
              <a:t>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754326"/>
          </a:xfrm>
          <a:prstGeom prst="rect">
            <a:avLst/>
          </a:prstGeom>
          <a:noFill/>
        </p:spPr>
        <p:txBody>
          <a:bodyPr wrap="square" rtlCol="0">
            <a:spAutoFit/>
          </a:bodyPr>
          <a:lstStyle/>
          <a:p>
            <a:pPr marL="571500" indent="-571500" algn="just">
              <a:buFontTx/>
              <a:buChar char="-"/>
            </a:pPr>
            <a:r>
              <a:rPr lang="vi-VN" sz="3600" i="1" dirty="0">
                <a:solidFill>
                  <a:srgbClr val="0000FF"/>
                </a:solidFill>
                <a:latin typeface="Times New Roman" panose="02020603050405020304" pitchFamily="18" charset="0"/>
                <a:cs typeface="Times New Roman" panose="02020603050405020304" pitchFamily="18" charset="0"/>
              </a:rPr>
              <a:t>Hãy lựa chọn </a:t>
            </a:r>
            <a:r>
              <a:rPr lang="vi-VN" sz="3600" i="1" u="sng" dirty="0">
                <a:solidFill>
                  <a:srgbClr val="0000FF"/>
                </a:solidFill>
                <a:latin typeface="Times New Roman" panose="02020603050405020304" pitchFamily="18" charset="0"/>
                <a:cs typeface="Times New Roman" panose="02020603050405020304" pitchFamily="18" charset="0"/>
              </a:rPr>
              <a:t>một số vật liệu và dụng cụ phù hợp để tạo ra sản phẩm thủ công mà em thích</a:t>
            </a:r>
            <a:r>
              <a:rPr lang="vi-VN" sz="3600" i="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vi-VN" sz="3600" i="1" dirty="0">
                <a:solidFill>
                  <a:srgbClr val="0000FF"/>
                </a:solidFill>
                <a:latin typeface="Times New Roman" panose="02020603050405020304" pitchFamily="18" charset="0"/>
                <a:cs typeface="Times New Roman" panose="02020603050405020304" pitchFamily="18" charset="0"/>
              </a:rPr>
              <a:t>Em có thể tham khảo các sản phẩm trong hình.</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56519" y="3947746"/>
            <a:ext cx="9220200"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VD: Em muốn nặn quả khế. </a:t>
            </a:r>
          </a:p>
          <a:p>
            <a:pPr indent="457200"/>
            <a:r>
              <a:rPr lang="vi-VN" sz="3600" i="1" dirty="0">
                <a:solidFill>
                  <a:srgbClr val="0000FF"/>
                </a:solidFill>
                <a:latin typeface="Times New Roman" panose="02020603050405020304" pitchFamily="18" charset="0"/>
                <a:cs typeface="Times New Roman" panose="02020603050405020304" pitchFamily="18" charset="0"/>
              </a:rPr>
              <a:t>Vậy dụng cụ em cần là dao và thước, vật liệu em cần dùng là đất nặn.</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6" name="Picture 15"/>
          <p:cNvPicPr/>
          <p:nvPr/>
        </p:nvPicPr>
        <p:blipFill rotWithShape="1">
          <a:blip r:embed="rId3"/>
          <a:srcRect l="56785" t="35932" r="14663" b="32129"/>
          <a:stretch/>
        </p:blipFill>
        <p:spPr bwMode="auto">
          <a:xfrm>
            <a:off x="10698969" y="3920090"/>
            <a:ext cx="4983149" cy="288997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630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3"/>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7">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8"/>
            <a:srcRect/>
            <a:tile tx="0" ty="0" sx="100000" sy="100000" flip="none" algn="tl"/>
          </a:blipFill>
          <a:ln w="9525">
            <a:solidFill>
              <a:srgbClr val="0000FF"/>
            </a:solidFill>
            <a:miter lim="800000"/>
            <a:headEnd/>
            <a:tailEnd/>
          </a:ln>
          <a:effec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dirty="0">
              <a:solidFill>
                <a:srgbClr val="000099"/>
              </a:solidFill>
              <a:cs typeface="Arial" charset="0"/>
            </a:endParaRPr>
          </a:p>
          <a:p>
            <a:pPr eaLnBrk="1" hangingPunct="1"/>
            <a:r>
              <a:rPr lang="en-US" altLang="en-US" sz="2800" b="1" dirty="0">
                <a:solidFill>
                  <a:srgbClr val="000099"/>
                </a:solidFill>
                <a:cs typeface="Arial" charset="0"/>
              </a:rPr>
              <a:t>BẮT ĐẦU QUAY</a:t>
            </a:r>
          </a:p>
          <a:p>
            <a:pPr eaLnBrk="1" hangingPunct="1"/>
            <a:endParaRPr lang="en-US" altLang="en-US" sz="1000" b="1" dirty="0">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9" action="ppaction://hlinkpres?slideindex=1&amp;slidetitl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1" action="ppaction://hlinkpres?slideindex=1&amp;slidetitle="/>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3"/>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746919" y="6570648"/>
            <a:ext cx="3810000"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a) Dùng dụng cụ không phù hợp với vật liệu.</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5" name="Picture 14"/>
          <p:cNvPicPr/>
          <p:nvPr/>
        </p:nvPicPr>
        <p:blipFill rotWithShape="1">
          <a:blip r:embed="rId4"/>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4520961" y="6847646"/>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b) Chọn dụng cụ quá to so với tay cầm.</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5"/>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sp>
        <p:nvSpPr>
          <p:cNvPr id="18" name="TextBox 17"/>
          <p:cNvSpPr txBox="1"/>
          <p:nvPr/>
        </p:nvSpPr>
        <p:spPr>
          <a:xfrm>
            <a:off x="8214369" y="6810068"/>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c) Không tập trung khi sử dụng dụng cụ.</a:t>
            </a:r>
            <a:endParaRPr lang="en-US" sz="3600" i="1" dirty="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6"/>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2024519" y="6810068"/>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c) Không cất gọn dụng cụ sau khi dùng.</a:t>
            </a:r>
            <a:endParaRPr lang="en-US" sz="360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3"/>
          <a:srcRect l="21067" t="30799" r="44712" b="27757"/>
          <a:stretch/>
        </p:blipFill>
        <p:spPr bwMode="auto">
          <a:xfrm>
            <a:off x="9890919" y="3124200"/>
            <a:ext cx="5791200" cy="2819401"/>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20961" t="31939" r="46209" b="27377"/>
          <a:stretch/>
        </p:blipFill>
        <p:spPr bwMode="auto">
          <a:xfrm>
            <a:off x="9890919" y="6172200"/>
            <a:ext cx="5562600" cy="2688132"/>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067800" cy="1754326"/>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a dùng dụng cụ không phù hợp với vật liệu nên dù tốn sức vẫn không thể cắt đứt vật liệu.</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2564" y="6705600"/>
            <a:ext cx="8719309"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b chọn dụng cụ quá to so với tay cầm nên không thể cắt được.</a:t>
            </a:r>
            <a:endParaRPr lang="en-US" sz="3600"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312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7" name="Picture 16"/>
          <p:cNvPicPr/>
          <p:nvPr/>
        </p:nvPicPr>
        <p:blipFill rotWithShape="1">
          <a:blip r:embed="rId3"/>
          <a:srcRect l="22457" t="31939" r="46530" b="27946"/>
          <a:stretch/>
        </p:blipFill>
        <p:spPr bwMode="auto">
          <a:xfrm>
            <a:off x="10417807" y="2895600"/>
            <a:ext cx="5442087" cy="264821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4"/>
          <a:srcRect l="22243" t="32510" r="46423" b="27947"/>
          <a:stretch/>
        </p:blipFill>
        <p:spPr bwMode="auto">
          <a:xfrm>
            <a:off x="10417807" y="5733791"/>
            <a:ext cx="5442088" cy="2590800"/>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448800"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c không tập trung khi sử dụng dụng cụ ngây nguy hiểm khi sử dụng.</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70719" y="5828862"/>
            <a:ext cx="9448800"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Hình d không cất gọn dụng cụ sau sử dụng gây nguy hiểm nếu như vấp phải.</a:t>
            </a:r>
            <a:endParaRPr lang="en-US" sz="3600"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66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Bước 1: Vẽ đường 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9448800" cy="1200329"/>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Dùng com pa vẽ đường tròn trên mặt sau của giấy màu thủ công.</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9084" y="4954690"/>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Xác định tâm của hình tròn và đặt kim com pa.</a:t>
            </a:r>
          </a:p>
        </p:txBody>
      </p:sp>
      <p:pic>
        <p:nvPicPr>
          <p:cNvPr id="15" name="Picture 14"/>
          <p:cNvPicPr/>
          <p:nvPr/>
        </p:nvPicPr>
        <p:blipFill rotWithShape="1">
          <a:blip r:embed="rId3"/>
          <a:srcRect l="55929" t="35361" r="12203" b="24905"/>
          <a:stretch/>
        </p:blipFill>
        <p:spPr bwMode="auto">
          <a:xfrm>
            <a:off x="10454464" y="2765929"/>
            <a:ext cx="4863989" cy="2179044"/>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4"/>
          <a:srcRect l="56891" t="21483" r="12631" b="37453"/>
          <a:stretch/>
        </p:blipFill>
        <p:spPr bwMode="auto">
          <a:xfrm>
            <a:off x="10454463" y="4954690"/>
            <a:ext cx="4863989" cy="1979509"/>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5"/>
          <a:srcRect l="55394" t="29848" r="13593" b="32129"/>
          <a:stretch/>
        </p:blipFill>
        <p:spPr bwMode="auto">
          <a:xfrm>
            <a:off x="10454463" y="7086600"/>
            <a:ext cx="4863992" cy="1676400"/>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746919" y="5715000"/>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Lựa chọn độ dài bán kính của hình tròn.</a:t>
            </a:r>
          </a:p>
        </p:txBody>
      </p:sp>
      <p:sp>
        <p:nvSpPr>
          <p:cNvPr id="23" name="TextBox 22"/>
          <p:cNvSpPr txBox="1"/>
          <p:nvPr/>
        </p:nvSpPr>
        <p:spPr>
          <a:xfrm>
            <a:off x="970750" y="7262811"/>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Quay com pa để vẽ hình tròn.</a:t>
            </a:r>
          </a:p>
        </p:txBody>
      </p:sp>
    </p:spTree>
    <p:custDataLst>
      <p:tags r:id="rId1"/>
    </p:custDataLst>
    <p:extLst>
      <p:ext uri="{BB962C8B-B14F-4D97-AF65-F5344CB8AC3E}">
        <p14:creationId xmlns:p14="http://schemas.microsoft.com/office/powerpoint/2010/main" val="19337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P spid="14"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Bước 2: Cắt hình 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308324"/>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Sử dụng kéo để cắt theo đường tròn vừa vẽ.</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Cầm kéo đúng cách.</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Cắt theo đường tròn vừa vẽ.</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Mắt luôn nhìn kéo để cắt cho chính xác.</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3"/>
          <a:srcRect l="61490" t="29848" r="12096" b="34220"/>
          <a:stretch/>
        </p:blipFill>
        <p:spPr bwMode="auto">
          <a:xfrm>
            <a:off x="9625317" y="3371850"/>
            <a:ext cx="5693138" cy="417195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356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Bước 3: Dán hình 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862322"/>
          </a:xfrm>
          <a:prstGeom prst="rect">
            <a:avLst/>
          </a:prstGeom>
          <a:noFill/>
        </p:spPr>
        <p:txBody>
          <a:bodyPr wrap="square" rtlCol="0">
            <a:spAutoFit/>
          </a:bodyPr>
          <a:lstStyle/>
          <a:p>
            <a:pPr indent="457200"/>
            <a:r>
              <a:rPr lang="vi-VN" sz="3600" dirty="0">
                <a:solidFill>
                  <a:srgbClr val="0000FF"/>
                </a:solidFill>
                <a:latin typeface="Times New Roman" panose="02020603050405020304" pitchFamily="18" charset="0"/>
                <a:cs typeface="Times New Roman" panose="02020603050405020304" pitchFamily="18" charset="0"/>
              </a:rPr>
              <a:t> Dùng hồ để dán hình tròn lên mặt giấy thủ công khác màu.</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Bôi hồ lên mặt sau của hình tròn.</a:t>
            </a:r>
          </a:p>
          <a:p>
            <a:pPr marL="571500" indent="-571500">
              <a:buFontTx/>
              <a:buChar char="-"/>
            </a:pPr>
            <a:r>
              <a:rPr lang="vi-VN" sz="3600" dirty="0">
                <a:solidFill>
                  <a:srgbClr val="0000FF"/>
                </a:solidFill>
                <a:latin typeface="Times New Roman" panose="02020603050405020304" pitchFamily="18" charset="0"/>
                <a:cs typeface="Times New Roman" panose="02020603050405020304" pitchFamily="18" charset="0"/>
              </a:rPr>
              <a:t>Dán hình tròn lên mặt giấy thủ công khác màu.</a:t>
            </a:r>
          </a:p>
        </p:txBody>
      </p:sp>
      <p:pic>
        <p:nvPicPr>
          <p:cNvPr id="13" name="Picture 12"/>
          <p:cNvPicPr/>
          <p:nvPr/>
        </p:nvPicPr>
        <p:blipFill rotWithShape="1">
          <a:blip r:embed="rId3"/>
          <a:srcRect l="21281" t="33650" r="49952" b="29658"/>
          <a:stretch/>
        </p:blipFill>
        <p:spPr bwMode="auto">
          <a:xfrm>
            <a:off x="9967119" y="3505200"/>
            <a:ext cx="5486400" cy="24384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a:srcRect l="60314" t="34981" r="12737" b="29277"/>
          <a:stretch/>
        </p:blipFill>
        <p:spPr bwMode="auto">
          <a:xfrm>
            <a:off x="10119519" y="5943600"/>
            <a:ext cx="5334000" cy="26670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18968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5959"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7</a:t>
            </a:r>
            <a:r>
              <a:rPr lang="en-US" sz="2800" b="1" dirty="0">
                <a:solidFill>
                  <a:srgbClr val="0000CC"/>
                </a:solidFill>
                <a:latin typeface="Times New Roman" pitchFamily="18" charset="0"/>
              </a:rPr>
              <a:t>: </a:t>
            </a:r>
            <a:r>
              <a:rPr lang="vi-VN" sz="2800" b="1" dirty="0">
                <a:solidFill>
                  <a:srgbClr val="0000CC"/>
                </a:solidFill>
                <a:latin typeface="Times New Roman" pitchFamily="18" charset="0"/>
              </a:rPr>
              <a:t>DỤNG CỤ VÀ VẬT LIỆU LÀM THỦ CÔNG </a:t>
            </a:r>
            <a:r>
              <a:rPr lang="en-US" sz="2800" b="1" dirty="0">
                <a:solidFill>
                  <a:srgbClr val="0000CC"/>
                </a:solidFill>
                <a:latin typeface="Times New Roman" pitchFamily="18" charset="0"/>
              </a:rPr>
              <a:t>(</a:t>
            </a:r>
            <a:r>
              <a:rPr lang="en-US" sz="2800" b="1" dirty="0" err="1">
                <a:solidFill>
                  <a:srgbClr val="0000CC"/>
                </a:solidFill>
                <a:latin typeface="Times New Roman" pitchFamily="18" charset="0"/>
              </a:rPr>
              <a:t>T2</a:t>
            </a:r>
            <a:r>
              <a:rPr lang="en-US" sz="2800" b="1" dirty="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a:solidFill>
                  <a:srgbClr val="FF0000"/>
                </a:solidFill>
                <a:latin typeface="Times New Roman" pitchFamily="18" charset="0"/>
              </a:rPr>
              <a:t>3. </a:t>
            </a:r>
            <a:r>
              <a:rPr lang="vi-VN" sz="3200" b="1" u="sng" dirty="0">
                <a:solidFill>
                  <a:srgbClr val="FF0000"/>
                </a:solidFill>
                <a:latin typeface="Times New Roman" pitchFamily="18" charset="0"/>
              </a:rPr>
              <a:t>SỬ DỤNG DỤNG CỤ LÀM THỦ CÔNG</a:t>
            </a:r>
            <a:r>
              <a:rPr lang="nl-NL" sz="3600" b="1" u="sng" dirty="0">
                <a:solidFill>
                  <a:srgbClr val="FF0000"/>
                </a:solidFill>
                <a:latin typeface="Times New Roman" pitchFamily="18" charset="0"/>
                <a:cs typeface="Times New Roman" pitchFamily="18" charset="0"/>
              </a:rPr>
              <a:t>.</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Em</a:t>
            </a:r>
            <a:r>
              <a:rPr lang="en-US" sz="3600" i="1" dirty="0">
                <a:solidFill>
                  <a:srgbClr val="0000FF"/>
                </a:solidFill>
                <a:latin typeface="Times New Roman" panose="02020603050405020304" pitchFamily="18" charset="0"/>
                <a:cs typeface="Times New Roman" panose="02020603050405020304" pitchFamily="18" charset="0"/>
              </a:rPr>
              <a:t> </a:t>
            </a:r>
            <a:r>
              <a:rPr lang="vi-VN" sz="3600" i="1" dirty="0">
                <a:solidFill>
                  <a:srgbClr val="0000FF"/>
                </a:solidFill>
                <a:latin typeface="Times New Roman" panose="02020603050405020304" pitchFamily="18" charset="0"/>
                <a:cs typeface="Times New Roman" panose="02020603050405020304" pitchFamily="18" charset="0"/>
              </a:rPr>
              <a:t>hãy </a:t>
            </a:r>
            <a:r>
              <a:rPr lang="en-US" sz="3600" i="1" dirty="0" err="1">
                <a:solidFill>
                  <a:srgbClr val="0000FF"/>
                </a:solidFill>
                <a:latin typeface="Times New Roman" panose="02020603050405020304" pitchFamily="18" charset="0"/>
                <a:cs typeface="Times New Roman" panose="02020603050405020304" pitchFamily="18" charset="0"/>
              </a:rPr>
              <a:t>cùng</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bạn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thảo</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luận</a:t>
            </a:r>
            <a:r>
              <a:rPr lang="en-US" sz="3600" i="1" dirty="0">
                <a:solidFill>
                  <a:srgbClr val="0000FF"/>
                </a:solidFill>
                <a:latin typeface="Times New Roman" panose="02020603050405020304" pitchFamily="18" charset="0"/>
                <a:cs typeface="Times New Roman" panose="02020603050405020304" pitchFamily="18" charset="0"/>
              </a:rPr>
              <a:t> </a:t>
            </a:r>
            <a:r>
              <a:rPr lang="en-US" sz="3600" i="1" dirty="0" err="1">
                <a:solidFill>
                  <a:srgbClr val="0000FF"/>
                </a:solidFill>
                <a:latin typeface="Times New Roman" panose="02020603050405020304" pitchFamily="18" charset="0"/>
                <a:cs typeface="Times New Roman" panose="02020603050405020304" pitchFamily="18" charset="0"/>
              </a:rPr>
              <a:t>về</a:t>
            </a:r>
            <a:r>
              <a:rPr lang="vi-VN" sz="3600" i="1" dirty="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3"/>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5"/>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6"/>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127919" y="6810068"/>
            <a:ext cx="143469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Chọn dụng cụ vừa với tay cầm, hạn chế có đầu sắc nhọn. Tập trung khi sử dụng dụng cụ, không đùa nghịch để tránh bị thương. Cất dụng cụ vào hộp hoặc bao đựng và để nơi an toàn khi </a:t>
            </a:r>
            <a:r>
              <a:rPr lang="vi-VN" sz="3600" i="1">
                <a:solidFill>
                  <a:srgbClr val="0000FF"/>
                </a:solidFill>
                <a:latin typeface="Times New Roman" panose="02020603050405020304" pitchFamily="18" charset="0"/>
                <a:cs typeface="Times New Roman" panose="02020603050405020304" pitchFamily="18" charset="0"/>
              </a:rPr>
              <a:t>không sử </a:t>
            </a:r>
            <a:r>
              <a:rPr lang="vi-VN" sz="3600" i="1" dirty="0">
                <a:solidFill>
                  <a:srgbClr val="0000FF"/>
                </a:solidFill>
                <a:latin typeface="Times New Roman" panose="02020603050405020304" pitchFamily="18" charset="0"/>
                <a:cs typeface="Times New Roman" panose="02020603050405020304" pitchFamily="18" charset="0"/>
              </a:rPr>
              <a:t>dụng. </a:t>
            </a:r>
            <a:endParaRPr lang="en-US" sz="360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397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8187B44-EB59-4E24-A3F0-9186B986387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DANG TUẦN 2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 Dung cu va vat lieu lam thu cong"/>
</p:tagLst>
</file>

<file path=ppt/tags/tag10.xml><?xml version="1.0" encoding="utf-8"?>
<p:tagLst xmlns:a="http://schemas.openxmlformats.org/drawingml/2006/main" xmlns:r="http://schemas.openxmlformats.org/officeDocument/2006/relationships" xmlns:p="http://schemas.openxmlformats.org/presentationml/2006/main">
  <p:tag name="GENSWF_SLIDE_UID" val="{EBB6EB3D-E1A5-4B8F-B560-05728285B14D}:281"/>
</p:tagLst>
</file>

<file path=ppt/tags/tag11.xml><?xml version="1.0" encoding="utf-8"?>
<p:tagLst xmlns:a="http://schemas.openxmlformats.org/drawingml/2006/main" xmlns:r="http://schemas.openxmlformats.org/officeDocument/2006/relationships" xmlns:p="http://schemas.openxmlformats.org/presentationml/2006/main">
  <p:tag name="GENSWF_SLIDE_UID" val="{F3DE2825-A6D5-42A8-A8D5-8F5E19D18F4A}:282"/>
</p:tagLst>
</file>

<file path=ppt/tags/tag12.xml><?xml version="1.0" encoding="utf-8"?>
<p:tagLst xmlns:a="http://schemas.openxmlformats.org/drawingml/2006/main" xmlns:r="http://schemas.openxmlformats.org/officeDocument/2006/relationships" xmlns:p="http://schemas.openxmlformats.org/presentationml/2006/main">
  <p:tag name="GENSWF_SLIDE_UID" val="{CF69A7FF-409C-4661-A793-B7141E150AEA}:268"/>
</p:tagLst>
</file>

<file path=ppt/tags/tag2.xml><?xml version="1.0" encoding="utf-8"?>
<p:tagLst xmlns:a="http://schemas.openxmlformats.org/drawingml/2006/main" xmlns:r="http://schemas.openxmlformats.org/officeDocument/2006/relationships" xmlns:p="http://schemas.openxmlformats.org/presentationml/2006/main">
  <p:tag name="GENSWF_SLIDE_UID" val="{967BFFEF-1858-4364-A471-685FD0958CF3}:275"/>
</p:tagLst>
</file>

<file path=ppt/tags/tag3.xml><?xml version="1.0" encoding="utf-8"?>
<p:tagLst xmlns:a="http://schemas.openxmlformats.org/drawingml/2006/main" xmlns:r="http://schemas.openxmlformats.org/officeDocument/2006/relationships" xmlns:p="http://schemas.openxmlformats.org/presentationml/2006/main">
  <p:tag name="GENSWF_SLIDE_UID" val="{D32FA1B0-0ACD-457A-A212-87229F887181}:257"/>
</p:tagLst>
</file>

<file path=ppt/tags/tag4.xml><?xml version="1.0" encoding="utf-8"?>
<p:tagLst xmlns:a="http://schemas.openxmlformats.org/drawingml/2006/main" xmlns:r="http://schemas.openxmlformats.org/officeDocument/2006/relationships" xmlns:p="http://schemas.openxmlformats.org/presentationml/2006/main">
  <p:tag name="GENSWF_SLIDE_UID" val="{AFFBFF3E-1BB0-49F4-A204-2D2C0B087214}:258"/>
</p:tagLst>
</file>

<file path=ppt/tags/tag5.xml><?xml version="1.0" encoding="utf-8"?>
<p:tagLst xmlns:a="http://schemas.openxmlformats.org/drawingml/2006/main" xmlns:r="http://schemas.openxmlformats.org/officeDocument/2006/relationships" xmlns:p="http://schemas.openxmlformats.org/presentationml/2006/main">
  <p:tag name="GENSWF_SLIDE_UID" val="{05542E93-7817-431E-AC92-5D2623EF6C5B}:276"/>
</p:tagLst>
</file>

<file path=ppt/tags/tag6.xml><?xml version="1.0" encoding="utf-8"?>
<p:tagLst xmlns:a="http://schemas.openxmlformats.org/drawingml/2006/main" xmlns:r="http://schemas.openxmlformats.org/officeDocument/2006/relationships" xmlns:p="http://schemas.openxmlformats.org/presentationml/2006/main">
  <p:tag name="GENSWF_SLIDE_UID" val="{358DC47A-A4F0-46ED-AD08-E2713784FA55}:277"/>
</p:tagLst>
</file>

<file path=ppt/tags/tag7.xml><?xml version="1.0" encoding="utf-8"?>
<p:tagLst xmlns:a="http://schemas.openxmlformats.org/drawingml/2006/main" xmlns:r="http://schemas.openxmlformats.org/officeDocument/2006/relationships" xmlns:p="http://schemas.openxmlformats.org/presentationml/2006/main">
  <p:tag name="GENSWF_SLIDE_UID" val="{28BF7A50-8A7A-4795-B44B-703E208CB1C8}:278"/>
</p:tagLst>
</file>

<file path=ppt/tags/tag8.xml><?xml version="1.0" encoding="utf-8"?>
<p:tagLst xmlns:a="http://schemas.openxmlformats.org/drawingml/2006/main" xmlns:r="http://schemas.openxmlformats.org/officeDocument/2006/relationships" xmlns:p="http://schemas.openxmlformats.org/presentationml/2006/main">
  <p:tag name="GENSWF_SLIDE_UID" val="{5426F1A5-A0A5-4DF3-AD9F-A7FA6B11B5B2}:279"/>
</p:tagLst>
</file>

<file path=ppt/tags/tag9.xml><?xml version="1.0" encoding="utf-8"?>
<p:tagLst xmlns:a="http://schemas.openxmlformats.org/drawingml/2006/main" xmlns:r="http://schemas.openxmlformats.org/officeDocument/2006/relationships" xmlns:p="http://schemas.openxmlformats.org/presentationml/2006/main">
  <p:tag name="GENSWF_SLIDE_UID" val="{26AA7D14-D7C7-489C-908B-75343B856320}:2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800</Words>
  <Application>Microsoft Office PowerPoint</Application>
  <PresentationFormat>Custom</PresentationFormat>
  <Paragraphs>69</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 Dung cu va vat lieu lam thu cong</dc:title>
  <dc:creator>Admin</dc:creator>
  <cp:lastModifiedBy>SURFACE</cp:lastModifiedBy>
  <cp:revision>283</cp:revision>
  <dcterms:created xsi:type="dcterms:W3CDTF">2022-07-10T01:37:20Z</dcterms:created>
  <dcterms:modified xsi:type="dcterms:W3CDTF">2025-02-17T01:52:13Z</dcterms:modified>
</cp:coreProperties>
</file>