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5" r:id="rId4"/>
    <p:sldId id="266" r:id="rId5"/>
    <p:sldId id="268" r:id="rId6"/>
    <p:sldId id="269" r:id="rId7"/>
    <p:sldId id="270" r:id="rId8"/>
    <p:sldId id="271" r:id="rId9"/>
    <p:sldId id="264" r:id="rId10"/>
  </p:sldIdLst>
  <p:sldSz cx="16276638" cy="9144000"/>
  <p:notesSz cx="6858000" cy="9144000"/>
  <p:custDataLst>
    <p:tags r:id="rId12"/>
  </p:custDataLst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FFCC"/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84" y="39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53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00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image" Target="../media/image2.jpg"/><Relationship Id="rId9" Type="http://schemas.openxmlformats.org/officeDocument/2006/relationships/image" Target="../media/image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jpeg"/><Relationship Id="rId18" Type="http://schemas.openxmlformats.org/officeDocument/2006/relationships/image" Target="../media/image25.jpeg"/><Relationship Id="rId3" Type="http://schemas.openxmlformats.org/officeDocument/2006/relationships/notesSlide" Target="../notesSlides/notesSlide3.xml"/><Relationship Id="rId21" Type="http://schemas.openxmlformats.org/officeDocument/2006/relationships/hyperlink" Target="bai%20tap%20van%20dung/Bai%202.pptx" TargetMode="External"/><Relationship Id="rId7" Type="http://schemas.openxmlformats.org/officeDocument/2006/relationships/image" Target="../media/image16.jpeg"/><Relationship Id="rId12" Type="http://schemas.openxmlformats.org/officeDocument/2006/relationships/image" Target="../media/image20.png"/><Relationship Id="rId17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6" Type="http://schemas.openxmlformats.org/officeDocument/2006/relationships/hyperlink" Target="bai%20tap%20van%20dung/Bai%204.pptx" TargetMode="External"/><Relationship Id="rId20" Type="http://schemas.openxmlformats.org/officeDocument/2006/relationships/image" Target="../media/image27.jpeg"/><Relationship Id="rId1" Type="http://schemas.openxmlformats.org/officeDocument/2006/relationships/tags" Target="../tags/tag10.xml"/><Relationship Id="rId6" Type="http://schemas.openxmlformats.org/officeDocument/2006/relationships/hyperlink" Target="bai%20tap%20van%20dung/Bai%201.pptx" TargetMode="External"/><Relationship Id="rId11" Type="http://schemas.openxmlformats.org/officeDocument/2006/relationships/image" Target="../media/image19.png"/><Relationship Id="rId24" Type="http://schemas.openxmlformats.org/officeDocument/2006/relationships/image" Target="../media/image30.jpeg"/><Relationship Id="rId5" Type="http://schemas.openxmlformats.org/officeDocument/2006/relationships/image" Target="../media/image15.jpeg"/><Relationship Id="rId15" Type="http://schemas.openxmlformats.org/officeDocument/2006/relationships/image" Target="../media/image23.jpeg"/><Relationship Id="rId23" Type="http://schemas.openxmlformats.org/officeDocument/2006/relationships/image" Target="../media/image29.jpeg"/><Relationship Id="rId10" Type="http://schemas.openxmlformats.org/officeDocument/2006/relationships/image" Target="../media/image18.png"/><Relationship Id="rId19" Type="http://schemas.openxmlformats.org/officeDocument/2006/relationships/image" Target="../media/image26.jpeg"/><Relationship Id="rId4" Type="http://schemas.openxmlformats.org/officeDocument/2006/relationships/image" Target="../media/image14.jpeg"/><Relationship Id="rId9" Type="http://schemas.openxmlformats.org/officeDocument/2006/relationships/hyperlink" Target="bai%20tap%20van%20dung/Bai%203.pptx" TargetMode="External"/><Relationship Id="rId14" Type="http://schemas.openxmlformats.org/officeDocument/2006/relationships/image" Target="../media/image22.jpeg"/><Relationship Id="rId22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TÂN VIÊN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34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52: DIỆN TÍCH HÌNH CHỮ NHẬT, DIỆN TÍCH HÌNH VUÔNG (TIẾT 2)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586701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961552" y="559492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8E0662-4FF0-4369-BBF3-54C05991B4B4}"/>
              </a:ext>
            </a:extLst>
          </p:cNvPr>
          <p:cNvSpPr txBox="1"/>
          <p:nvPr/>
        </p:nvSpPr>
        <p:spPr>
          <a:xfrm>
            <a:off x="4937919" y="7086600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GV: ĐẶNG THỊ YẾN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5" y="494046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077661" y="1132303"/>
            <a:ext cx="13498231" cy="606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2)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416254" y="2834801"/>
            <a:ext cx="707756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Mỗi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12853" y="2752405"/>
            <a:ext cx="6838185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Mỗi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45745" y="3833448"/>
            <a:ext cx="5754753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Có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87640" y="3657600"/>
            <a:ext cx="5612858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Có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hàng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45237" y="5014413"/>
            <a:ext cx="6019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Có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? 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40809" y="4727652"/>
            <a:ext cx="5782275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Có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9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6154" y="2072346"/>
            <a:ext cx="8667997" cy="54863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45237" y="5959791"/>
            <a:ext cx="74174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ô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diện tích bao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? 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63896" y="5928813"/>
            <a:ext cx="7298755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Mỗi ô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vuông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diện tích 1 cm</a:t>
            </a:r>
            <a:r>
              <a:rPr lang="en-US" sz="3600" b="1" baseline="30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kumimoji="0" lang="en-US" sz="2900" b="0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180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25" grpId="0"/>
      <p:bldP spid="26" grpId="0" animBg="1"/>
      <p:bldP spid="24" grpId="0"/>
      <p:bldP spid="28" grpId="0" animBg="1"/>
      <p:bldP spid="16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077661" y="1132303"/>
            <a:ext cx="13498231" cy="606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2347119" y="2567851"/>
            <a:ext cx="7238999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vuôngABCD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3 = 9 (ô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 tích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1cm</a:t>
            </a:r>
            <a:r>
              <a:rPr kumimoji="0" lang="en-US" alt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sz="40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 tích hình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ABCD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3 = 9 (cm</a:t>
            </a:r>
            <a:r>
              <a:rPr kumimoji="0" lang="en-US" alt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1209" t="53894"/>
          <a:stretch/>
        </p:blipFill>
        <p:spPr>
          <a:xfrm>
            <a:off x="11795919" y="1856243"/>
            <a:ext cx="3886200" cy="35539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800" t="10191" r="5623"/>
          <a:stretch/>
        </p:blipFill>
        <p:spPr>
          <a:xfrm>
            <a:off x="2956719" y="6065700"/>
            <a:ext cx="11277600" cy="2697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088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2" y="1132303"/>
            <a:ext cx="12420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590587" cy="681454"/>
            <a:chOff x="1470819" y="1943100"/>
            <a:chExt cx="1590587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942887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Số .</a:t>
              </a:r>
            </a:p>
          </p:txBody>
        </p:sp>
      </p:grp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386787"/>
              </p:ext>
            </p:extLst>
          </p:nvPr>
        </p:nvGraphicFramePr>
        <p:xfrm>
          <a:off x="899319" y="3089462"/>
          <a:ext cx="14020800" cy="26904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76800">
                  <a:extLst>
                    <a:ext uri="{9D8B030D-6E8A-4147-A177-3AD203B41FA5}">
                      <a16:colId xmlns:a16="http://schemas.microsoft.com/office/drawing/2014/main" val="367184325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81649478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90553166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71370710"/>
                    </a:ext>
                  </a:extLst>
                </a:gridCol>
              </a:tblGrid>
              <a:tr h="896810">
                <a:tc>
                  <a:txBody>
                    <a:bodyPr/>
                    <a:lstStyle/>
                    <a:p>
                      <a:r>
                        <a:rPr lang="en-US" sz="3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3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</a:t>
                      </a:r>
                      <a:r>
                        <a:rPr lang="en-US" sz="3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hình </a:t>
                      </a:r>
                      <a:r>
                        <a:rPr lang="en-US" sz="3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0817"/>
                  </a:ext>
                </a:extLst>
              </a:tr>
              <a:tr h="896810"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 vi hình</a:t>
                      </a:r>
                      <a:r>
                        <a:rPr lang="en-US" sz="3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901731"/>
                  </a:ext>
                </a:extLst>
              </a:tr>
              <a:tr h="896810"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</a:t>
                      </a:r>
                      <a:r>
                        <a:rPr lang="en-US" sz="3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hình </a:t>
                      </a:r>
                      <a:r>
                        <a:rPr lang="en-US" sz="3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kumimoji="0" lang="en-US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cm</a:t>
                      </a:r>
                      <a:r>
                        <a:rPr kumimoji="0" lang="en-US" altLang="en-US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cm</a:t>
                      </a:r>
                      <a:r>
                        <a:rPr kumimoji="0" lang="en-US" altLang="en-US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0" lang="en-US" sz="3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cm</a:t>
                      </a:r>
                      <a:r>
                        <a:rPr kumimoji="0" lang="en-US" altLang="en-US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0" lang="en-US" sz="3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060119"/>
                  </a:ext>
                </a:extLst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10376278" y="4089423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3057733" y="4089423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435399" y="4982659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3051674" y="4986237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0026241" y="4060410"/>
            <a:ext cx="818317" cy="582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999220" y="4974414"/>
            <a:ext cx="872357" cy="6067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2634119" y="4948494"/>
            <a:ext cx="838198" cy="6326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2634119" y="4060410"/>
            <a:ext cx="874436" cy="582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028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2" y="1132303"/>
            <a:ext cx="12420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89719" y="2122994"/>
            <a:ext cx="15444393" cy="2431435"/>
            <a:chOff x="1470819" y="1921758"/>
            <a:chExt cx="9995499" cy="2431435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2689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9462099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một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miếng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bánh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vuông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cạnh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8 cm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diện tích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miếng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bánh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hình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vuông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b)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Nếu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cắt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một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vuông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cạnh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3 cm ở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góc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của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miếng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bánh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thì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diện tích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phần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miếng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bánh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còn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lại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là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bao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nhiêu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xăng-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-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mét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vuông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?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405" t="1600" b="4000"/>
          <a:stretch/>
        </p:blipFill>
        <p:spPr>
          <a:xfrm>
            <a:off x="8365592" y="4399571"/>
            <a:ext cx="7695884" cy="449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770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2" y="1132303"/>
            <a:ext cx="12420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3519" y="1838208"/>
            <a:ext cx="15444393" cy="677108"/>
            <a:chOff x="1470819" y="1921758"/>
            <a:chExt cx="9995499" cy="677108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2689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94620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a)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diện tích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miếng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bánh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vuông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đó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16" name="Text Box 35"/>
          <p:cNvSpPr txBox="1">
            <a:spLocks noChangeArrowheads="1"/>
          </p:cNvSpPr>
          <p:nvPr/>
        </p:nvSpPr>
        <p:spPr bwMode="auto">
          <a:xfrm>
            <a:off x="1662867" y="3062306"/>
            <a:ext cx="848463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Diện tích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8 x 8 = 64 (cm</a:t>
            </a:r>
            <a:r>
              <a:rPr lang="en-US" alt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Đáp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64 cm</a:t>
            </a:r>
            <a:r>
              <a:rPr lang="en-US" alt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4519" y="2222976"/>
            <a:ext cx="3890962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659551" y="2464499"/>
            <a:ext cx="249126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" name="Text Box 35"/>
          <p:cNvSpPr txBox="1">
            <a:spLocks noChangeArrowheads="1"/>
          </p:cNvSpPr>
          <p:nvPr/>
        </p:nvSpPr>
        <p:spPr bwMode="auto">
          <a:xfrm>
            <a:off x="2332353" y="6220672"/>
            <a:ext cx="10682766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Diện tích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cắt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3 x 3 = 9 (cm</a:t>
            </a:r>
            <a:r>
              <a:rPr lang="en-US" alt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Diện tích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64 – 9 = 55 (cm</a:t>
            </a:r>
            <a:r>
              <a:rPr lang="en-US" alt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3519" y="4958788"/>
            <a:ext cx="1570196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cắt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hình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cm ở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diện tích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xăng-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E4BA57-F480-44F9-81BD-CE8CC7A7D1A3}"/>
              </a:ext>
            </a:extLst>
          </p:cNvPr>
          <p:cNvSpPr txBox="1"/>
          <p:nvPr/>
        </p:nvSpPr>
        <p:spPr>
          <a:xfrm>
            <a:off x="5075755" y="8447752"/>
            <a:ext cx="3504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55 cm</a:t>
            </a:r>
            <a:r>
              <a:rPr lang="en-US" altLang="en-US" sz="3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563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2" y="1132303"/>
            <a:ext cx="12420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52: DIỆN TÍCH HÌNH CHỮ NHẬT, DIỆN TÍCH HÌNH VUÔNG (TIẾT 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89719" y="2122994"/>
            <a:ext cx="15444393" cy="1261884"/>
            <a:chOff x="1470819" y="1921758"/>
            <a:chExt cx="9995499" cy="126188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2689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946209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Ghép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bốn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tấm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bìa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trong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bên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thành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một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vuông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diện tích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của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vuông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đó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632703" y="3384878"/>
            <a:ext cx="10525228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ô </a:t>
            </a: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Có </a:t>
            </a: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2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cm.</a:t>
            </a:r>
            <a:r>
              <a:rPr lang="en-US" altLang="en-US" sz="4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72321" y="2971800"/>
            <a:ext cx="3303572" cy="2743200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233182"/>
              </p:ext>
            </p:extLst>
          </p:nvPr>
        </p:nvGraphicFramePr>
        <p:xfrm>
          <a:off x="11376731" y="2927649"/>
          <a:ext cx="3084772" cy="29214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1193">
                  <a:extLst>
                    <a:ext uri="{9D8B030D-6E8A-4147-A177-3AD203B41FA5}">
                      <a16:colId xmlns:a16="http://schemas.microsoft.com/office/drawing/2014/main" val="183859544"/>
                    </a:ext>
                  </a:extLst>
                </a:gridCol>
                <a:gridCol w="771193">
                  <a:extLst>
                    <a:ext uri="{9D8B030D-6E8A-4147-A177-3AD203B41FA5}">
                      <a16:colId xmlns:a16="http://schemas.microsoft.com/office/drawing/2014/main" val="2171511438"/>
                    </a:ext>
                  </a:extLst>
                </a:gridCol>
                <a:gridCol w="771193">
                  <a:extLst>
                    <a:ext uri="{9D8B030D-6E8A-4147-A177-3AD203B41FA5}">
                      <a16:colId xmlns:a16="http://schemas.microsoft.com/office/drawing/2014/main" val="2093076423"/>
                    </a:ext>
                  </a:extLst>
                </a:gridCol>
                <a:gridCol w="771193">
                  <a:extLst>
                    <a:ext uri="{9D8B030D-6E8A-4147-A177-3AD203B41FA5}">
                      <a16:colId xmlns:a16="http://schemas.microsoft.com/office/drawing/2014/main" val="3565929211"/>
                    </a:ext>
                  </a:extLst>
                </a:gridCol>
              </a:tblGrid>
              <a:tr h="8061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585704"/>
                  </a:ext>
                </a:extLst>
              </a:tr>
              <a:tr h="7051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304446"/>
                  </a:ext>
                </a:extLst>
              </a:tr>
              <a:tr h="7051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271413"/>
                  </a:ext>
                </a:extLst>
              </a:tr>
              <a:tr h="70511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727026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3656710" y="5218203"/>
            <a:ext cx="8137525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x 4 = 8 (cm)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8 x 8 = 64 (cm</a:t>
            </a:r>
            <a:r>
              <a:rPr lang="en-US" altLang="en-US" sz="4000" b="1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cm</a:t>
            </a:r>
            <a:r>
              <a:rPr lang="en-US" altLang="en-US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521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9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1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</a:t>
            </a:r>
          </a:p>
          <a:p>
            <a:pPr algn="ctr"/>
            <a:r>
              <a:rPr lang="en-US" sz="2000"/>
              <a:t>hai chiều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</a:t>
            </a:r>
          </a:p>
          <a:p>
            <a:pPr algn="ctr"/>
            <a:r>
              <a:rPr lang="en-US" sz="2000"/>
              <a:t>đường ưu tiên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trẻ em </a:t>
            </a:r>
          </a:p>
          <a:p>
            <a:pPr algn="ctr"/>
            <a:r>
              <a:rPr lang="en-US" sz="2000"/>
              <a:t>đi qua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bộ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 </a:t>
            </a:r>
          </a:p>
          <a:p>
            <a:pPr algn="ctr"/>
            <a:r>
              <a:rPr lang="en-US" sz="2000"/>
              <a:t>đường có đèn đỏ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xe đạp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ô tô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máy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đạp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người đi bộ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cấm</a:t>
            </a:r>
          </a:p>
          <a:p>
            <a:pPr algn="ctr"/>
            <a:r>
              <a:rPr lang="en-US" sz="2000"/>
              <a:t>Các loại xe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đi ngược chiều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/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thẳng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phải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rẽ trái </a:t>
            </a:r>
          </a:p>
          <a:p>
            <a:pPr algn="ctr"/>
            <a:r>
              <a:rPr lang="en-US" sz="2000"/>
              <a:t>hoặc phải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phải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D58E87D-9698-4C06-BA30-1679F11B4277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b:\uFFFDN{44C9C380-D2AB-4688-94B4-9598F3A00778}&quot;,&quot;C:\\Users\\SURFACE\\Downloads\\DANG TUẦN 22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DIỆN TÍCH HÌNH VUÔNG TIẾT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50D8E0-6652-4E17-A10D-C13F87CB1857}:26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0129CE-A661-48CA-B2AF-F96C430E7930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93793A-C0DB-470C-8147-4208155EC8AE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2ACF9A-0C62-4C4D-82A2-4632E3B79D3C}:26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1BC742-6B0C-47D4-B626-C5C8DBD5371D}:26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6B2036-4C49-429B-9D87-C2F43F4698E3}:26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3A82F7-BD35-4CA3-A503-14B56D4E5421}:26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7C85C4-C1EB-43F4-BEB3-C8FE66EAB71E}:2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829F9C-772E-4EA1-B56C-A274F58C6F06}:27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</TotalTime>
  <Words>642</Words>
  <Application>Microsoft Office PowerPoint</Application>
  <PresentationFormat>Custom</PresentationFormat>
  <Paragraphs>116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DIỆN TÍCH HÌNH VUÔNG TIẾT 2</dc:title>
  <dc:creator>Admin</dc:creator>
  <cp:lastModifiedBy>SURFACE</cp:lastModifiedBy>
  <cp:revision>122</cp:revision>
  <dcterms:created xsi:type="dcterms:W3CDTF">2022-07-10T01:37:20Z</dcterms:created>
  <dcterms:modified xsi:type="dcterms:W3CDTF">2025-02-17T02:20:58Z</dcterms:modified>
</cp:coreProperties>
</file>