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7" r:id="rId2"/>
    <p:sldId id="256" r:id="rId3"/>
    <p:sldId id="257" r:id="rId4"/>
    <p:sldId id="269" r:id="rId5"/>
    <p:sldId id="258" r:id="rId6"/>
    <p:sldId id="259" r:id="rId7"/>
    <p:sldId id="260" r:id="rId8"/>
    <p:sldId id="270" r:id="rId9"/>
    <p:sldId id="271" r:id="rId10"/>
    <p:sldId id="272" r:id="rId11"/>
    <p:sldId id="262" r:id="rId12"/>
    <p:sldId id="263" r:id="rId13"/>
    <p:sldId id="264" r:id="rId14"/>
    <p:sldId id="265" r:id="rId15"/>
    <p:sldId id="266" r:id="rId16"/>
    <p:sldId id="273" r:id="rId17"/>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4B6A1-4508-499E-8DE4-9BBF3967E5C1}" type="datetimeFigureOut">
              <a:rPr lang="vi-VN" smtClean="0"/>
              <a:pPr/>
              <a:t>22/01/2025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7D8309-EC77-4F73-914A-A9FB30418B72}" type="slidenum">
              <a:rPr lang="vi-VN" smtClean="0"/>
              <a:pPr/>
              <a:t>‹#›</a:t>
            </a:fld>
            <a:endParaRPr lang="vi-VN"/>
          </a:p>
        </p:txBody>
      </p:sp>
    </p:spTree>
    <p:extLst>
      <p:ext uri="{BB962C8B-B14F-4D97-AF65-F5344CB8AC3E}">
        <p14:creationId xmlns:p14="http://schemas.microsoft.com/office/powerpoint/2010/main" val="90212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D7D8309-EC77-4F73-914A-A9FB30418B72}" type="slidenum">
              <a:rPr lang="vi-VN" smtClean="0"/>
              <a:pPr/>
              <a:t>6</a:t>
            </a:fld>
            <a:endParaRPr lang="vi-VN"/>
          </a:p>
        </p:txBody>
      </p:sp>
    </p:spTree>
    <p:extLst>
      <p:ext uri="{BB962C8B-B14F-4D97-AF65-F5344CB8AC3E}">
        <p14:creationId xmlns:p14="http://schemas.microsoft.com/office/powerpoint/2010/main" val="213088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pPr/>
              <a:t>10</a:t>
            </a:fld>
            <a:endParaRPr lang="zh-CN" altLang="en-US"/>
          </a:p>
        </p:txBody>
      </p:sp>
    </p:spTree>
    <p:extLst>
      <p:ext uri="{BB962C8B-B14F-4D97-AF65-F5344CB8AC3E}">
        <p14:creationId xmlns:p14="http://schemas.microsoft.com/office/powerpoint/2010/main" val="312523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1143000" y="685800"/>
            <a:ext cx="4572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A9CE9AA-B768-461F-9DF2-FB28A988FC98}" type="datetimeFigureOut">
              <a:rPr lang="vi-VN" smtClean="0"/>
              <a:pPr/>
              <a:t>22/01/2025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3669613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A9CE9AA-B768-461F-9DF2-FB28A988FC98}" type="datetimeFigureOut">
              <a:rPr lang="vi-VN" smtClean="0"/>
              <a:pPr/>
              <a:t>22/01/2025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305943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A9CE9AA-B768-461F-9DF2-FB28A988FC98}" type="datetimeFigureOut">
              <a:rPr lang="vi-VN" smtClean="0"/>
              <a:pPr/>
              <a:t>22/01/2025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4167725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596273"/>
      </p:ext>
    </p:extLst>
  </p:cSld>
  <p:clrMapOvr>
    <a:masterClrMapping/>
  </p:clrMapOvr>
  <p:transition spd="slow"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A9CE9AA-B768-461F-9DF2-FB28A988FC98}" type="datetimeFigureOut">
              <a:rPr lang="vi-VN" smtClean="0"/>
              <a:pPr/>
              <a:t>22/01/2025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338810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9CE9AA-B768-461F-9DF2-FB28A988FC98}" type="datetimeFigureOut">
              <a:rPr lang="vi-VN" smtClean="0"/>
              <a:pPr/>
              <a:t>22/01/2025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173765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A9CE9AA-B768-461F-9DF2-FB28A988FC98}" type="datetimeFigureOut">
              <a:rPr lang="vi-VN" smtClean="0"/>
              <a:pPr/>
              <a:t>22/01/2025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371220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A9CE9AA-B768-461F-9DF2-FB28A988FC98}" type="datetimeFigureOut">
              <a:rPr lang="vi-VN" smtClean="0"/>
              <a:pPr/>
              <a:t>22/01/2025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253082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A9CE9AA-B768-461F-9DF2-FB28A988FC98}" type="datetimeFigureOut">
              <a:rPr lang="vi-VN" smtClean="0"/>
              <a:pPr/>
              <a:t>22/01/2025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308509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CE9AA-B768-461F-9DF2-FB28A988FC98}" type="datetimeFigureOut">
              <a:rPr lang="vi-VN" smtClean="0"/>
              <a:pPr/>
              <a:t>22/01/2025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119608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9CE9AA-B768-461F-9DF2-FB28A988FC98}" type="datetimeFigureOut">
              <a:rPr lang="vi-VN" smtClean="0"/>
              <a:pPr/>
              <a:t>22/01/2025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411249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9CE9AA-B768-461F-9DF2-FB28A988FC98}" type="datetimeFigureOut">
              <a:rPr lang="vi-VN" smtClean="0"/>
              <a:pPr/>
              <a:t>22/01/2025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CE561EA-3C0A-4D53-901E-1F6E059D08D6}" type="slidenum">
              <a:rPr lang="vi-VN" smtClean="0"/>
              <a:pPr/>
              <a:t>‹#›</a:t>
            </a:fld>
            <a:endParaRPr lang="vi-VN"/>
          </a:p>
        </p:txBody>
      </p:sp>
    </p:spTree>
    <p:extLst>
      <p:ext uri="{BB962C8B-B14F-4D97-AF65-F5344CB8AC3E}">
        <p14:creationId xmlns:p14="http://schemas.microsoft.com/office/powerpoint/2010/main" val="220513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9CE9AA-B768-461F-9DF2-FB28A988FC98}" type="datetimeFigureOut">
              <a:rPr lang="vi-VN" smtClean="0"/>
              <a:pPr/>
              <a:t>22/01/2025</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E561EA-3C0A-4D53-901E-1F6E059D08D6}" type="slidenum">
              <a:rPr lang="vi-VN" smtClean="0"/>
              <a:pPr/>
              <a:t>‹#›</a:t>
            </a:fld>
            <a:endParaRPr lang="vi-VN"/>
          </a:p>
        </p:txBody>
      </p:sp>
    </p:spTree>
    <p:extLst>
      <p:ext uri="{BB962C8B-B14F-4D97-AF65-F5344CB8AC3E}">
        <p14:creationId xmlns:p14="http://schemas.microsoft.com/office/powerpoint/2010/main" val="20415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gif"/><Relationship Id="rId7"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gif"/><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gif"/><Relationship Id="rId7" Type="http://schemas.openxmlformats.org/officeDocument/2006/relationships/image" Target="../media/image7.wm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5.jpeg"/><Relationship Id="rId4" Type="http://schemas.openxmlformats.org/officeDocument/2006/relationships/image" Target="../media/image4.wmf"/><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069" y="3681466"/>
            <a:ext cx="1640979" cy="144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6921477" y="3798722"/>
            <a:ext cx="653218" cy="8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17220" flipH="1">
            <a:off x="1441676" y="3343600"/>
            <a:ext cx="600738" cy="43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253512" y="-61230"/>
            <a:ext cx="777777" cy="92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2"/>
          <p:cNvSpPr>
            <a:spLocks noChangeArrowheads="1" noChangeShapeType="1" noTextEdit="1"/>
          </p:cNvSpPr>
          <p:nvPr/>
        </p:nvSpPr>
        <p:spPr bwMode="auto">
          <a:xfrm>
            <a:off x="6242298" y="1044763"/>
            <a:ext cx="2901702" cy="1184840"/>
          </a:xfrm>
          <a:prstGeom prst="rect">
            <a:avLst/>
          </a:prstGeom>
        </p:spPr>
        <p:txBody>
          <a:bodyPr wrap="none" lIns="57552" tIns="28776" rIns="57552" bIns="28776" fromWordArt="1">
            <a:prstTxWarp prst="textPlain">
              <a:avLst>
                <a:gd name="adj" fmla="val 50000"/>
              </a:avLst>
            </a:prstTxWarp>
          </a:bodyPr>
          <a:lstStyle/>
          <a:p>
            <a:pPr algn="ctr"/>
            <a:r>
              <a:rPr lang="en-US" sz="25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p>
          <a:p>
            <a:pPr algn="ctr"/>
            <a:r>
              <a:rPr lang="en-US" sz="25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3A.</a:t>
            </a:r>
          </a:p>
        </p:txBody>
      </p:sp>
      <p:sp>
        <p:nvSpPr>
          <p:cNvPr id="9" name="WordArt 4"/>
          <p:cNvSpPr>
            <a:spLocks noChangeArrowheads="1" noChangeShapeType="1" noTextEdit="1"/>
          </p:cNvSpPr>
          <p:nvPr/>
        </p:nvSpPr>
        <p:spPr bwMode="auto">
          <a:xfrm>
            <a:off x="1031422" y="4240653"/>
            <a:ext cx="6460408" cy="522373"/>
          </a:xfrm>
          <a:prstGeom prst="rect">
            <a:avLst/>
          </a:prstGeom>
        </p:spPr>
        <p:txBody>
          <a:bodyPr wrap="none" lIns="57552" tIns="28776" rIns="57552" bIns="28776" fromWordArt="1">
            <a:prstTxWarp prst="textPlain">
              <a:avLst>
                <a:gd name="adj" fmla="val 50000"/>
              </a:avLst>
            </a:prstTxWarp>
          </a:bodyPr>
          <a:lstStyle/>
          <a:p>
            <a:pPr algn="ctr"/>
            <a:r>
              <a:rPr lang="en-US" sz="2500"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Đặng</a:t>
            </a:r>
            <a:r>
              <a:rPr lang="en-US" sz="25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500"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Thị</a:t>
            </a:r>
            <a:r>
              <a:rPr lang="en-US" sz="25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500" b="1" kern="10" dirty="0" err="1">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Yến</a:t>
            </a:r>
            <a:r>
              <a:rPr lang="en-US" sz="25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p:txBody>
      </p:sp>
      <p:sp>
        <p:nvSpPr>
          <p:cNvPr id="10" name="WordArt 16"/>
          <p:cNvSpPr>
            <a:spLocks noChangeArrowheads="1" noChangeShapeType="1" noTextEdit="1"/>
          </p:cNvSpPr>
          <p:nvPr/>
        </p:nvSpPr>
        <p:spPr bwMode="auto">
          <a:xfrm>
            <a:off x="1475047" y="160718"/>
            <a:ext cx="7188102" cy="542479"/>
          </a:xfrm>
          <a:prstGeom prst="rect">
            <a:avLst/>
          </a:prstGeom>
        </p:spPr>
        <p:txBody>
          <a:bodyPr wrap="none" lIns="57552" tIns="28776" rIns="57552" bIns="28776" fromWordArt="1">
            <a:prstTxWarp prst="textPlain">
              <a:avLst>
                <a:gd name="adj" fmla="val 50000"/>
              </a:avLst>
            </a:prstTxWarp>
          </a:bodyPr>
          <a:lstStyle/>
          <a:p>
            <a:pPr algn="ctr"/>
            <a:r>
              <a:rPr lang="vi-VN" sz="25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5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TÂN VIÊN</a:t>
            </a:r>
            <a:r>
              <a:rPr lang="vi-VN" sz="25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endParaRPr lang="en-US" sz="25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 name="Group 18"/>
          <p:cNvGrpSpPr>
            <a:grpSpLocks/>
          </p:cNvGrpSpPr>
          <p:nvPr/>
        </p:nvGrpSpPr>
        <p:grpSpPr bwMode="auto">
          <a:xfrm>
            <a:off x="1200835" y="750081"/>
            <a:ext cx="2287577" cy="1393042"/>
            <a:chOff x="5225" y="9335"/>
            <a:chExt cx="2520" cy="1750"/>
          </a:xfrm>
        </p:grpSpPr>
        <p:sp>
          <p:nvSpPr>
            <p:cNvPr id="12"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6"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300" dirty="0">
                <a:latin typeface="VNI-Times" pitchFamily="2" charset="0"/>
              </a:endParaRPr>
            </a:p>
          </p:txBody>
        </p:sp>
        <p:pic>
          <p:nvPicPr>
            <p:cNvPr id="13" name="Picture 26" descr="cosm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5" descr="BOOK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BOOK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QUILLP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400" dirty="0">
                <a:latin typeface="Times New Roman" panose="02020603050405020304" pitchFamily="18" charset="0"/>
                <a:cs typeface="Times New Roman" panose="02020603050405020304" pitchFamily="18" charset="0"/>
              </a:endParaRPr>
            </a:p>
          </p:txBody>
        </p:sp>
        <p:sp>
          <p:nvSpPr>
            <p:cNvPr id="21"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400" dirty="0">
                <a:latin typeface="Times New Roman" panose="02020603050405020304" pitchFamily="18" charset="0"/>
                <a:cs typeface="Arial" panose="020B0604020202020204" pitchFamily="34" charset="0"/>
              </a:endParaRPr>
            </a:p>
          </p:txBody>
        </p:sp>
        <p:sp>
          <p:nvSpPr>
            <p:cNvPr id="22"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3"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400" dirty="0">
                <a:latin typeface="Times New Roman" panose="02020603050405020304" pitchFamily="18" charset="0"/>
                <a:cs typeface="Arial" panose="020B0604020202020204" pitchFamily="34" charset="0"/>
              </a:endParaRPr>
            </a:p>
          </p:txBody>
        </p:sp>
      </p:grpSp>
      <p:sp>
        <p:nvSpPr>
          <p:cNvPr id="24" name="WordArt 3"/>
          <p:cNvSpPr>
            <a:spLocks noChangeArrowheads="1" noChangeShapeType="1" noTextEdit="1"/>
          </p:cNvSpPr>
          <p:nvPr/>
        </p:nvSpPr>
        <p:spPr bwMode="auto">
          <a:xfrm>
            <a:off x="214282" y="2357436"/>
            <a:ext cx="6572296" cy="1524174"/>
          </a:xfrm>
          <a:prstGeom prst="rect">
            <a:avLst/>
          </a:prstGeom>
        </p:spPr>
        <p:txBody>
          <a:bodyPr wrap="none" lIns="57552" tIns="28776" rIns="57552" bIns="28776" fromWordArt="1">
            <a:prstTxWarp prst="textPlain">
              <a:avLst>
                <a:gd name="adj" fmla="val 50000"/>
              </a:avLst>
            </a:prstTxWarp>
          </a:bodyPr>
          <a:lstStyle/>
          <a:p>
            <a:pPr algn="ctr"/>
            <a:r>
              <a:rPr lang="en-US" sz="25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46 :  SO SÁNH CÁC SỐ </a:t>
            </a:r>
          </a:p>
          <a:p>
            <a:pPr algn="ctr"/>
            <a:r>
              <a:rPr lang="en-US" sz="25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TRONG PHẠM VI 10 000 ( 2 TIẾT).</a:t>
            </a:r>
          </a:p>
        </p:txBody>
      </p:sp>
    </p:spTree>
    <p:extLst>
      <p:ext uri="{BB962C8B-B14F-4D97-AF65-F5344CB8AC3E}">
        <p14:creationId xmlns:p14="http://schemas.microsoft.com/office/powerpoint/2010/main" val="636214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5">
            <a:extLst>
              <a:ext uri="{FF2B5EF4-FFF2-40B4-BE49-F238E27FC236}">
                <a16:creationId xmlns:a16="http://schemas.microsoft.com/office/drawing/2014/main" id="{DFAD6D53-3DE8-4273-9180-4C2692309D4F}"/>
              </a:ext>
            </a:extLst>
          </p:cNvPr>
          <p:cNvGrpSpPr/>
          <p:nvPr/>
        </p:nvGrpSpPr>
        <p:grpSpPr>
          <a:xfrm>
            <a:off x="0" y="0"/>
            <a:ext cx="9144000" cy="5264034"/>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488" y="1704907"/>
            <a:ext cx="2372147" cy="3499598"/>
          </a:xfrm>
          <a:prstGeom prst="rect">
            <a:avLst/>
          </a:prstGeom>
        </p:spPr>
      </p:pic>
      <p:sp>
        <p:nvSpPr>
          <p:cNvPr id="9" name="文本框 8">
            <a:extLst>
              <a:ext uri="{FF2B5EF4-FFF2-40B4-BE49-F238E27FC236}">
                <a16:creationId xmlns:a16="http://schemas.microsoft.com/office/drawing/2014/main" id="{981B65FC-ADA6-4EC9-B82F-79A6B8E3B053}"/>
              </a:ext>
            </a:extLst>
          </p:cNvPr>
          <p:cNvSpPr txBox="1"/>
          <p:nvPr/>
        </p:nvSpPr>
        <p:spPr>
          <a:xfrm>
            <a:off x="237644" y="1205498"/>
            <a:ext cx="4405794" cy="904500"/>
          </a:xfrm>
          <a:prstGeom prst="rect">
            <a:avLst/>
          </a:prstGeom>
          <a:noFill/>
        </p:spPr>
        <p:txBody>
          <a:bodyPr wrap="square" lIns="57552" tIns="28776" rIns="57552" bIns="28776" rtlCol="0">
            <a:spAutoFit/>
          </a:bodyPr>
          <a:lstStyle/>
          <a:p>
            <a:r>
              <a:rPr lang="en-US" altLang="zh-CN" sz="5500" b="1" dirty="0">
                <a:solidFill>
                  <a:srgbClr val="FF0000"/>
                </a:solidFill>
                <a:latin typeface="Times New Roman" pitchFamily="18" charset="0"/>
                <a:ea typeface="inpin heiti" charset="-122"/>
                <a:cs typeface="Times New Roman" pitchFamily="18" charset="0"/>
              </a:rPr>
              <a:t>KHỞI ĐỘNG</a:t>
            </a:r>
            <a:endParaRPr lang="zh-CN" altLang="en-US" sz="5500" b="1" dirty="0">
              <a:solidFill>
                <a:srgbClr val="FF0000"/>
              </a:solidFill>
              <a:latin typeface="Times New Roman" pitchFamily="18" charset="0"/>
              <a:ea typeface="inpin heiti" charset="-122"/>
              <a:cs typeface="Times New Roman" pitchFamily="18" charset="0"/>
            </a:endParaRPr>
          </a:p>
        </p:txBody>
      </p:sp>
      <p:pic>
        <p:nvPicPr>
          <p:cNvPr id="2" name="nhạc  1.mp4">
            <a:hlinkClick r:id="" action="ppaction://media"/>
          </p:cNvPr>
          <p:cNvPicPr>
            <a:picLocks noChangeAspect="1"/>
          </p:cNvPicPr>
          <p:nvPr>
            <a:videoFile r:link="rId1"/>
            <p:extLst>
              <p:ext uri="{DAA4B4D4-6D71-4841-9C94-3DE7FCFB9230}">
                <p14:media xmlns:p14="http://schemas.microsoft.com/office/powerpoint/2010/main"/>
              </p:ext>
            </p:extLst>
          </p:nvPr>
        </p:nvPicPr>
        <p:blipFill>
          <a:blip r:embed="rId6" cstate="print"/>
          <a:stretch>
            <a:fillRect/>
          </a:stretch>
        </p:blipFill>
        <p:spPr>
          <a:xfrm>
            <a:off x="1163131" y="5009751"/>
            <a:ext cx="114155" cy="64294"/>
          </a:xfrm>
          <a:prstGeom prst="rect">
            <a:avLst/>
          </a:prstGeom>
        </p:spPr>
      </p:pic>
    </p:spTree>
    <p:extLst>
      <p:ext uri="{BB962C8B-B14F-4D97-AF65-F5344CB8AC3E}">
        <p14:creationId xmlns:p14="http://schemas.microsoft.com/office/powerpoint/2010/main" val="3719878126"/>
      </p:ext>
    </p:extLst>
  </p:cSld>
  <p:clrMapOvr>
    <a:masterClrMapping/>
  </p:clrMapOvr>
  <mc:AlternateContent xmlns:mc="http://schemas.openxmlformats.org/markup-compatibility/2006" xmlns:p14="http://schemas.microsoft.com/office/powerpoint/2010/main">
    <mc:Choice Requires="p14">
      <p:transition spd="slow" p14:dur="800" advTm="6962">
        <p:circle/>
      </p:transition>
    </mc:Choice>
    <mc:Fallback xmlns="">
      <p:transition spd="slow" advTm="6962">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9" y="2094924"/>
            <a:ext cx="8892480" cy="205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0128" y="1285866"/>
            <a:ext cx="936104" cy="419688"/>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latin typeface="+mj-lt"/>
              </a:rPr>
              <a:t>Đ/S</a:t>
            </a:r>
          </a:p>
        </p:txBody>
      </p:sp>
      <p:sp>
        <p:nvSpPr>
          <p:cNvPr id="4" name="Oval 3"/>
          <p:cNvSpPr/>
          <p:nvPr/>
        </p:nvSpPr>
        <p:spPr>
          <a:xfrm>
            <a:off x="267001" y="1217839"/>
            <a:ext cx="432048"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solidFill>
                  <a:schemeClr val="bg1"/>
                </a:solidFill>
                <a:latin typeface="+mj-lt"/>
              </a:rPr>
              <a:t>1</a:t>
            </a:r>
          </a:p>
        </p:txBody>
      </p:sp>
      <p:sp>
        <p:nvSpPr>
          <p:cNvPr id="5" name="Rectangle 4"/>
          <p:cNvSpPr>
            <a:spLocks noChangeArrowheads="1"/>
          </p:cNvSpPr>
          <p:nvPr/>
        </p:nvSpPr>
        <p:spPr bwMode="auto">
          <a:xfrm>
            <a:off x="1667516" y="1184327"/>
            <a:ext cx="2880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a:ln>
                  <a:noFill/>
                </a:ln>
                <a:solidFill>
                  <a:srgbClr val="333333"/>
                </a:solidFill>
                <a:effectLst/>
                <a:latin typeface="+mj-lt"/>
                <a:cs typeface="Arial" pitchFamily="34" charset="0"/>
              </a:rPr>
              <a:t>?</a:t>
            </a:r>
            <a:endParaRPr kumimoji="0" lang="vi-VN" sz="1600" b="0" i="0" u="none" strike="noStrike" cap="none" normalizeH="0" baseline="0" dirty="0">
              <a:ln>
                <a:noFill/>
              </a:ln>
              <a:solidFill>
                <a:schemeClr val="tx1"/>
              </a:solidFill>
              <a:effectLst/>
              <a:latin typeface="+mj-lt"/>
              <a:cs typeface="Arial" pitchFamily="34" charset="0"/>
            </a:endParaRPr>
          </a:p>
        </p:txBody>
      </p:sp>
      <p:sp>
        <p:nvSpPr>
          <p:cNvPr id="7" name="Rectangle 6"/>
          <p:cNvSpPr/>
          <p:nvPr/>
        </p:nvSpPr>
        <p:spPr>
          <a:xfrm>
            <a:off x="2637827" y="2139742"/>
            <a:ext cx="512606" cy="78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Đ</a:t>
            </a:r>
          </a:p>
        </p:txBody>
      </p:sp>
      <p:sp>
        <p:nvSpPr>
          <p:cNvPr id="8" name="Rectangle 7"/>
          <p:cNvSpPr/>
          <p:nvPr/>
        </p:nvSpPr>
        <p:spPr>
          <a:xfrm>
            <a:off x="2619234" y="2967937"/>
            <a:ext cx="512606" cy="78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S</a:t>
            </a:r>
          </a:p>
        </p:txBody>
      </p:sp>
      <p:sp>
        <p:nvSpPr>
          <p:cNvPr id="9" name="Rectangle 8"/>
          <p:cNvSpPr/>
          <p:nvPr/>
        </p:nvSpPr>
        <p:spPr>
          <a:xfrm>
            <a:off x="8390186" y="2159491"/>
            <a:ext cx="512606" cy="78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Đ</a:t>
            </a:r>
          </a:p>
        </p:txBody>
      </p:sp>
      <p:sp>
        <p:nvSpPr>
          <p:cNvPr id="10" name="Rectangle 9"/>
          <p:cNvSpPr/>
          <p:nvPr/>
        </p:nvSpPr>
        <p:spPr>
          <a:xfrm>
            <a:off x="8364482" y="3027694"/>
            <a:ext cx="512606" cy="78337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Đ</a:t>
            </a: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par>
                          <p:cTn id="20" fill="hold">
                            <p:stCondLst>
                              <p:cond delay="160"/>
                            </p:stCondLst>
                            <p:childTnLst>
                              <p:par>
                                <p:cTn id="21" presetID="2" presetClass="entr" presetSubtype="4"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 calcmode="lin" valueType="num">
                                      <p:cBhvr additive="base">
                                        <p:cTn id="23" dur="500" fill="hold"/>
                                        <p:tgtEl>
                                          <p:spTgt spid="6146"/>
                                        </p:tgtEl>
                                        <p:attrNameLst>
                                          <p:attrName>ppt_x</p:attrName>
                                        </p:attrNameLst>
                                      </p:cBhvr>
                                      <p:tavLst>
                                        <p:tav tm="0">
                                          <p:val>
                                            <p:strVal val="#ppt_x"/>
                                          </p:val>
                                        </p:tav>
                                        <p:tav tm="100000">
                                          <p:val>
                                            <p:strVal val="#ppt_x"/>
                                          </p:val>
                                        </p:tav>
                                      </p:tavLst>
                                    </p:anim>
                                    <p:anim calcmode="lin" valueType="num">
                                      <p:cBhvr additive="base">
                                        <p:cTn id="2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411510"/>
            <a:ext cx="4857752" cy="2308324"/>
          </a:xfrm>
          <a:prstGeom prst="rect">
            <a:avLst/>
          </a:prstGeom>
        </p:spPr>
        <p:txBody>
          <a:bodyPr wrap="square">
            <a:spAutoFit/>
          </a:bodyPr>
          <a:lstStyle/>
          <a:p>
            <a:r>
              <a:rPr lang="vi-VN" sz="2400" b="1" dirty="0">
                <a:solidFill>
                  <a:srgbClr val="0000FF"/>
                </a:solidFill>
                <a:latin typeface="+mj-lt"/>
              </a:rPr>
              <a:t>     2. Hai chú sóc đi du lịch vòng quanh thế giới bằng khinh khí cầu. Hai chú đã chuẩn bị bốn túi hạt dẻ để ăn dần theo thứ tự từ túi nặng nhất đến túi nhẹ nhất. Hỏi túi nào được ăn cuối cùng?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742" y="644450"/>
            <a:ext cx="4214810" cy="1982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512" y="3507854"/>
            <a:ext cx="8856984" cy="523220"/>
          </a:xfrm>
          <a:prstGeom prst="rect">
            <a:avLst/>
          </a:prstGeom>
        </p:spPr>
        <p:txBody>
          <a:bodyPr wrap="square">
            <a:spAutoFit/>
          </a:bodyPr>
          <a:lstStyle/>
          <a:p>
            <a:r>
              <a:rPr lang="vi-VN" sz="2800" b="1" dirty="0">
                <a:solidFill>
                  <a:srgbClr val="008000"/>
                </a:solidFill>
                <a:latin typeface="+mj-lt"/>
              </a:rPr>
              <a:t>* So sánh cân nặng của 4 túi hạt dẻ ta có:</a:t>
            </a:r>
          </a:p>
        </p:txBody>
      </p:sp>
      <p:sp>
        <p:nvSpPr>
          <p:cNvPr id="5" name="Rectangle 4"/>
          <p:cNvSpPr/>
          <p:nvPr/>
        </p:nvSpPr>
        <p:spPr>
          <a:xfrm>
            <a:off x="35496" y="4055958"/>
            <a:ext cx="1261884" cy="523220"/>
          </a:xfrm>
          <a:prstGeom prst="rect">
            <a:avLst/>
          </a:prstGeom>
        </p:spPr>
        <p:txBody>
          <a:bodyPr wrap="none">
            <a:spAutoFit/>
          </a:bodyPr>
          <a:lstStyle/>
          <a:p>
            <a:r>
              <a:rPr lang="vi-VN" sz="2800" b="1" dirty="0">
                <a:solidFill>
                  <a:srgbClr val="0000FF"/>
                </a:solidFill>
                <a:latin typeface="+mj-lt"/>
              </a:rPr>
              <a:t>5 432g </a:t>
            </a:r>
          </a:p>
        </p:txBody>
      </p:sp>
      <p:sp>
        <p:nvSpPr>
          <p:cNvPr id="6" name="Rectangle 5"/>
          <p:cNvSpPr/>
          <p:nvPr/>
        </p:nvSpPr>
        <p:spPr>
          <a:xfrm>
            <a:off x="1835696" y="4055958"/>
            <a:ext cx="1261884" cy="523220"/>
          </a:xfrm>
          <a:prstGeom prst="rect">
            <a:avLst/>
          </a:prstGeom>
        </p:spPr>
        <p:txBody>
          <a:bodyPr wrap="none">
            <a:spAutoFit/>
          </a:bodyPr>
          <a:lstStyle/>
          <a:p>
            <a:r>
              <a:rPr lang="vi-VN" sz="2800" b="1" dirty="0">
                <a:solidFill>
                  <a:srgbClr val="0000FF"/>
                </a:solidFill>
                <a:latin typeface="+mj-lt"/>
              </a:rPr>
              <a:t> 5 342g</a:t>
            </a:r>
          </a:p>
        </p:txBody>
      </p:sp>
      <p:sp>
        <p:nvSpPr>
          <p:cNvPr id="7" name="Rectangle 6"/>
          <p:cNvSpPr/>
          <p:nvPr/>
        </p:nvSpPr>
        <p:spPr>
          <a:xfrm>
            <a:off x="3872880" y="4055958"/>
            <a:ext cx="1172116" cy="523220"/>
          </a:xfrm>
          <a:prstGeom prst="rect">
            <a:avLst/>
          </a:prstGeom>
        </p:spPr>
        <p:txBody>
          <a:bodyPr wrap="none">
            <a:spAutoFit/>
          </a:bodyPr>
          <a:lstStyle/>
          <a:p>
            <a:r>
              <a:rPr lang="vi-VN" sz="2800" b="1" dirty="0">
                <a:solidFill>
                  <a:srgbClr val="0000FF"/>
                </a:solidFill>
                <a:latin typeface="+mj-lt"/>
              </a:rPr>
              <a:t>4 532g</a:t>
            </a:r>
          </a:p>
        </p:txBody>
      </p:sp>
      <p:sp>
        <p:nvSpPr>
          <p:cNvPr id="8" name="Rectangle 7"/>
          <p:cNvSpPr/>
          <p:nvPr/>
        </p:nvSpPr>
        <p:spPr>
          <a:xfrm>
            <a:off x="5796136" y="4031074"/>
            <a:ext cx="1172116" cy="523220"/>
          </a:xfrm>
          <a:prstGeom prst="rect">
            <a:avLst/>
          </a:prstGeom>
        </p:spPr>
        <p:txBody>
          <a:bodyPr wrap="none">
            <a:spAutoFit/>
          </a:bodyPr>
          <a:lstStyle/>
          <a:p>
            <a:r>
              <a:rPr lang="vi-VN" sz="2800" b="1" dirty="0">
                <a:solidFill>
                  <a:srgbClr val="0000FF"/>
                </a:solidFill>
                <a:latin typeface="+mj-lt"/>
              </a:rPr>
              <a:t>4 352g</a:t>
            </a:r>
          </a:p>
        </p:txBody>
      </p:sp>
      <p:sp>
        <p:nvSpPr>
          <p:cNvPr id="10" name="Rectangle 9"/>
          <p:cNvSpPr/>
          <p:nvPr/>
        </p:nvSpPr>
        <p:spPr>
          <a:xfrm>
            <a:off x="1282505" y="4055958"/>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&gt;</a:t>
            </a:r>
          </a:p>
        </p:txBody>
      </p:sp>
      <p:sp>
        <p:nvSpPr>
          <p:cNvPr id="11" name="Rectangle 10"/>
          <p:cNvSpPr/>
          <p:nvPr/>
        </p:nvSpPr>
        <p:spPr>
          <a:xfrm>
            <a:off x="3267306" y="4033682"/>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&gt;</a:t>
            </a:r>
          </a:p>
        </p:txBody>
      </p:sp>
      <p:sp>
        <p:nvSpPr>
          <p:cNvPr id="12" name="Rectangle 11"/>
          <p:cNvSpPr/>
          <p:nvPr/>
        </p:nvSpPr>
        <p:spPr>
          <a:xfrm>
            <a:off x="5148064" y="4033682"/>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&gt;</a:t>
            </a:r>
          </a:p>
        </p:txBody>
      </p:sp>
      <p:sp>
        <p:nvSpPr>
          <p:cNvPr id="9" name="Rectangle 8"/>
          <p:cNvSpPr/>
          <p:nvPr/>
        </p:nvSpPr>
        <p:spPr>
          <a:xfrm>
            <a:off x="0" y="4567723"/>
            <a:ext cx="9144000" cy="523220"/>
          </a:xfrm>
          <a:prstGeom prst="rect">
            <a:avLst/>
          </a:prstGeom>
        </p:spPr>
        <p:txBody>
          <a:bodyPr wrap="square">
            <a:spAutoFit/>
          </a:bodyPr>
          <a:lstStyle/>
          <a:p>
            <a:r>
              <a:rPr lang="vi-VN" sz="2800" b="1" dirty="0">
                <a:solidFill>
                  <a:srgbClr val="008000"/>
                </a:solidFill>
                <a:latin typeface="+mj-lt"/>
              </a:rPr>
              <a:t>* Vậy túi hạt dẻ được ăn cuối cùng là túi nặng 4 352g.</a:t>
            </a: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animBg="1"/>
      <p:bldP spid="11" grpId="0" animBg="1"/>
      <p:bldP spid="12"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81213"/>
            <a:ext cx="9144000" cy="1938992"/>
          </a:xfrm>
          <a:prstGeom prst="rect">
            <a:avLst/>
          </a:prstGeom>
        </p:spPr>
        <p:txBody>
          <a:bodyPr wrap="square">
            <a:spAutoFit/>
          </a:bodyPr>
          <a:lstStyle/>
          <a:p>
            <a:pPr algn="just"/>
            <a:r>
              <a:rPr lang="vi-VN" sz="2400" b="1" dirty="0">
                <a:solidFill>
                  <a:srgbClr val="0000FF"/>
                </a:solidFill>
                <a:latin typeface="+mj-lt"/>
              </a:rPr>
              <a:t>      3. Rô-bốt đã đến bốn đỉnh núi ở Việt Nam trong hai tháng hè: Tháng 6: đỉnh Pu Si Lung cao 3 083m, đỉnh Phan-xi-păng cao 3 143m. Tháng 7: đỉnh Lảo Thẩn cao 2 826m, đỉnh Tây Côn Lĩnh cao 2 427m. Nêu tên các đỉnh núi đó theo thứ tự từ đỉnh núi thấp nhất đến đỉnh núi cao nhất.</a:t>
            </a:r>
          </a:p>
        </p:txBody>
      </p:sp>
      <p:sp>
        <p:nvSpPr>
          <p:cNvPr id="4" name="Rectangle 3"/>
          <p:cNvSpPr/>
          <p:nvPr/>
        </p:nvSpPr>
        <p:spPr>
          <a:xfrm>
            <a:off x="0" y="3071816"/>
            <a:ext cx="3494867" cy="461665"/>
          </a:xfrm>
          <a:prstGeom prst="rect">
            <a:avLst/>
          </a:prstGeom>
        </p:spPr>
        <p:txBody>
          <a:bodyPr wrap="none">
            <a:spAutoFit/>
          </a:bodyPr>
          <a:lstStyle/>
          <a:p>
            <a:r>
              <a:rPr lang="vi-VN" sz="2400" b="1" dirty="0">
                <a:solidFill>
                  <a:srgbClr val="008000"/>
                </a:solidFill>
                <a:latin typeface="+mj-lt"/>
              </a:rPr>
              <a:t>* So sánh các số đo ta có:</a:t>
            </a:r>
          </a:p>
        </p:txBody>
      </p:sp>
      <p:sp>
        <p:nvSpPr>
          <p:cNvPr id="5" name="Rectangle 4"/>
          <p:cNvSpPr/>
          <p:nvPr/>
        </p:nvSpPr>
        <p:spPr>
          <a:xfrm>
            <a:off x="46449" y="3500444"/>
            <a:ext cx="1292341" cy="523220"/>
          </a:xfrm>
          <a:prstGeom prst="rect">
            <a:avLst/>
          </a:prstGeom>
        </p:spPr>
        <p:txBody>
          <a:bodyPr wrap="none">
            <a:spAutoFit/>
          </a:bodyPr>
          <a:lstStyle/>
          <a:p>
            <a:r>
              <a:rPr lang="vi-VN" sz="2800" b="1" dirty="0">
                <a:solidFill>
                  <a:srgbClr val="0000FF"/>
                </a:solidFill>
                <a:latin typeface="+mj-lt"/>
              </a:rPr>
              <a:t>2 427m</a:t>
            </a:r>
          </a:p>
        </p:txBody>
      </p:sp>
      <p:sp>
        <p:nvSpPr>
          <p:cNvPr id="6" name="Rectangle 5"/>
          <p:cNvSpPr/>
          <p:nvPr/>
        </p:nvSpPr>
        <p:spPr>
          <a:xfrm>
            <a:off x="1965571" y="3500444"/>
            <a:ext cx="1292341" cy="523220"/>
          </a:xfrm>
          <a:prstGeom prst="rect">
            <a:avLst/>
          </a:prstGeom>
        </p:spPr>
        <p:txBody>
          <a:bodyPr wrap="none">
            <a:spAutoFit/>
          </a:bodyPr>
          <a:lstStyle/>
          <a:p>
            <a:r>
              <a:rPr lang="vi-VN" sz="2800" b="1" dirty="0">
                <a:solidFill>
                  <a:srgbClr val="0000FF"/>
                </a:solidFill>
                <a:latin typeface="+mj-lt"/>
              </a:rPr>
              <a:t>2 826m</a:t>
            </a:r>
          </a:p>
        </p:txBody>
      </p:sp>
      <p:sp>
        <p:nvSpPr>
          <p:cNvPr id="7" name="Rectangle 6"/>
          <p:cNvSpPr/>
          <p:nvPr/>
        </p:nvSpPr>
        <p:spPr>
          <a:xfrm>
            <a:off x="3923928" y="3500444"/>
            <a:ext cx="1382110" cy="523220"/>
          </a:xfrm>
          <a:prstGeom prst="rect">
            <a:avLst/>
          </a:prstGeom>
        </p:spPr>
        <p:txBody>
          <a:bodyPr wrap="none">
            <a:spAutoFit/>
          </a:bodyPr>
          <a:lstStyle/>
          <a:p>
            <a:r>
              <a:rPr lang="vi-VN" sz="2800" b="1" dirty="0">
                <a:solidFill>
                  <a:srgbClr val="0000FF"/>
                </a:solidFill>
                <a:latin typeface="+mj-lt"/>
              </a:rPr>
              <a:t> 3 083m</a:t>
            </a:r>
          </a:p>
        </p:txBody>
      </p:sp>
      <p:sp>
        <p:nvSpPr>
          <p:cNvPr id="8" name="Rectangle 7"/>
          <p:cNvSpPr/>
          <p:nvPr/>
        </p:nvSpPr>
        <p:spPr>
          <a:xfrm>
            <a:off x="6012160" y="3500444"/>
            <a:ext cx="1382110" cy="523220"/>
          </a:xfrm>
          <a:prstGeom prst="rect">
            <a:avLst/>
          </a:prstGeom>
        </p:spPr>
        <p:txBody>
          <a:bodyPr wrap="none">
            <a:spAutoFit/>
          </a:bodyPr>
          <a:lstStyle/>
          <a:p>
            <a:r>
              <a:rPr lang="vi-VN" sz="2800" b="1" dirty="0">
                <a:solidFill>
                  <a:srgbClr val="0000FF"/>
                </a:solidFill>
                <a:latin typeface="+mj-lt"/>
              </a:rPr>
              <a:t>3 143m.</a:t>
            </a:r>
          </a:p>
        </p:txBody>
      </p:sp>
      <p:sp>
        <p:nvSpPr>
          <p:cNvPr id="9" name="Rectangle 8"/>
          <p:cNvSpPr/>
          <p:nvPr/>
        </p:nvSpPr>
        <p:spPr>
          <a:xfrm>
            <a:off x="1348309" y="3521930"/>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10" name="Rectangle 9"/>
          <p:cNvSpPr/>
          <p:nvPr/>
        </p:nvSpPr>
        <p:spPr>
          <a:xfrm>
            <a:off x="3427991" y="3521930"/>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11" name="Rectangle 10"/>
          <p:cNvSpPr/>
          <p:nvPr/>
        </p:nvSpPr>
        <p:spPr>
          <a:xfrm>
            <a:off x="5372207" y="3521930"/>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12" name="Rectangle 11"/>
          <p:cNvSpPr/>
          <p:nvPr/>
        </p:nvSpPr>
        <p:spPr>
          <a:xfrm>
            <a:off x="18647" y="3943171"/>
            <a:ext cx="9125353" cy="1200329"/>
          </a:xfrm>
          <a:prstGeom prst="rect">
            <a:avLst/>
          </a:prstGeom>
        </p:spPr>
        <p:txBody>
          <a:bodyPr wrap="square">
            <a:spAutoFit/>
          </a:bodyPr>
          <a:lstStyle/>
          <a:p>
            <a:r>
              <a:rPr lang="vi-VN" sz="2400" b="1" dirty="0">
                <a:solidFill>
                  <a:srgbClr val="008000"/>
                </a:solidFill>
                <a:latin typeface="+mj-lt"/>
              </a:rPr>
              <a:t>       * Vậy tên các đỉnh núi theo thứ tự từ đỉnh núi thấp nhất đến đỉnh núi cao nhất là: đỉnh Tây Côn Lĩnh, đỉnh Lảo Tẩn, đỉnh Pu Si Lung, đỉnh Phan-xi-păng.</a:t>
            </a: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par>
                          <p:cTn id="24" fill="hold">
                            <p:stCondLst>
                              <p:cond delay="24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6"/>
                                        </p:tgtEl>
                                        <p:attrNameLst>
                                          <p:attrName>style.visibility</p:attrName>
                                        </p:attrNameLst>
                                      </p:cBhvr>
                                      <p:to>
                                        <p:strVal val="visible"/>
                                      </p:to>
                                    </p:set>
                                    <p:anim calcmode="discrete" valueType="clr">
                                      <p:cBhvr override="childStyle">
                                        <p:cTn id="2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gtEl>
                                        <p:attrNameLst>
                                          <p:attrName>fillcolor</p:attrName>
                                        </p:attrNameLst>
                                      </p:cBhvr>
                                      <p:tavLst>
                                        <p:tav tm="0">
                                          <p:val>
                                            <p:clrVal>
                                              <a:schemeClr val="accent2"/>
                                            </p:clrVal>
                                          </p:val>
                                        </p:tav>
                                        <p:tav tm="50000">
                                          <p:val>
                                            <p:clrVal>
                                              <a:schemeClr val="hlink"/>
                                            </p:clrVal>
                                          </p:val>
                                        </p:tav>
                                      </p:tavLst>
                                    </p:anim>
                                    <p:set>
                                      <p:cBhvr>
                                        <p:cTn id="29" dur="80"/>
                                        <p:tgtEl>
                                          <p:spTgt spid="6"/>
                                        </p:tgtEl>
                                        <p:attrNameLst>
                                          <p:attrName>fill.type</p:attrName>
                                        </p:attrNameLst>
                                      </p:cBhvr>
                                      <p:to>
                                        <p:strVal val="solid"/>
                                      </p:to>
                                    </p:set>
                                  </p:childTnLst>
                                </p:cTn>
                              </p:par>
                            </p:childTnLst>
                          </p:cTn>
                        </p:par>
                        <p:par>
                          <p:cTn id="30" fill="hold">
                            <p:stCondLst>
                              <p:cond delay="48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7"/>
                                        </p:tgtEl>
                                        <p:attrNameLst>
                                          <p:attrName>style.visibility</p:attrName>
                                        </p:attrNameLst>
                                      </p:cBhvr>
                                      <p:to>
                                        <p:strVal val="visible"/>
                                      </p:to>
                                    </p:set>
                                    <p:anim calcmode="discrete" valueType="clr">
                                      <p:cBhvr override="childStyle">
                                        <p:cTn id="3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
                                        </p:tgtEl>
                                        <p:attrNameLst>
                                          <p:attrName>fillcolor</p:attrName>
                                        </p:attrNameLst>
                                      </p:cBhvr>
                                      <p:tavLst>
                                        <p:tav tm="0">
                                          <p:val>
                                            <p:clrVal>
                                              <a:schemeClr val="accent2"/>
                                            </p:clrVal>
                                          </p:val>
                                        </p:tav>
                                        <p:tav tm="50000">
                                          <p:val>
                                            <p:clrVal>
                                              <a:schemeClr val="hlink"/>
                                            </p:clrVal>
                                          </p:val>
                                        </p:tav>
                                      </p:tavLst>
                                    </p:anim>
                                    <p:set>
                                      <p:cBhvr>
                                        <p:cTn id="35" dur="80"/>
                                        <p:tgtEl>
                                          <p:spTgt spid="7"/>
                                        </p:tgtEl>
                                        <p:attrNameLst>
                                          <p:attrName>fill.type</p:attrName>
                                        </p:attrNameLst>
                                      </p:cBhvr>
                                      <p:to>
                                        <p:strVal val="solid"/>
                                      </p:to>
                                    </p:set>
                                  </p:childTnLst>
                                </p:cTn>
                              </p:par>
                            </p:childTnLst>
                          </p:cTn>
                        </p:par>
                        <p:par>
                          <p:cTn id="36" fill="hold">
                            <p:stCondLst>
                              <p:cond delay="72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8"/>
                                        </p:tgtEl>
                                        <p:attrNameLst>
                                          <p:attrName>style.visibility</p:attrName>
                                        </p:attrNameLst>
                                      </p:cBhvr>
                                      <p:to>
                                        <p:strVal val="visible"/>
                                      </p:to>
                                    </p:set>
                                    <p:anim calcmode="discrete" valueType="clr">
                                      <p:cBhvr override="childStyle">
                                        <p:cTn id="3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8"/>
                                        </p:tgtEl>
                                        <p:attrNameLst>
                                          <p:attrName>fillcolor</p:attrName>
                                        </p:attrNameLst>
                                      </p:cBhvr>
                                      <p:tavLst>
                                        <p:tav tm="0">
                                          <p:val>
                                            <p:clrVal>
                                              <a:schemeClr val="accent2"/>
                                            </p:clrVal>
                                          </p:val>
                                        </p:tav>
                                        <p:tav tm="50000">
                                          <p:val>
                                            <p:clrVal>
                                              <a:schemeClr val="hlink"/>
                                            </p:clrVal>
                                          </p:val>
                                        </p:tav>
                                      </p:tavLst>
                                    </p:anim>
                                    <p:set>
                                      <p:cBhvr>
                                        <p:cTn id="41" dur="80"/>
                                        <p:tgtEl>
                                          <p:spTgt spid="8"/>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9"/>
                                        </p:tgtEl>
                                        <p:attrNameLst>
                                          <p:attrName>style.visibility</p:attrName>
                                        </p:attrNameLst>
                                      </p:cBhvr>
                                      <p:to>
                                        <p:strVal val="visible"/>
                                      </p:to>
                                    </p:set>
                                    <p:anim calcmode="discrete" valueType="clr">
                                      <p:cBhvr override="childStyle">
                                        <p:cTn id="4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9"/>
                                        </p:tgtEl>
                                        <p:attrNameLst>
                                          <p:attrName>fillcolor</p:attrName>
                                        </p:attrNameLst>
                                      </p:cBhvr>
                                      <p:tavLst>
                                        <p:tav tm="0">
                                          <p:val>
                                            <p:clrVal>
                                              <a:schemeClr val="accent2"/>
                                            </p:clrVal>
                                          </p:val>
                                        </p:tav>
                                        <p:tav tm="50000">
                                          <p:val>
                                            <p:clrVal>
                                              <a:schemeClr val="hlink"/>
                                            </p:clrVal>
                                          </p:val>
                                        </p:tav>
                                      </p:tavLst>
                                    </p:anim>
                                    <p:set>
                                      <p:cBhvr>
                                        <p:cTn id="48" dur="80"/>
                                        <p:tgtEl>
                                          <p:spTgt spid="9"/>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0"/>
                                        </p:tgtEl>
                                        <p:attrNameLst>
                                          <p:attrName>style.visibility</p:attrName>
                                        </p:attrNameLst>
                                      </p:cBhvr>
                                      <p:to>
                                        <p:strVal val="visible"/>
                                      </p:to>
                                    </p:set>
                                    <p:anim calcmode="discrete" valueType="clr">
                                      <p:cBhvr override="childStyle">
                                        <p:cTn id="53"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0"/>
                                        </p:tgtEl>
                                        <p:attrNameLst>
                                          <p:attrName>fillcolor</p:attrName>
                                        </p:attrNameLst>
                                      </p:cBhvr>
                                      <p:tavLst>
                                        <p:tav tm="0">
                                          <p:val>
                                            <p:clrVal>
                                              <a:schemeClr val="accent2"/>
                                            </p:clrVal>
                                          </p:val>
                                        </p:tav>
                                        <p:tav tm="50000">
                                          <p:val>
                                            <p:clrVal>
                                              <a:schemeClr val="hlink"/>
                                            </p:clrVal>
                                          </p:val>
                                        </p:tav>
                                      </p:tavLst>
                                    </p:anim>
                                    <p:set>
                                      <p:cBhvr>
                                        <p:cTn id="55" dur="80"/>
                                        <p:tgtEl>
                                          <p:spTgt spid="1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1"/>
                                        </p:tgtEl>
                                        <p:attrNameLst>
                                          <p:attrName>style.visibility</p:attrName>
                                        </p:attrNameLst>
                                      </p:cBhvr>
                                      <p:to>
                                        <p:strVal val="visible"/>
                                      </p:to>
                                    </p:set>
                                    <p:anim calcmode="discrete" valueType="clr">
                                      <p:cBhvr override="childStyle">
                                        <p:cTn id="6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1"/>
                                        </p:tgtEl>
                                        <p:attrNameLst>
                                          <p:attrName>fillcolor</p:attrName>
                                        </p:attrNameLst>
                                      </p:cBhvr>
                                      <p:tavLst>
                                        <p:tav tm="0">
                                          <p:val>
                                            <p:clrVal>
                                              <a:schemeClr val="accent2"/>
                                            </p:clrVal>
                                          </p:val>
                                        </p:tav>
                                        <p:tav tm="50000">
                                          <p:val>
                                            <p:clrVal>
                                              <a:schemeClr val="hlink"/>
                                            </p:clrVal>
                                          </p:val>
                                        </p:tav>
                                      </p:tavLst>
                                    </p:anim>
                                    <p:set>
                                      <p:cBhvr>
                                        <p:cTn id="62" dur="80"/>
                                        <p:tgtEl>
                                          <p:spTgt spid="11"/>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grpId="0" nodeType="clickEffect">
                                  <p:stCondLst>
                                    <p:cond delay="0"/>
                                  </p:stCondLst>
                                  <p:iterate type="lt">
                                    <p:tmPct val="50000"/>
                                  </p:iterate>
                                  <p:childTnLst>
                                    <p:set>
                                      <p:cBhvr>
                                        <p:cTn id="66" dur="1" fill="hold">
                                          <p:stCondLst>
                                            <p:cond delay="0"/>
                                          </p:stCondLst>
                                        </p:cTn>
                                        <p:tgtEl>
                                          <p:spTgt spid="12"/>
                                        </p:tgtEl>
                                        <p:attrNameLst>
                                          <p:attrName>style.visibility</p:attrName>
                                        </p:attrNameLst>
                                      </p:cBhvr>
                                      <p:to>
                                        <p:strVal val="visible"/>
                                      </p:to>
                                    </p:set>
                                    <p:anim calcmode="discrete" valueType="clr">
                                      <p:cBhvr override="childStyle">
                                        <p:cTn id="6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2"/>
                                        </p:tgtEl>
                                        <p:attrNameLst>
                                          <p:attrName>fillcolor</p:attrName>
                                        </p:attrNameLst>
                                      </p:cBhvr>
                                      <p:tavLst>
                                        <p:tav tm="0">
                                          <p:val>
                                            <p:clrVal>
                                              <a:schemeClr val="accent2"/>
                                            </p:clrVal>
                                          </p:val>
                                        </p:tav>
                                        <p:tav tm="50000">
                                          <p:val>
                                            <p:clrVal>
                                              <a:schemeClr val="hlink"/>
                                            </p:clrVal>
                                          </p:val>
                                        </p:tav>
                                      </p:tavLst>
                                    </p:anim>
                                    <p:set>
                                      <p:cBhvr>
                                        <p:cTn id="69"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animBg="1"/>
      <p:bldP spid="10"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510"/>
            <a:ext cx="9144000" cy="473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1338572" y="51470"/>
            <a:ext cx="46213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a:ln>
                  <a:noFill/>
                </a:ln>
                <a:solidFill>
                  <a:srgbClr val="333333"/>
                </a:solidFill>
                <a:effectLst/>
                <a:latin typeface="+mj-lt"/>
                <a:cs typeface="Arial" pitchFamily="34" charset="0"/>
              </a:rPr>
              <a:t>?</a:t>
            </a:r>
            <a:endParaRPr kumimoji="0" lang="vi-VN" sz="1600" b="0" i="0" u="none" strike="noStrike" cap="none" normalizeH="0" baseline="0" dirty="0">
              <a:ln>
                <a:noFill/>
              </a:ln>
              <a:solidFill>
                <a:schemeClr val="tx1"/>
              </a:solidFill>
              <a:effectLst/>
              <a:latin typeface="+mj-lt"/>
              <a:cs typeface="Arial" pitchFamily="34" charset="0"/>
            </a:endParaRPr>
          </a:p>
        </p:txBody>
      </p:sp>
      <p:sp>
        <p:nvSpPr>
          <p:cNvPr id="4" name="Rectangle 3"/>
          <p:cNvSpPr/>
          <p:nvPr/>
        </p:nvSpPr>
        <p:spPr>
          <a:xfrm>
            <a:off x="542749" y="134013"/>
            <a:ext cx="681894" cy="419688"/>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solidFill>
                  <a:srgbClr val="333333"/>
                </a:solidFill>
                <a:latin typeface="+mj-lt"/>
                <a:cs typeface="Arial" pitchFamily="34" charset="0"/>
              </a:rPr>
              <a:t>Số</a:t>
            </a:r>
            <a:endParaRPr lang="vi-VN" sz="3200" dirty="0">
              <a:latin typeface="+mj-lt"/>
            </a:endParaRPr>
          </a:p>
        </p:txBody>
      </p:sp>
      <p:sp>
        <p:nvSpPr>
          <p:cNvPr id="5" name="Oval 4"/>
          <p:cNvSpPr/>
          <p:nvPr/>
        </p:nvSpPr>
        <p:spPr>
          <a:xfrm>
            <a:off x="0" y="91829"/>
            <a:ext cx="432048"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1" dirty="0">
                <a:solidFill>
                  <a:schemeClr val="bg1"/>
                </a:solidFill>
                <a:latin typeface="+mj-lt"/>
              </a:rPr>
              <a:t>4</a:t>
            </a:r>
          </a:p>
        </p:txBody>
      </p:sp>
      <p:sp>
        <p:nvSpPr>
          <p:cNvPr id="2" name="Rectangle 1"/>
          <p:cNvSpPr/>
          <p:nvPr/>
        </p:nvSpPr>
        <p:spPr>
          <a:xfrm>
            <a:off x="1584176" y="1934366"/>
            <a:ext cx="936104" cy="504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0" dirty="0">
                <a:solidFill>
                  <a:srgbClr val="000000"/>
                </a:solidFill>
                <a:effectLst/>
                <a:latin typeface="+mj-lt"/>
              </a:rPr>
              <a:t>1023</a:t>
            </a:r>
            <a:endParaRPr lang="vi-VN"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7" name="Rectangle 6"/>
          <p:cNvSpPr/>
          <p:nvPr/>
        </p:nvSpPr>
        <p:spPr>
          <a:xfrm>
            <a:off x="5220072" y="1920499"/>
            <a:ext cx="936104" cy="504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t>1111</a:t>
            </a:r>
            <a:endParaRPr lang="vi-VN"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8" name="Rectangle 7"/>
          <p:cNvSpPr/>
          <p:nvPr/>
        </p:nvSpPr>
        <p:spPr>
          <a:xfrm>
            <a:off x="2195736" y="4479962"/>
            <a:ext cx="936104" cy="504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0" dirty="0">
                <a:solidFill>
                  <a:srgbClr val="000000"/>
                </a:solidFill>
                <a:effectLst/>
                <a:latin typeface="+mj-lt"/>
              </a:rPr>
              <a:t>1000</a:t>
            </a:r>
            <a:endParaRPr lang="vi-VN"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9" name="Rectangle 8"/>
          <p:cNvSpPr/>
          <p:nvPr/>
        </p:nvSpPr>
        <p:spPr>
          <a:xfrm>
            <a:off x="4121950" y="4504882"/>
            <a:ext cx="900100" cy="504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0" dirty="0">
                <a:solidFill>
                  <a:srgbClr val="000000"/>
                </a:solidFill>
                <a:effectLst/>
                <a:latin typeface="+mj-lt"/>
              </a:rPr>
              <a:t>9876</a:t>
            </a:r>
            <a:endParaRPr lang="vi-VN"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10" name="Rectangle 9"/>
          <p:cNvSpPr/>
          <p:nvPr/>
        </p:nvSpPr>
        <p:spPr>
          <a:xfrm>
            <a:off x="6588224" y="3291830"/>
            <a:ext cx="936104" cy="50405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i="0" dirty="0">
                <a:solidFill>
                  <a:srgbClr val="000000"/>
                </a:solidFill>
                <a:effectLst/>
                <a:latin typeface="+mj-lt"/>
              </a:rPr>
              <a:t>9999</a:t>
            </a:r>
            <a:endParaRPr lang="vi-VN"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2990"/>
            <a:ext cx="9144000" cy="830997"/>
          </a:xfrm>
          <a:prstGeom prst="rect">
            <a:avLst/>
          </a:prstGeom>
        </p:spPr>
        <p:txBody>
          <a:bodyPr wrap="square">
            <a:spAutoFit/>
          </a:bodyPr>
          <a:lstStyle/>
          <a:p>
            <a:r>
              <a:rPr lang="vi-VN" sz="2400" b="1" dirty="0">
                <a:solidFill>
                  <a:srgbClr val="0000FF"/>
                </a:solidFill>
                <a:latin typeface="+mj-lt"/>
              </a:rPr>
              <a:t>      5. Mai có bốn tấm thẻ ghi các số: 3, 0, 2 và 7. Hỏi số có bốn chữ số bé nhất mà Mai có thể tạo ra là số nào?</a:t>
            </a:r>
          </a:p>
        </p:txBody>
      </p:sp>
      <p:sp>
        <p:nvSpPr>
          <p:cNvPr id="4" name="Rectangle 3"/>
          <p:cNvSpPr/>
          <p:nvPr/>
        </p:nvSpPr>
        <p:spPr>
          <a:xfrm>
            <a:off x="0" y="1928808"/>
            <a:ext cx="9107625" cy="2308324"/>
          </a:xfrm>
          <a:prstGeom prst="rect">
            <a:avLst/>
          </a:prstGeom>
        </p:spPr>
        <p:txBody>
          <a:bodyPr wrap="square">
            <a:spAutoFit/>
          </a:bodyPr>
          <a:lstStyle/>
          <a:p>
            <a:r>
              <a:rPr lang="vi-VN" sz="2400" b="1" dirty="0">
                <a:solidFill>
                  <a:srgbClr val="008000"/>
                </a:solidFill>
                <a:latin typeface="+mj-lt"/>
              </a:rPr>
              <a:t>- Để tạo thành số có bốn chữ số bé nhất thì chữ số hàng nghìn phải bé nhất trong bốn tấm thẻ và khác 0.</a:t>
            </a:r>
          </a:p>
          <a:p>
            <a:r>
              <a:rPr lang="vi-VN" sz="2400" b="1" dirty="0">
                <a:solidFill>
                  <a:srgbClr val="008000"/>
                </a:solidFill>
                <a:latin typeface="+mj-lt"/>
              </a:rPr>
              <a:t>- Do đó chữ số hàng nghìn là 2.</a:t>
            </a:r>
          </a:p>
          <a:p>
            <a:r>
              <a:rPr lang="vi-VN" sz="2400" b="1" dirty="0">
                <a:solidFill>
                  <a:srgbClr val="008000"/>
                </a:solidFill>
                <a:latin typeface="+mj-lt"/>
              </a:rPr>
              <a:t>- Ta tạo được các số 2037, 2073, 2307, 2370, 2703, 2730</a:t>
            </a:r>
          </a:p>
          <a:p>
            <a:r>
              <a:rPr lang="vi-VN" sz="2400" b="1" dirty="0">
                <a:solidFill>
                  <a:srgbClr val="008000"/>
                </a:solidFill>
                <a:latin typeface="+mj-lt"/>
              </a:rPr>
              <a:t>- Vậy số có bốn chữ số bé nhất được tạo thành từ bốn tấm thẻ trên là:  2 037.</a:t>
            </a: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4"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21"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8"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2" end="2"/>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35"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714480" y="1768073"/>
            <a:ext cx="5715041" cy="1179618"/>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19050">
                  <a:solidFill>
                    <a:srgbClr val="FFFF00"/>
                  </a:solidFill>
                  <a:round/>
                  <a:headEnd/>
                  <a:tailEnd/>
                </a:ln>
                <a:solidFill>
                  <a:srgbClr val="00B050"/>
                </a:solidFill>
                <a:effectLst>
                  <a:outerShdw dist="35921" dir="2700000" algn="ctr" rotWithShape="0">
                    <a:srgbClr val="990000"/>
                  </a:outerShdw>
                </a:effectLst>
                <a:latin typeface="Arial"/>
                <a:cs typeface="Arial"/>
              </a:rPr>
              <a:t>CHÀO CÁC EM!</a:t>
            </a:r>
            <a:endParaRPr lang="en-US" sz="3600" b="1" kern="10" dirty="0">
              <a:ln w="19050">
                <a:solidFill>
                  <a:srgbClr val="FFFF00"/>
                </a:solidFill>
                <a:round/>
                <a:headEnd/>
                <a:tailEnd/>
              </a:ln>
              <a:solidFill>
                <a:srgbClr val="00B05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loigiaihay.com/picture/2022/0728/cau-1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40161"/>
            <a:ext cx="9132033" cy="3363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868" t="29614" r="36227" b="63357"/>
          <a:stretch/>
        </p:blipFill>
        <p:spPr bwMode="auto">
          <a:xfrm>
            <a:off x="2843808" y="339502"/>
            <a:ext cx="1928794" cy="7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65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851DF5-64D7-4A2E-AD03-2B50F0750848}"/>
              </a:ext>
            </a:extLst>
          </p:cNvPr>
          <p:cNvPicPr>
            <a:picLocks noChangeAspect="1"/>
          </p:cNvPicPr>
          <p:nvPr/>
        </p:nvPicPr>
        <p:blipFill>
          <a:blip r:embed="rId2"/>
          <a:stretch>
            <a:fillRect/>
          </a:stretch>
        </p:blipFill>
        <p:spPr>
          <a:xfrm>
            <a:off x="0" y="1214428"/>
            <a:ext cx="7000892" cy="1471641"/>
          </a:xfrm>
          <a:prstGeom prst="rect">
            <a:avLst/>
          </a:prstGeom>
        </p:spPr>
      </p:pic>
      <p:pic>
        <p:nvPicPr>
          <p:cNvPr id="3" name="Picture 2">
            <a:extLst>
              <a:ext uri="{FF2B5EF4-FFF2-40B4-BE49-F238E27FC236}">
                <a16:creationId xmlns:a16="http://schemas.microsoft.com/office/drawing/2014/main" id="{2E1EF942-FD96-4FE1-86F8-17539539512B}"/>
              </a:ext>
            </a:extLst>
          </p:cNvPr>
          <p:cNvPicPr>
            <a:picLocks noChangeAspect="1"/>
          </p:cNvPicPr>
          <p:nvPr/>
        </p:nvPicPr>
        <p:blipFill>
          <a:blip r:embed="rId3"/>
          <a:stretch>
            <a:fillRect/>
          </a:stretch>
        </p:blipFill>
        <p:spPr>
          <a:xfrm>
            <a:off x="7072330" y="1500180"/>
            <a:ext cx="2071670" cy="3643320"/>
          </a:xfrm>
          <a:prstGeom prst="rect">
            <a:avLst/>
          </a:prstGeom>
        </p:spPr>
      </p:pic>
      <p:pic>
        <p:nvPicPr>
          <p:cNvPr id="5" name="Picture 4">
            <a:extLst>
              <a:ext uri="{FF2B5EF4-FFF2-40B4-BE49-F238E27FC236}">
                <a16:creationId xmlns:a16="http://schemas.microsoft.com/office/drawing/2014/main" id="{A54883A7-175A-4E15-B79C-9FB6BBE860F5}"/>
              </a:ext>
            </a:extLst>
          </p:cNvPr>
          <p:cNvPicPr>
            <a:picLocks noChangeAspect="1"/>
          </p:cNvPicPr>
          <p:nvPr/>
        </p:nvPicPr>
        <p:blipFill>
          <a:blip r:embed="rId4"/>
          <a:stretch>
            <a:fillRect/>
          </a:stretch>
        </p:blipFill>
        <p:spPr>
          <a:xfrm>
            <a:off x="0" y="2714626"/>
            <a:ext cx="6929454" cy="1214446"/>
          </a:xfrm>
          <a:prstGeom prst="rect">
            <a:avLst/>
          </a:prstGeom>
        </p:spPr>
      </p:pic>
      <p:pic>
        <p:nvPicPr>
          <p:cNvPr id="6" name="Picture 5">
            <a:extLst>
              <a:ext uri="{FF2B5EF4-FFF2-40B4-BE49-F238E27FC236}">
                <a16:creationId xmlns:a16="http://schemas.microsoft.com/office/drawing/2014/main" id="{C23049A4-BFA5-406F-A2AD-9B208AE06922}"/>
              </a:ext>
            </a:extLst>
          </p:cNvPr>
          <p:cNvPicPr>
            <a:picLocks noChangeAspect="1"/>
          </p:cNvPicPr>
          <p:nvPr/>
        </p:nvPicPr>
        <p:blipFill>
          <a:blip r:embed="rId5"/>
          <a:stretch>
            <a:fillRect/>
          </a:stretch>
        </p:blipFill>
        <p:spPr>
          <a:xfrm>
            <a:off x="0" y="3786196"/>
            <a:ext cx="7500958" cy="1357304"/>
          </a:xfrm>
          <a:prstGeom prst="rect">
            <a:avLst/>
          </a:prstGeom>
        </p:spPr>
      </p:pic>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23EEF9-C28E-411B-99B3-4A9D34119B5F}"/>
              </a:ext>
            </a:extLst>
          </p:cNvPr>
          <p:cNvPicPr>
            <a:picLocks noChangeAspect="1"/>
          </p:cNvPicPr>
          <p:nvPr/>
        </p:nvPicPr>
        <p:blipFill>
          <a:blip r:embed="rId2"/>
          <a:stretch>
            <a:fillRect/>
          </a:stretch>
        </p:blipFill>
        <p:spPr>
          <a:xfrm>
            <a:off x="0" y="1285866"/>
            <a:ext cx="9019417" cy="3837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3056"/>
            <a:ext cx="91440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637250" y="1643056"/>
            <a:ext cx="512606"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8" name="Rectangle 7"/>
          <p:cNvSpPr/>
          <p:nvPr/>
        </p:nvSpPr>
        <p:spPr>
          <a:xfrm>
            <a:off x="1602094" y="2579160"/>
            <a:ext cx="512606"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&gt;</a:t>
            </a:r>
          </a:p>
        </p:txBody>
      </p:sp>
      <p:sp>
        <p:nvSpPr>
          <p:cNvPr id="9" name="Rectangle 8"/>
          <p:cNvSpPr/>
          <p:nvPr/>
        </p:nvSpPr>
        <p:spPr>
          <a:xfrm>
            <a:off x="7380312" y="1650104"/>
            <a:ext cx="512606"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10" name="Rectangle 9"/>
          <p:cNvSpPr/>
          <p:nvPr/>
        </p:nvSpPr>
        <p:spPr>
          <a:xfrm>
            <a:off x="7353025" y="2586208"/>
            <a:ext cx="512606" cy="93610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&lt;</a:t>
            </a:r>
          </a:p>
        </p:txBody>
      </p:sp>
      <p:sp>
        <p:nvSpPr>
          <p:cNvPr id="11" name="TextBox 10"/>
          <p:cNvSpPr txBox="1"/>
          <p:nvPr/>
        </p:nvSpPr>
        <p:spPr>
          <a:xfrm>
            <a:off x="0" y="1142990"/>
            <a:ext cx="3000364" cy="523220"/>
          </a:xfrm>
          <a:prstGeom prst="rect">
            <a:avLst/>
          </a:prstGeom>
          <a:noFill/>
        </p:spPr>
        <p:txBody>
          <a:bodyPr wrap="square" rtlCol="0">
            <a:spAutoFit/>
          </a:bodyPr>
          <a:lstStyle/>
          <a:p>
            <a:r>
              <a:rPr lang="vi-VN" sz="2800" b="1" dirty="0">
                <a:solidFill>
                  <a:srgbClr val="0000FF"/>
                </a:solidFill>
                <a:cs typeface="Arial" pitchFamily="34" charset="0"/>
              </a:rPr>
              <a:t>1. &gt;, &lt;, =  ?</a:t>
            </a:r>
            <a:endParaRPr lang="vi-VN" sz="2800" b="1" dirty="0">
              <a:solidFill>
                <a:srgbClr val="0000FF"/>
              </a:solidFill>
            </a:endParaRP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49" y="627534"/>
            <a:ext cx="4857752" cy="3139321"/>
          </a:xfrm>
          <a:prstGeom prst="rect">
            <a:avLst/>
          </a:prstGeom>
        </p:spPr>
        <p:txBody>
          <a:bodyPr wrap="square">
            <a:spAutoFit/>
          </a:bodyPr>
          <a:lstStyle/>
          <a:p>
            <a:r>
              <a:rPr lang="vi-VN" sz="2200" b="1" dirty="0">
                <a:solidFill>
                  <a:srgbClr val="0000FF"/>
                </a:solidFill>
                <a:latin typeface="+mj-lt"/>
              </a:rPr>
              <a:t>       2. Các bạn Mai, Nam và Việt đang ở trong mê cung (như hình vẽ).</a:t>
            </a:r>
          </a:p>
          <a:p>
            <a:r>
              <a:rPr lang="vi-VN" sz="2200" b="1" dirty="0">
                <a:solidFill>
                  <a:srgbClr val="0000FF"/>
                </a:solidFill>
                <a:latin typeface="+mj-lt"/>
              </a:rPr>
              <a:t>Hỏi:</a:t>
            </a:r>
          </a:p>
          <a:p>
            <a:r>
              <a:rPr lang="vi-VN" sz="2200" b="1" dirty="0">
                <a:solidFill>
                  <a:srgbClr val="0000FF"/>
                </a:solidFill>
                <a:latin typeface="+mj-lt"/>
              </a:rPr>
              <a:t>a. Mỗi bạn ra khỏi mê cung qua cửa ghi số nào?</a:t>
            </a:r>
          </a:p>
          <a:p>
            <a:r>
              <a:rPr lang="vi-VN" sz="2200" b="1" dirty="0">
                <a:solidFill>
                  <a:srgbClr val="0000FF"/>
                </a:solidFill>
                <a:latin typeface="+mj-lt"/>
              </a:rPr>
              <a:t>b. Bạn nào ra khỏi mê cung qua cửa ghi số lớn nhất?</a:t>
            </a:r>
          </a:p>
          <a:p>
            <a:r>
              <a:rPr lang="vi-VN" sz="2200" b="1" dirty="0">
                <a:solidFill>
                  <a:srgbClr val="0000FF"/>
                </a:solidFill>
                <a:latin typeface="+mj-lt"/>
              </a:rPr>
              <a:t>c. Bạn nào ra khỏi mê cung qua cửa ghi số bé nhất?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
            <a:ext cx="4427984" cy="505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6732240" y="1923678"/>
            <a:ext cx="299594" cy="144016"/>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7082646" y="1635646"/>
            <a:ext cx="276470" cy="144016"/>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V="1">
            <a:off x="7435316" y="1491630"/>
            <a:ext cx="377044" cy="144016"/>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V="1">
            <a:off x="7812360" y="915566"/>
            <a:ext cx="0" cy="432048"/>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5542519" y="3903898"/>
            <a:ext cx="0" cy="36004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652120" y="4587974"/>
            <a:ext cx="432048"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a:off x="6221760" y="4587974"/>
            <a:ext cx="810074"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7220881" y="4587974"/>
            <a:ext cx="807503" cy="2686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p:nvPr/>
        </p:nvCxnSpPr>
        <p:spPr>
          <a:xfrm>
            <a:off x="5966859" y="2895786"/>
            <a:ext cx="509803" cy="468052"/>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a:off x="6476662" y="3507854"/>
            <a:ext cx="958654" cy="0"/>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flipV="1">
            <a:off x="7435316" y="2715766"/>
            <a:ext cx="521060" cy="504056"/>
          </a:xfrm>
          <a:prstGeom prst="straightConnector1">
            <a:avLst/>
          </a:prstGeom>
          <a:ln w="7620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8" y="259191"/>
            <a:ext cx="9144000" cy="461665"/>
          </a:xfrm>
          <a:prstGeom prst="rect">
            <a:avLst/>
          </a:prstGeom>
        </p:spPr>
        <p:txBody>
          <a:bodyPr wrap="square">
            <a:spAutoFit/>
          </a:bodyPr>
          <a:lstStyle/>
          <a:p>
            <a:r>
              <a:rPr lang="vi-VN" sz="2400" b="1" dirty="0">
                <a:solidFill>
                  <a:srgbClr val="0000FF"/>
                </a:solidFill>
                <a:latin typeface="+mj-lt"/>
              </a:rPr>
              <a:t>3. Rô-bốt từng đi qua bốn cây cầu có chiều dài như sau:</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5" y="926550"/>
            <a:ext cx="4500562" cy="214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4306" y="999034"/>
            <a:ext cx="4572000" cy="1785104"/>
          </a:xfrm>
          <a:prstGeom prst="rect">
            <a:avLst/>
          </a:prstGeom>
        </p:spPr>
        <p:txBody>
          <a:bodyPr wrap="square">
            <a:spAutoFit/>
          </a:bodyPr>
          <a:lstStyle/>
          <a:p>
            <a:r>
              <a:rPr lang="vi-VN" sz="2200" b="1" dirty="0">
                <a:solidFill>
                  <a:srgbClr val="008000"/>
                </a:solidFill>
                <a:latin typeface="+mj-lt"/>
              </a:rPr>
              <a:t>a. Trong những cây cầu đó, cây cầu nào dài nhất, cây cầu nào ngắn nhất?</a:t>
            </a:r>
          </a:p>
          <a:p>
            <a:r>
              <a:rPr lang="vi-VN" sz="2200" b="1" dirty="0">
                <a:solidFill>
                  <a:srgbClr val="008000"/>
                </a:solidFill>
                <a:latin typeface="+mj-lt"/>
              </a:rPr>
              <a:t>b. Nêu tên những cây cầu trên theo thứ tự từ dài nhất đến ngắn nhất.</a:t>
            </a:r>
          </a:p>
        </p:txBody>
      </p:sp>
      <p:sp>
        <p:nvSpPr>
          <p:cNvPr id="6" name="Rectangle 5"/>
          <p:cNvSpPr/>
          <p:nvPr/>
        </p:nvSpPr>
        <p:spPr>
          <a:xfrm>
            <a:off x="0" y="3286130"/>
            <a:ext cx="3643306" cy="430887"/>
          </a:xfrm>
          <a:prstGeom prst="rect">
            <a:avLst/>
          </a:prstGeom>
        </p:spPr>
        <p:txBody>
          <a:bodyPr wrap="square">
            <a:spAutoFit/>
          </a:bodyPr>
          <a:lstStyle/>
          <a:p>
            <a:r>
              <a:rPr lang="vi-VN" sz="2200" b="1" dirty="0">
                <a:solidFill>
                  <a:srgbClr val="008000"/>
                </a:solidFill>
                <a:latin typeface="+mj-lt"/>
              </a:rPr>
              <a:t>a. So sánh các số đo ta có:</a:t>
            </a:r>
          </a:p>
        </p:txBody>
      </p:sp>
      <p:sp>
        <p:nvSpPr>
          <p:cNvPr id="7" name="Rectangle 6"/>
          <p:cNvSpPr/>
          <p:nvPr/>
        </p:nvSpPr>
        <p:spPr>
          <a:xfrm>
            <a:off x="3143240" y="3286130"/>
            <a:ext cx="1125629" cy="430887"/>
          </a:xfrm>
          <a:prstGeom prst="rect">
            <a:avLst/>
          </a:prstGeom>
        </p:spPr>
        <p:txBody>
          <a:bodyPr wrap="none">
            <a:spAutoFit/>
          </a:bodyPr>
          <a:lstStyle/>
          <a:p>
            <a:r>
              <a:rPr lang="vi-VN" sz="2200" b="1" dirty="0">
                <a:solidFill>
                  <a:srgbClr val="0000FF"/>
                </a:solidFill>
                <a:latin typeface="+mj-lt"/>
              </a:rPr>
              <a:t>2 750 m</a:t>
            </a:r>
          </a:p>
        </p:txBody>
      </p:sp>
      <p:sp>
        <p:nvSpPr>
          <p:cNvPr id="8" name="Rectangle 7"/>
          <p:cNvSpPr/>
          <p:nvPr/>
        </p:nvSpPr>
        <p:spPr>
          <a:xfrm>
            <a:off x="4643438" y="3286130"/>
            <a:ext cx="1125629" cy="430887"/>
          </a:xfrm>
          <a:prstGeom prst="rect">
            <a:avLst/>
          </a:prstGeom>
        </p:spPr>
        <p:txBody>
          <a:bodyPr wrap="none">
            <a:spAutoFit/>
          </a:bodyPr>
          <a:lstStyle/>
          <a:p>
            <a:r>
              <a:rPr lang="vi-VN" sz="2200" b="1" dirty="0">
                <a:solidFill>
                  <a:srgbClr val="0000FF"/>
                </a:solidFill>
                <a:latin typeface="+mj-lt"/>
              </a:rPr>
              <a:t>3 900 m</a:t>
            </a:r>
          </a:p>
        </p:txBody>
      </p:sp>
      <p:sp>
        <p:nvSpPr>
          <p:cNvPr id="9" name="Rectangle 8"/>
          <p:cNvSpPr/>
          <p:nvPr/>
        </p:nvSpPr>
        <p:spPr>
          <a:xfrm>
            <a:off x="6215074" y="3214692"/>
            <a:ext cx="1055097" cy="430887"/>
          </a:xfrm>
          <a:prstGeom prst="rect">
            <a:avLst/>
          </a:prstGeom>
        </p:spPr>
        <p:txBody>
          <a:bodyPr wrap="none">
            <a:spAutoFit/>
          </a:bodyPr>
          <a:lstStyle/>
          <a:p>
            <a:r>
              <a:rPr lang="vi-VN" sz="2200" b="1" dirty="0">
                <a:solidFill>
                  <a:srgbClr val="0000FF"/>
                </a:solidFill>
                <a:latin typeface="+mj-lt"/>
              </a:rPr>
              <a:t>4 480m</a:t>
            </a:r>
          </a:p>
        </p:txBody>
      </p:sp>
      <p:sp>
        <p:nvSpPr>
          <p:cNvPr id="10" name="Rectangle 9"/>
          <p:cNvSpPr/>
          <p:nvPr/>
        </p:nvSpPr>
        <p:spPr>
          <a:xfrm>
            <a:off x="7715272" y="3214692"/>
            <a:ext cx="1196161" cy="430887"/>
          </a:xfrm>
          <a:prstGeom prst="rect">
            <a:avLst/>
          </a:prstGeom>
        </p:spPr>
        <p:txBody>
          <a:bodyPr wrap="none">
            <a:spAutoFit/>
          </a:bodyPr>
          <a:lstStyle/>
          <a:p>
            <a:r>
              <a:rPr lang="vi-VN" sz="2200" b="1" dirty="0">
                <a:solidFill>
                  <a:srgbClr val="0000FF"/>
                </a:solidFill>
                <a:latin typeface="+mj-lt"/>
              </a:rPr>
              <a:t>5 440 m.</a:t>
            </a:r>
          </a:p>
        </p:txBody>
      </p:sp>
      <p:sp>
        <p:nvSpPr>
          <p:cNvPr id="11" name="Rectangle 10"/>
          <p:cNvSpPr/>
          <p:nvPr/>
        </p:nvSpPr>
        <p:spPr>
          <a:xfrm>
            <a:off x="4190300" y="3286130"/>
            <a:ext cx="512606" cy="4286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solidFill>
                  <a:srgbClr val="0000FF"/>
                </a:solidFill>
                <a:latin typeface="+mj-lt"/>
              </a:rPr>
              <a:t>&lt;</a:t>
            </a:r>
          </a:p>
        </p:txBody>
      </p:sp>
      <p:sp>
        <p:nvSpPr>
          <p:cNvPr id="12" name="Rectangle 11"/>
          <p:cNvSpPr/>
          <p:nvPr/>
        </p:nvSpPr>
        <p:spPr>
          <a:xfrm>
            <a:off x="5715008" y="3286130"/>
            <a:ext cx="512606" cy="3571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solidFill>
                  <a:srgbClr val="0000FF"/>
                </a:solidFill>
                <a:latin typeface="+mj-lt"/>
              </a:rPr>
              <a:t>&lt;</a:t>
            </a:r>
          </a:p>
        </p:txBody>
      </p:sp>
      <p:sp>
        <p:nvSpPr>
          <p:cNvPr id="13" name="Rectangle 12"/>
          <p:cNvSpPr/>
          <p:nvPr/>
        </p:nvSpPr>
        <p:spPr>
          <a:xfrm>
            <a:off x="7286644" y="3143254"/>
            <a:ext cx="512606" cy="52322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solidFill>
                  <a:srgbClr val="0000FF"/>
                </a:solidFill>
                <a:latin typeface="+mj-lt"/>
              </a:rPr>
              <a:t>&lt;</a:t>
            </a:r>
          </a:p>
        </p:txBody>
      </p:sp>
      <p:sp>
        <p:nvSpPr>
          <p:cNvPr id="14" name="Rectangle 13"/>
          <p:cNvSpPr/>
          <p:nvPr/>
        </p:nvSpPr>
        <p:spPr>
          <a:xfrm>
            <a:off x="0" y="3714758"/>
            <a:ext cx="9144000" cy="707886"/>
          </a:xfrm>
          <a:prstGeom prst="rect">
            <a:avLst/>
          </a:prstGeom>
        </p:spPr>
        <p:txBody>
          <a:bodyPr wrap="square">
            <a:spAutoFit/>
          </a:bodyPr>
          <a:lstStyle/>
          <a:p>
            <a:r>
              <a:rPr lang="vi-VN" sz="2000" b="1" dirty="0">
                <a:solidFill>
                  <a:srgbClr val="008000"/>
                </a:solidFill>
                <a:latin typeface="+mj-lt"/>
              </a:rPr>
              <a:t>* Vậy trong các cây cầu đó, cầu Đình Vũ – Cát Hải dài nhất và cầu Cần Thơ ngắn nhất.</a:t>
            </a:r>
          </a:p>
        </p:txBody>
      </p:sp>
      <p:sp>
        <p:nvSpPr>
          <p:cNvPr id="15" name="Rectangle 14"/>
          <p:cNvSpPr/>
          <p:nvPr/>
        </p:nvSpPr>
        <p:spPr>
          <a:xfrm>
            <a:off x="0" y="4435614"/>
            <a:ext cx="9095076" cy="707886"/>
          </a:xfrm>
          <a:prstGeom prst="rect">
            <a:avLst/>
          </a:prstGeom>
        </p:spPr>
        <p:txBody>
          <a:bodyPr wrap="square">
            <a:spAutoFit/>
          </a:bodyPr>
          <a:lstStyle/>
          <a:p>
            <a:r>
              <a:rPr lang="vi-VN" sz="2000" b="1" i="0" dirty="0">
                <a:solidFill>
                  <a:srgbClr val="0000FF"/>
                </a:solidFill>
                <a:effectLst/>
                <a:latin typeface="+mj-lt"/>
              </a:rPr>
              <a:t>b.  Vậy tên các cây cầu theo thứ tự từ dài nhất đến ngắn nhất là: Cầu Đình Vũ – Cát Hải; cầu Vĩnh Thịnh; cầu Nhật Tân; cầu Cần Thơ.</a:t>
            </a:r>
            <a:endParaRPr lang="vi-VN" sz="2000" b="1" dirty="0">
              <a:solidFill>
                <a:srgbClr val="0000FF"/>
              </a:solidFill>
              <a:latin typeface="+mj-lt"/>
            </a:endParaRPr>
          </a:p>
        </p:txBody>
      </p:sp>
    </p:spTree>
    <p:extLst>
      <p:ext uri="{BB962C8B-B14F-4D97-AF65-F5344CB8AC3E}">
        <p14:creationId xmlns:p14="http://schemas.microsoft.com/office/powerpoint/2010/main" val="32335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1714480" y="1768073"/>
            <a:ext cx="5715041" cy="1179618"/>
          </a:xfrm>
          <a:prstGeom prst="rect">
            <a:avLst/>
          </a:prstGeom>
        </p:spPr>
        <p:txBody>
          <a:bodyPr wrap="none" lIns="57552" tIns="28776" rIns="57552" bIns="28776" fromWordArt="1">
            <a:prstTxWarp prst="textPlain">
              <a:avLst>
                <a:gd name="adj" fmla="val 50000"/>
              </a:avLst>
            </a:prstTxWarp>
          </a:bodyPr>
          <a:lstStyle/>
          <a:p>
            <a:pPr algn="ctr"/>
            <a:r>
              <a:rPr lang="vi-VN" sz="3600" b="1" kern="10" dirty="0">
                <a:ln w="19050">
                  <a:solidFill>
                    <a:srgbClr val="FFFF00"/>
                  </a:solidFill>
                  <a:round/>
                  <a:headEnd/>
                  <a:tailEnd/>
                </a:ln>
                <a:solidFill>
                  <a:srgbClr val="00B050"/>
                </a:solidFill>
                <a:effectLst>
                  <a:outerShdw dist="35921" dir="2700000" algn="ctr" rotWithShape="0">
                    <a:srgbClr val="990000"/>
                  </a:outerShdw>
                </a:effectLst>
                <a:latin typeface="Arial"/>
                <a:cs typeface="Arial"/>
              </a:rPr>
              <a:t>CHÀO CÁC EM!</a:t>
            </a:r>
            <a:endParaRPr lang="en-US" sz="3600" b="1" kern="10" dirty="0">
              <a:ln w="19050">
                <a:solidFill>
                  <a:srgbClr val="FFFF00"/>
                </a:solidFill>
                <a:round/>
                <a:headEnd/>
                <a:tailEnd/>
              </a:ln>
              <a:solidFill>
                <a:srgbClr val="00B05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BƯỚM 5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1308424">
            <a:off x="6921477" y="3798722"/>
            <a:ext cx="653218" cy="8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17220" flipH="1">
            <a:off x="1441676" y="3343600"/>
            <a:ext cx="600738" cy="43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253512" y="-61230"/>
            <a:ext cx="777777" cy="92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3347864" y="553537"/>
            <a:ext cx="2287577" cy="1393042"/>
            <a:chOff x="5225" y="9335"/>
            <a:chExt cx="2520" cy="1750"/>
          </a:xfrm>
        </p:grpSpPr>
        <p:sp>
          <p:nvSpPr>
            <p:cNvPr id="12"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5"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300" dirty="0">
                <a:latin typeface="VNI-Times" pitchFamily="2" charset="0"/>
              </a:endParaRPr>
            </a:p>
          </p:txBody>
        </p:sp>
        <p:pic>
          <p:nvPicPr>
            <p:cNvPr id="13" name="Picture 26" descr="cosmo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5" descr="BOOK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BOOK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QUILLP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400" dirty="0">
                <a:latin typeface="Times New Roman" panose="02020603050405020304" pitchFamily="18" charset="0"/>
                <a:cs typeface="Times New Roman" panose="02020603050405020304" pitchFamily="18" charset="0"/>
              </a:endParaRPr>
            </a:p>
          </p:txBody>
        </p:sp>
        <p:sp>
          <p:nvSpPr>
            <p:cNvPr id="21"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400" dirty="0">
                <a:latin typeface="Times New Roman" panose="02020603050405020304" pitchFamily="18" charset="0"/>
                <a:cs typeface="Arial" panose="020B0604020202020204" pitchFamily="34" charset="0"/>
              </a:endParaRPr>
            </a:p>
          </p:txBody>
        </p:sp>
        <p:sp>
          <p:nvSpPr>
            <p:cNvPr id="22"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3"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34" tIns="51369" rIns="102734" bIns="5136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400" dirty="0">
                <a:latin typeface="Times New Roman" panose="02020603050405020304" pitchFamily="18" charset="0"/>
                <a:cs typeface="Arial" panose="020B0604020202020204" pitchFamily="34" charset="0"/>
              </a:endParaRPr>
            </a:p>
          </p:txBody>
        </p:sp>
      </p:grpSp>
      <p:sp>
        <p:nvSpPr>
          <p:cNvPr id="24" name="WordArt 3"/>
          <p:cNvSpPr>
            <a:spLocks noChangeArrowheads="1" noChangeShapeType="1" noTextEdit="1"/>
          </p:cNvSpPr>
          <p:nvPr/>
        </p:nvSpPr>
        <p:spPr bwMode="auto">
          <a:xfrm>
            <a:off x="1285852" y="2369268"/>
            <a:ext cx="6572296" cy="1524174"/>
          </a:xfrm>
          <a:prstGeom prst="rect">
            <a:avLst/>
          </a:prstGeom>
        </p:spPr>
        <p:txBody>
          <a:bodyPr wrap="none" lIns="57552" tIns="28776" rIns="57552" bIns="28776" fromWordArt="1">
            <a:prstTxWarp prst="textPlain">
              <a:avLst>
                <a:gd name="adj" fmla="val 50000"/>
              </a:avLst>
            </a:prstTxWarp>
          </a:bodyPr>
          <a:lstStyle/>
          <a:p>
            <a:pPr algn="ctr"/>
            <a:r>
              <a:rPr lang="en-US" sz="25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46 :  SO SÁNH CÁC SỐ </a:t>
            </a:r>
          </a:p>
          <a:p>
            <a:pPr algn="ctr"/>
            <a:r>
              <a:rPr lang="en-US" sz="25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TRONG PHẠM VI 10 000 (TIẾT 2).</a:t>
            </a:r>
          </a:p>
        </p:txBody>
      </p:sp>
    </p:spTree>
    <p:extLst>
      <p:ext uri="{BB962C8B-B14F-4D97-AF65-F5344CB8AC3E}">
        <p14:creationId xmlns:p14="http://schemas.microsoft.com/office/powerpoint/2010/main" val="6362145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632</Words>
  <Application>Microsoft Office PowerPoint</Application>
  <PresentationFormat>On-screen Show (16:9)</PresentationFormat>
  <Paragraphs>82</Paragraphs>
  <Slides>16</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宋体</vt:lpstr>
      <vt:lpstr>Arial</vt:lpstr>
      <vt:lpstr>Calibri</vt:lpstr>
      <vt:lpstr>inpin heiti</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Administrator</cp:lastModifiedBy>
  <cp:revision>28</cp:revision>
  <dcterms:created xsi:type="dcterms:W3CDTF">2023-01-31T07:50:05Z</dcterms:created>
  <dcterms:modified xsi:type="dcterms:W3CDTF">2025-01-22T03:16:23Z</dcterms:modified>
</cp:coreProperties>
</file>