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872" r:id="rId2"/>
    <p:sldMasterId id="2147483954" r:id="rId3"/>
  </p:sldMasterIdLst>
  <p:notesMasterIdLst>
    <p:notesMasterId r:id="rId39"/>
  </p:notesMasterIdLst>
  <p:sldIdLst>
    <p:sldId id="4450" r:id="rId4"/>
    <p:sldId id="4452" r:id="rId5"/>
    <p:sldId id="4444" r:id="rId6"/>
    <p:sldId id="4443" r:id="rId7"/>
    <p:sldId id="4451" r:id="rId8"/>
    <p:sldId id="4454" r:id="rId9"/>
    <p:sldId id="4417" r:id="rId10"/>
    <p:sldId id="311" r:id="rId11"/>
    <p:sldId id="4469" r:id="rId12"/>
    <p:sldId id="4470" r:id="rId13"/>
    <p:sldId id="4471" r:id="rId14"/>
    <p:sldId id="4472" r:id="rId15"/>
    <p:sldId id="4478" r:id="rId16"/>
    <p:sldId id="4424" r:id="rId17"/>
    <p:sldId id="4420" r:id="rId18"/>
    <p:sldId id="4463" r:id="rId19"/>
    <p:sldId id="4473" r:id="rId20"/>
    <p:sldId id="4475" r:id="rId21"/>
    <p:sldId id="4422" r:id="rId22"/>
    <p:sldId id="4423" r:id="rId23"/>
    <p:sldId id="4477" r:id="rId24"/>
    <p:sldId id="4456" r:id="rId25"/>
    <p:sldId id="4458" r:id="rId26"/>
    <p:sldId id="4425" r:id="rId27"/>
    <p:sldId id="4476" r:id="rId28"/>
    <p:sldId id="4457" r:id="rId29"/>
    <p:sldId id="4459" r:id="rId30"/>
    <p:sldId id="4430" r:id="rId31"/>
    <p:sldId id="4431" r:id="rId32"/>
    <p:sldId id="4464" r:id="rId33"/>
    <p:sldId id="4433" r:id="rId34"/>
    <p:sldId id="4434" r:id="rId35"/>
    <p:sldId id="4435" r:id="rId36"/>
    <p:sldId id="4436" r:id="rId37"/>
    <p:sldId id="44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3C81D-60C0-4F2F-8070-CCEB46E1F58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0E16-959C-4F4C-9405-8126F9AE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4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0E16-959C-4F4C-9405-8126F9AE4E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9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0E16-959C-4F4C-9405-8126F9AE4E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7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0E16-959C-4F4C-9405-8126F9AE4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2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0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0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B2E84-3B9A-4FEC-8C79-3B2431FD8D3D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32AAAD-455C-4E03-9366-34D90BBB9E1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6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6E1D4-5691-468C-AEC0-FF7F5846C604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17515-BD3C-4D23-ACEC-F34B3306F80D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19426-9E7A-4EC3-B48A-67A04373DDF2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287A96-D144-42E9-9E5D-70F0E4708D5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5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DFFA7-CA53-44FB-A917-7CA3A4A8806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2BE39-C5D2-4B63-AC30-64C3A2A31D1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9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DBE1D-B2DD-46D1-BF56-364EB69C7181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15D95-0C6E-4A46-96F9-39967A42A17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9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23B66-D652-4088-B8E6-A16AB42C93AD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A85C5-BDBA-4B0C-8E85-FDF7543B8E9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9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5B3E-B00F-4899-9550-5243C8886BB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23300-B26C-47B0-9AD6-155EBB450CC8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92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2D0FD-5566-4B13-9784-DD6832303F30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A1EE9A-D47B-49F2-B9B8-E5A8B0C25C7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21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36A3F-3150-4FA5-8C83-38D4E9BA4E61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921C7D-1ABD-4F6B-B669-5A27750F6DE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5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30175-FEF6-4C63-BF98-30F588B33768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BA5EB-FEC8-433A-BE2C-1843222C670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7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C3BB-6052-4A4C-8281-0D158EEE6412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66FDFA-5785-4A3A-B432-0C53F7558EF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68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B0CD5-4C3E-4843-AEB6-163747D07A9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3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7FD8F-35AC-4F32-9BC4-CBAB1BFA6E24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F227B-D6DC-4695-BFAA-36860683CF03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3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3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1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0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9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53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77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01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386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3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57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98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7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36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5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9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5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6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5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6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FA71-51A1-46AE-85CA-049B4B64967A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3D985B-AC6E-48D7-88D9-BC81204405D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7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669" r:id="rId14"/>
  </p:sldLayoutIdLst>
  <p:txStyles>
    <p:titleStyle>
      <a:lvl1pPr algn="ctr" defTabSz="822325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572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9144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3716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8288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7975" indent="-3079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8338" indent="-2571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63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wmf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38.svg"/><Relationship Id="rId7" Type="http://schemas.openxmlformats.org/officeDocument/2006/relationships/image" Target="../media/image44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wm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6.gif"/><Relationship Id="rId3" Type="http://schemas.openxmlformats.org/officeDocument/2006/relationships/oleObject" Target="../embeddings/oleObject2.bin"/><Relationship Id="rId7" Type="http://schemas.openxmlformats.org/officeDocument/2006/relationships/image" Target="../media/image72.gif"/><Relationship Id="rId12" Type="http://schemas.openxmlformats.org/officeDocument/2006/relationships/image" Target="../media/image75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gif"/><Relationship Id="rId11" Type="http://schemas.openxmlformats.org/officeDocument/2006/relationships/image" Target="../media/image74.gif"/><Relationship Id="rId5" Type="http://schemas.openxmlformats.org/officeDocument/2006/relationships/audio" Target="../media/audio1.wav"/><Relationship Id="rId10" Type="http://schemas.openxmlformats.org/officeDocument/2006/relationships/image" Target="../media/image73.png"/><Relationship Id="rId4" Type="http://schemas.openxmlformats.org/officeDocument/2006/relationships/image" Target="../media/image69.wmf"/><Relationship Id="rId9" Type="http://schemas.openxmlformats.org/officeDocument/2006/relationships/image" Target="../media/image70.wmf"/><Relationship Id="rId14" Type="http://schemas.openxmlformats.org/officeDocument/2006/relationships/image" Target="../media/image7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wmf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11" Type="http://schemas.openxmlformats.org/officeDocument/2006/relationships/slide" Target="slide9.xml"/><Relationship Id="rId5" Type="http://schemas.openxmlformats.org/officeDocument/2006/relationships/image" Target="../media/image13.png"/><Relationship Id="rId10" Type="http://schemas.openxmlformats.org/officeDocument/2006/relationships/image" Target="../media/image9.gif"/><Relationship Id="rId4" Type="http://schemas.openxmlformats.org/officeDocument/2006/relationships/image" Target="../media/image12.wmf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14"/>
          <p:cNvSpPr>
            <a:spLocks noChangeArrowheads="1" noChangeShapeType="1" noTextEdit="1"/>
          </p:cNvSpPr>
          <p:nvPr/>
        </p:nvSpPr>
        <p:spPr bwMode="auto">
          <a:xfrm>
            <a:off x="2133600" y="381000"/>
            <a:ext cx="8432800" cy="2438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941" name="WordArt 20"/>
          <p:cNvSpPr>
            <a:spLocks noChangeArrowheads="1" noChangeShapeType="1" noTextEdit="1"/>
          </p:cNvSpPr>
          <p:nvPr/>
        </p:nvSpPr>
        <p:spPr bwMode="auto">
          <a:xfrm>
            <a:off x="4024122" y="4011857"/>
            <a:ext cx="5080000" cy="1030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TỰ</a:t>
            </a:r>
            <a:r>
              <a:rPr kumimoji="0" lang="en-US" sz="3600" b="1" i="0" u="none" strike="noStrike" kern="10" cap="none" spc="0" normalizeH="0" noProof="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NHIÊN VÀ XÃ HỘI</a:t>
            </a:r>
            <a:endParaRPr kumimoji="0" lang="en-US" sz="3600" b="1" i="0" u="none" strike="noStrike" kern="10" cap="none" spc="0" normalizeH="0" baseline="0" noProof="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39954" name="TextBox 19"/>
          <p:cNvSpPr txBox="1">
            <a:spLocks noChangeArrowheads="1"/>
          </p:cNvSpPr>
          <p:nvPr/>
        </p:nvSpPr>
        <p:spPr bwMode="auto">
          <a:xfrm>
            <a:off x="1783180" y="5294312"/>
            <a:ext cx="9256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00" y="30540"/>
            <a:ext cx="1147244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TRƯỜNG TIỂU HỌC TÂN VIÊN</a:t>
            </a:r>
          </a:p>
        </p:txBody>
      </p:sp>
      <p:pic>
        <p:nvPicPr>
          <p:cNvPr id="35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18" y="930860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53" y="76697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04" y="5337572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93" y="3777057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4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23" y="568679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" y="3303985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9" y="5011341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21" y="1385887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504" y="2911165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2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45" y="3884214"/>
            <a:ext cx="2839607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WordArt 2"/>
          <p:cNvSpPr>
            <a:spLocks noChangeArrowheads="1" noChangeShapeType="1" noTextEdit="1"/>
          </p:cNvSpPr>
          <p:nvPr/>
        </p:nvSpPr>
        <p:spPr bwMode="auto">
          <a:xfrm>
            <a:off x="593083" y="1693495"/>
            <a:ext cx="11059961" cy="1609725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  <a:p>
            <a:pPr algn="ctr"/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TIẾT HỌC HÔM NAY</a:t>
            </a:r>
          </a:p>
        </p:txBody>
      </p:sp>
      <p:pic>
        <p:nvPicPr>
          <p:cNvPr id="47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6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43629" y="1508627"/>
            <a:ext cx="10980447" cy="5646454"/>
            <a:chOff x="369730" y="1422682"/>
            <a:chExt cx="11156293" cy="5463757"/>
          </a:xfrm>
        </p:grpSpPr>
        <p:sp>
          <p:nvSpPr>
            <p:cNvPr id="108" name="Hộp Văn bản 9">
              <a:extLst>
                <a:ext uri="{FF2B5EF4-FFF2-40B4-BE49-F238E27FC236}">
                  <a16:creationId xmlns:a16="http://schemas.microsoft.com/office/drawing/2014/main" id="{F2751DC3-98A7-588C-FC4E-F308EEAA6B9C}"/>
                </a:ext>
              </a:extLst>
            </p:cNvPr>
            <p:cNvSpPr txBox="1"/>
            <p:nvPr/>
          </p:nvSpPr>
          <p:spPr>
            <a:xfrm>
              <a:off x="369730" y="1422682"/>
              <a:ext cx="111562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Quan sát hình và cho biết con người sử dụng thực vật và động vật để làm gì.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2A169F-0672-48BB-B3F8-99F7BA1E2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39" r="1369" b="54251"/>
            <a:stretch/>
          </p:blipFill>
          <p:spPr>
            <a:xfrm>
              <a:off x="2354398" y="2447152"/>
              <a:ext cx="7707054" cy="443928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1"/>
          <a:stretch/>
        </p:blipFill>
        <p:spPr>
          <a:xfrm>
            <a:off x="2497014" y="2567353"/>
            <a:ext cx="7559598" cy="36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20997" y="1811214"/>
            <a:ext cx="10581481" cy="4891935"/>
            <a:chOff x="820997" y="319652"/>
            <a:chExt cx="10581481" cy="6383498"/>
          </a:xfrm>
        </p:grpSpPr>
        <p:sp>
          <p:nvSpPr>
            <p:cNvPr id="108" name="Hộp Văn bản 9">
              <a:extLst>
                <a:ext uri="{FF2B5EF4-FFF2-40B4-BE49-F238E27FC236}">
                  <a16:creationId xmlns:a16="http://schemas.microsoft.com/office/drawing/2014/main" id="{F2751DC3-98A7-588C-FC4E-F308EEAA6B9C}"/>
                </a:ext>
              </a:extLst>
            </p:cNvPr>
            <p:cNvSpPr txBox="1"/>
            <p:nvPr/>
          </p:nvSpPr>
          <p:spPr>
            <a:xfrm>
              <a:off x="820997" y="319652"/>
              <a:ext cx="1058148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Quan sát hình và cho biết con người sử dụng thực vật và động vật để làm gì.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2A169F-0672-48BB-B3F8-99F7BA1E2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695" r="33061"/>
            <a:stretch/>
          </p:blipFill>
          <p:spPr>
            <a:xfrm>
              <a:off x="1635369" y="1719373"/>
              <a:ext cx="8809893" cy="4983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61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69984" y="1959180"/>
            <a:ext cx="10581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A169F-0672-48BB-B3F8-99F7BA1E2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7" t="47722"/>
          <a:stretch/>
        </p:blipFill>
        <p:spPr>
          <a:xfrm>
            <a:off x="3148729" y="3036397"/>
            <a:ext cx="5926015" cy="382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1" b="7066"/>
          <a:stretch/>
        </p:blipFill>
        <p:spPr>
          <a:xfrm>
            <a:off x="2660100" y="3048000"/>
            <a:ext cx="6414644" cy="3655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3048001"/>
            <a:ext cx="7181850" cy="36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690277" y="2042955"/>
            <a:ext cx="10581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A169F-0672-48BB-B3F8-99F7BA1E2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7" t="47722"/>
          <a:stretch/>
        </p:blipFill>
        <p:spPr>
          <a:xfrm>
            <a:off x="3148729" y="3048000"/>
            <a:ext cx="5926015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772466" y="2517815"/>
            <a:ext cx="10782861" cy="3945289"/>
          </a:xfrm>
          <a:prstGeom prst="roundRect">
            <a:avLst/>
          </a:prstGeom>
          <a:solidFill>
            <a:srgbClr val="FDEBC4"/>
          </a:solidFill>
          <a:ln w="15875" cap="flat" cmpd="sng" algn="ctr">
            <a:solidFill>
              <a:srgbClr val="4E67C8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người sử dụng thực vật và động vật để: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lương thực, thực phẩm.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các đồ dùng, nội thất trong gia đình.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đồ uống.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thực phẩm dinh dưỡng, thực phẩm chức năng, thuốc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6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239182" y="3006800"/>
            <a:ext cx="11514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5"/>
          <p:cNvSpPr/>
          <p:nvPr/>
        </p:nvSpPr>
        <p:spPr>
          <a:xfrm>
            <a:off x="769433" y="2178326"/>
            <a:ext cx="10706100" cy="4557394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608E1F-3EA6-4402-8773-34A716944A85}"/>
              </a:ext>
            </a:extLst>
          </p:cNvPr>
          <p:cNvGrpSpPr/>
          <p:nvPr/>
        </p:nvGrpSpPr>
        <p:grpSpPr>
          <a:xfrm>
            <a:off x="1248058" y="2838989"/>
            <a:ext cx="2184856" cy="3611461"/>
            <a:chOff x="1969674" y="3007428"/>
            <a:chExt cx="2960898" cy="30385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BAE9F8-BF02-404D-8FFD-8105640BF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9D7724-4912-460C-8CC6-DD75E771C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3432914" y="2409771"/>
            <a:ext cx="76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400" b="1" dirty="0">
                <a:ea typeface="Cambria" panose="02040503050406030204" pitchFamily="18" charset="0"/>
              </a:rPr>
              <a:t>   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82153909703740843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8606" y="4491535"/>
            <a:ext cx="5925708" cy="19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2">
            <a:extLst>
              <a:ext uri="{FF2B5EF4-FFF2-40B4-BE49-F238E27FC236}">
                <a16:creationId xmlns:a16="http://schemas.microsoft.com/office/drawing/2014/main" id="{80A54469-9346-4239-B6A5-E5A2879B0D6C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432922" y="1879900"/>
            <a:ext cx="189535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marL="0" marR="0" lvl="0" indent="0" algn="l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8" name="等腰三角形 2">
            <a:extLst>
              <a:ext uri="{FF2B5EF4-FFF2-40B4-BE49-F238E27FC236}">
                <a16:creationId xmlns:a16="http://schemas.microsoft.com/office/drawing/2014/main" id="{42473187-2AEC-4F56-8D23-17F31265402D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483324" y="2332057"/>
            <a:ext cx="189683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marL="0" marR="0" lvl="0" indent="0" algn="l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98EFF17-4E51-4375-AC59-666CB365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36" y="3065541"/>
            <a:ext cx="705517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71D1-B48C-411C-82E3-66B31AFC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360" y="2611501"/>
            <a:ext cx="2047795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3CA108A-63AB-4D02-B30E-8D259A6B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93" y="3551419"/>
            <a:ext cx="1282736" cy="12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08F7B-CC36-4242-BC6F-CE41474B5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2105414" y="2487196"/>
            <a:ext cx="2374113" cy="1395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F23E9-672F-4F2D-89F0-7BF821F6F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3" y="593093"/>
            <a:ext cx="11114423" cy="142417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F64ACCA-D51F-439D-B0F4-3B3A45280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178" y="3439128"/>
            <a:ext cx="1904905" cy="3556000"/>
          </a:xfrm>
          <a:prstGeom prst="rect">
            <a:avLst/>
          </a:prstGeom>
        </p:spPr>
      </p:pic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977A25-AEA8-4847-B769-F70A51C16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696" y="3521559"/>
            <a:ext cx="1788153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554192" y="2409771"/>
            <a:ext cx="11342076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ột số việc sử dụng thực vật và động vật trong đời 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nước hoa, tinh dầu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mứt, bánh 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Trang 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đệm cao su.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nón, làm chiếu, làm mũ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,…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296882" y="2855065"/>
            <a:ext cx="3122593" cy="2554837"/>
            <a:chOff x="-327810" y="-8070"/>
            <a:chExt cx="2928308" cy="1743970"/>
          </a:xfrm>
        </p:grpSpPr>
        <p:pic>
          <p:nvPicPr>
            <p:cNvPr id="15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327810" y="-8070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-162180" y="8964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ts val="1000"/>
                <a:tabLst>
                  <a:tab pos="457200" algn="l"/>
                </a:tabLst>
              </a:pP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nước hoa, tinh dầu.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 descr="Cách sử dụng nước hoa hồng đúng cách - Mỹ Phẩm Bích Xuân">
            <a:extLst>
              <a:ext uri="{FF2B5EF4-FFF2-40B4-BE49-F238E27FC236}">
                <a16:creationId xmlns:a16="http://schemas.microsoft.com/office/drawing/2014/main" id="{B15D2488-548A-473C-9A25-8F6E0E78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17815"/>
            <a:ext cx="3540575" cy="42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53" y="2041682"/>
            <a:ext cx="3942922" cy="4695678"/>
          </a:xfrm>
          <a:prstGeom prst="rect">
            <a:avLst/>
          </a:prstGeom>
        </p:spPr>
      </p:pic>
      <p:pic>
        <p:nvPicPr>
          <p:cNvPr id="18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97" y="2541387"/>
            <a:ext cx="3778093" cy="41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188952">
            <a:off x="46325" y="1577347"/>
            <a:ext cx="4657771" cy="1614975"/>
            <a:chOff x="2202299" y="2754996"/>
            <a:chExt cx="3866191" cy="1401746"/>
          </a:xfrm>
          <a:solidFill>
            <a:srgbClr val="70AD47">
              <a:lumMod val="20000"/>
              <a:lumOff val="80000"/>
            </a:srgbClr>
          </a:solidFill>
        </p:grpSpPr>
        <p:sp>
          <p:nvSpPr>
            <p:cNvPr id="8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64104" y="2754996"/>
              <a:ext cx="3539024" cy="1401746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F369AC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202299" y="3010740"/>
              <a:ext cx="3866191" cy="939124"/>
            </a:xfrm>
            <a:prstGeom prst="flowChartTerminato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E171F9-8E01-47EA-8615-E3FB4FBC0793}"/>
              </a:ext>
            </a:extLst>
          </p:cNvPr>
          <p:cNvSpPr txBox="1"/>
          <p:nvPr/>
        </p:nvSpPr>
        <p:spPr>
          <a:xfrm>
            <a:off x="3310634" y="3616951"/>
            <a:ext cx="5486400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ĐỐ BẠN 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8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422215" y="3679589"/>
            <a:ext cx="3122593" cy="2554837"/>
            <a:chOff x="38415" y="44877"/>
            <a:chExt cx="2928308" cy="1743970"/>
          </a:xfrm>
        </p:grpSpPr>
        <p:pic>
          <p:nvPicPr>
            <p:cNvPr id="17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ts val="1000"/>
                <a:tabLst>
                  <a:tab pos="457200" algn="l"/>
                </a:tabLst>
                <a:defRPr/>
              </a:pP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mứt, bánh kẹo.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 descr="Ăn nhiều bánh kẹo ngọt, mứt Tết có bị đái tháo đường không? - Ảnh 1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08" y="3213931"/>
            <a:ext cx="4103578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7 món bánh mứt Tết 'siêu bẩn', vừa phí tiền vừa hại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99" y="2568369"/>
            <a:ext cx="7139700" cy="41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02" y="2568369"/>
            <a:ext cx="3561564" cy="418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24" y="2568369"/>
            <a:ext cx="3777732" cy="41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239183" y="1517405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16: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lí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  <a:ea typeface="+mn-ea"/>
                <a:cs typeface="+mn-cs"/>
              </a:rPr>
              <a:t> 1) </a:t>
            </a:r>
          </a:p>
        </p:txBody>
      </p:sp>
      <p:pic>
        <p:nvPicPr>
          <p:cNvPr id="14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4" b="37436"/>
          <a:stretch/>
        </p:blipFill>
        <p:spPr>
          <a:xfrm>
            <a:off x="632342" y="2517815"/>
            <a:ext cx="5276089" cy="4128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r="3414"/>
          <a:stretch/>
        </p:blipFill>
        <p:spPr>
          <a:xfrm>
            <a:off x="6335183" y="2517815"/>
            <a:ext cx="5017152" cy="41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517815"/>
            <a:ext cx="4762500" cy="4185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14" y="2517815"/>
            <a:ext cx="4898300" cy="423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666" r="10000" b="17501"/>
          <a:stretch/>
        </p:blipFill>
        <p:spPr>
          <a:xfrm>
            <a:off x="5986308" y="4658490"/>
            <a:ext cx="4898006" cy="20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824399"/>
            <a:ext cx="6504517" cy="3878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6666" b="6111"/>
          <a:stretch/>
        </p:blipFill>
        <p:spPr>
          <a:xfrm>
            <a:off x="6915150" y="2824399"/>
            <a:ext cx="4914900" cy="38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43" y="2517815"/>
            <a:ext cx="4351940" cy="4185336"/>
          </a:xfrm>
          <a:prstGeom prst="rect">
            <a:avLst/>
          </a:prstGeom>
        </p:spPr>
      </p:pic>
      <p:pic>
        <p:nvPicPr>
          <p:cNvPr id="15" name="Picture 2" descr="Giỏ bẹ dừa đừng quà tết giá rẻ T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10" y="2517815"/>
            <a:ext cx="4351941" cy="418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61786"/>
            <a:ext cx="5314950" cy="4418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46" y="2249315"/>
            <a:ext cx="5917180" cy="444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" y="2517815"/>
            <a:ext cx="5715000" cy="4136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6666" b="12222"/>
          <a:stretch/>
        </p:blipFill>
        <p:spPr>
          <a:xfrm>
            <a:off x="6361113" y="2824399"/>
            <a:ext cx="4591050" cy="3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99+ Ảnh Con Chó Cute Đáng Yêu, Trung Thành Với Chủ Nh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686051"/>
            <a:ext cx="5524500" cy="37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Kho 500 Hình ảnh Cá Vàng đẹp, Màu Sắc Bắt Mắ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84" y="2686051"/>
            <a:ext cx="5335466" cy="373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0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0427F8C-56B3-4677-8623-DC06A7667C07}"/>
              </a:ext>
            </a:extLst>
          </p:cNvPr>
          <p:cNvSpPr txBox="1"/>
          <p:nvPr/>
        </p:nvSpPr>
        <p:spPr>
          <a:xfrm>
            <a:off x="169985" y="3795942"/>
            <a:ext cx="11822724" cy="1415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</a:t>
            </a:r>
            <a:r>
              <a:rPr lang="vi-VN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ộ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ng vật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thực vật  đã mang lại</a:t>
            </a: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rất nhiều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lợi ích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để</a:t>
            </a:r>
            <a:r>
              <a:rPr lang="vi-VN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phục vụ đời sống hằng ngày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con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người</a:t>
            </a:r>
            <a:r>
              <a:rPr lang="vi-VN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F4DCB572-64F5-40BE-ACCC-1062A8A32470}"/>
              </a:ext>
            </a:extLst>
          </p:cNvPr>
          <p:cNvSpPr/>
          <p:nvPr/>
        </p:nvSpPr>
        <p:spPr>
          <a:xfrm>
            <a:off x="4688142" y="2563763"/>
            <a:ext cx="3939664" cy="1028700"/>
          </a:xfrm>
          <a:prstGeom prst="roundRect">
            <a:avLst/>
          </a:prstGeom>
          <a:solidFill>
            <a:srgbClr val="FFFF99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KẾT LUẬN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9984" y="918297"/>
            <a:ext cx="12261199" cy="1306994"/>
            <a:chOff x="169984" y="918297"/>
            <a:chExt cx="12261199" cy="1306994"/>
          </a:xfrm>
        </p:grpSpPr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169984" y="918297"/>
              <a:ext cx="1219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3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Tự</a:t>
              </a:r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nhiên</a:t>
              </a:r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Xã</a:t>
              </a:r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hội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239183" y="1517405"/>
              <a:ext cx="12192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16: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Sử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dụng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hợp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lí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thực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vật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(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tiết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 hàng" pitchFamily="34" charset="0"/>
                </a:rPr>
                <a:t> 1) </a:t>
              </a:r>
            </a:p>
          </p:txBody>
        </p:sp>
      </p:grp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</a:rPr>
              <a:t>_______________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0" y="27196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Ba,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16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1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2024</a:t>
            </a:r>
          </a:p>
        </p:txBody>
      </p:sp>
      <p:pic>
        <p:nvPicPr>
          <p:cNvPr id="11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214281" y="2241452"/>
            <a:ext cx="11358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r>
              <a:rPr lang="vi-VN" sz="28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3. Nhận xét việc sử dụng thực vật và động vật của con người trong mỗi hình sau: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1AAC15-0691-4EFD-9140-E6931B01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1125"/>
            <a:ext cx="5893336" cy="32779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AB25C-EFE2-4C63-88E5-1363DBD8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36" y="3379169"/>
            <a:ext cx="5812888" cy="3224000"/>
          </a:xfrm>
          <a:prstGeom prst="rect">
            <a:avLst/>
          </a:prstGeom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418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1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161" y="603488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5" name="Picture 19" descr="pretty_flower_orang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20" y="-17043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75" y="1890974"/>
            <a:ext cx="615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015910" y="2512298"/>
            <a:ext cx="993625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609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18" descr="pretty_flower_yellow_hb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071" y="607509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218629" y="2112106"/>
            <a:ext cx="11358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Nhận xét việc sử dụng thực vật và động vật của con người trong mỗi hình sau: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1AAC15-0691-4EFD-9140-E6931B01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40"/>
            <a:ext cx="4305533" cy="3713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AB25C-EFE2-4C63-88E5-1363DBD8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532" y="2987669"/>
            <a:ext cx="4275759" cy="3659316"/>
          </a:xfrm>
          <a:prstGeom prst="rect">
            <a:avLst/>
          </a:prstGeom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603099" y="413070"/>
            <a:ext cx="258917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_______________</a:t>
            </a:r>
          </a:p>
        </p:txBody>
      </p:sp>
      <p:pic>
        <p:nvPicPr>
          <p:cNvPr id="1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0000" r="19117" b="14615"/>
          <a:stretch/>
        </p:blipFill>
        <p:spPr>
          <a:xfrm>
            <a:off x="8795572" y="3112476"/>
            <a:ext cx="2480853" cy="3386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14103" r="15014" b="11026"/>
          <a:stretch/>
        </p:blipFill>
        <p:spPr>
          <a:xfrm>
            <a:off x="8687803" y="3112476"/>
            <a:ext cx="2696390" cy="33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92558A2-F466-4E58-A116-7720ACE2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6" y="2107507"/>
            <a:ext cx="10184062" cy="4778932"/>
          </a:xfrm>
          <a:prstGeom prst="rect">
            <a:avLst/>
          </a:prstGeom>
        </p:spPr>
      </p:pic>
      <p:sp>
        <p:nvSpPr>
          <p:cNvPr id="21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7415161" y="2306302"/>
            <a:ext cx="4365220" cy="39148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  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Sử dụng tiết kiệm thực vật và động vật để ủ phân bón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hợp</a:t>
            </a:r>
            <a:r>
              <a:rPr kumimoji="0" lang="nl-NL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lý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vì việc đó giúp tiết kiệm và bảo vệ môi trường.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2558A2-F466-4E58-A116-7720ACE2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5" y="2163736"/>
            <a:ext cx="6979284" cy="47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F43441-BF81-41EF-84EE-FD06DF98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12" y="2008887"/>
            <a:ext cx="9283197" cy="4694263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8081185" y="2517815"/>
            <a:ext cx="3752850" cy="335189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F43441-BF81-41EF-84EE-FD06DF98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2" y="2117089"/>
            <a:ext cx="7239797" cy="46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855AD4-D597-4B5B-B716-D036F9E2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12" y="1993054"/>
            <a:ext cx="9613002" cy="4710096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7192267" y="2237949"/>
            <a:ext cx="4561582" cy="364651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nl-NL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lý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vì việc làm này giúp tiết kiệm và bảo vệ môi trường.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855AD4-D597-4B5B-B716-D036F9E2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4" y="1993054"/>
            <a:ext cx="6707066" cy="47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D54572-FC07-4E37-9933-19361198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45" y="2163736"/>
            <a:ext cx="9335804" cy="4694264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7660032" y="2198076"/>
            <a:ext cx="3699630" cy="39085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418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D54572-FC07-4E37-9933-19361198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6" y="2163736"/>
            <a:ext cx="6764054" cy="46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2"/>
          <p:cNvGraphicFramePr>
            <a:graphicFrameLocks noChangeAspect="1"/>
          </p:cNvGraphicFramePr>
          <p:nvPr/>
        </p:nvGraphicFramePr>
        <p:xfrm>
          <a:off x="9522238" y="5024001"/>
          <a:ext cx="2662033" cy="1829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39938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2238" y="5024001"/>
                        <a:ext cx="2662033" cy="1829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AutoShape 4">
            <a:hlinkClick r:id="" action="ppaction://noaction" highlightClick="1"/>
            <a:hlinkHover r:id="" action="ppaction://noaction">
              <a:snd r:embed="rId5" name="applause.wav"/>
            </a:hlinkHover>
          </p:cNvPr>
          <p:cNvSpPr>
            <a:spLocks noChangeArrowheads="1"/>
          </p:cNvSpPr>
          <p:nvPr/>
        </p:nvSpPr>
        <p:spPr bwMode="auto">
          <a:xfrm>
            <a:off x="8937194" y="6473136"/>
            <a:ext cx="439180" cy="229896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3158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798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9940" name="WordArt 14"/>
          <p:cNvSpPr>
            <a:spLocks noChangeArrowheads="1" noChangeShapeType="1" noTextEdit="1"/>
          </p:cNvSpPr>
          <p:nvPr/>
        </p:nvSpPr>
        <p:spPr bwMode="auto">
          <a:xfrm>
            <a:off x="2138624" y="384865"/>
            <a:ext cx="8422108" cy="243530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91315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96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1" name="WordArt 20"/>
          <p:cNvSpPr>
            <a:spLocks noChangeArrowheads="1" noChangeShapeType="1" noTextEdit="1"/>
          </p:cNvSpPr>
          <p:nvPr/>
        </p:nvSpPr>
        <p:spPr bwMode="auto">
          <a:xfrm>
            <a:off x="1941421" y="2347187"/>
            <a:ext cx="8422108" cy="13360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315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595" b="1" kern="10" dirty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err="1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3595" b="1" kern="1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2" name="Picture 4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" y="3733413"/>
            <a:ext cx="811769" cy="312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5483791"/>
            <a:ext cx="2130895" cy="136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660692" y="3708047"/>
            <a:ext cx="608827" cy="568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726" y="4348"/>
            <a:ext cx="1076545" cy="60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502" y="993692"/>
            <a:ext cx="811769" cy="220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8227" y="-1162571"/>
            <a:ext cx="608827" cy="294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8" name="Object 43"/>
          <p:cNvGraphicFramePr>
            <a:graphicFrameLocks noChangeAspect="1"/>
          </p:cNvGraphicFramePr>
          <p:nvPr/>
        </p:nvGraphicFramePr>
        <p:xfrm>
          <a:off x="7730" y="4349"/>
          <a:ext cx="1425353" cy="1144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" name="Clip" r:id="rId8" imgW="1278331" imgH="1273759" progId="">
                  <p:embed/>
                </p:oleObj>
              </mc:Choice>
              <mc:Fallback>
                <p:oleObj name="Clip" r:id="rId8" imgW="1278331" imgH="1273759" progId="">
                  <p:embed/>
                  <p:pic>
                    <p:nvPicPr>
                      <p:cNvPr id="39948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0" y="4349"/>
                        <a:ext cx="1425353" cy="1144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9" name="Picture 29" descr="Bauernb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428" y="5764424"/>
            <a:ext cx="6088271" cy="113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3" y="1160358"/>
            <a:ext cx="1522068" cy="91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17" y="1148524"/>
            <a:ext cx="1319126" cy="79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8" descr="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2189" y="883520"/>
            <a:ext cx="2424210" cy="9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0" descr="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19" y="450293"/>
            <a:ext cx="1920025" cy="9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5" name="WordArt 22"/>
          <p:cNvSpPr>
            <a:spLocks noChangeArrowheads="1" noChangeShapeType="1" noTextEdit="1"/>
          </p:cNvSpPr>
          <p:nvPr/>
        </p:nvSpPr>
        <p:spPr bwMode="auto">
          <a:xfrm>
            <a:off x="720406" y="450293"/>
            <a:ext cx="10654474" cy="7617108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 defTabSz="91315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994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4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994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7024940" y="5107233"/>
            <a:ext cx="1105321" cy="10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animal-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130641" y="3452863"/>
            <a:ext cx="1270698" cy="11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BƯỚM 58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06543" y="-136344"/>
            <a:ext cx="1104295" cy="143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31" y="5543248"/>
            <a:ext cx="1319126" cy="79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animal-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5461748" y="5152679"/>
            <a:ext cx="1105321" cy="10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80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10286982" y="3526762"/>
            <a:ext cx="1825625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15" name="Clip" r:id="rId3" imgW="1917360" imgH="2997000" progId="MS_ClipArt_Gallery.2">
                      <p:embed/>
                    </p:oleObj>
                  </mc:Choice>
                  <mc:Fallback>
                    <p:oleObj name="Clip" r:id="rId3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1" y="0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05265" y="562465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4482" y="-50312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204" y="586275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044" y="20063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5" name="Picture 19" descr="pretty_flower_orang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7" y="122237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727852" y="2864596"/>
            <a:ext cx="99821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6969131" y="3049763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550" name="Picture 94" descr="BALLOON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313" y="3568200"/>
            <a:ext cx="668338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45" y="559911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18" descr="pretty_flower_yellow_hb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7" y="587857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/>
        </p:nvSpPr>
        <p:spPr bwMode="auto">
          <a:xfrm>
            <a:off x="1172601" y="2598178"/>
            <a:ext cx="993625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r="16400"/>
          <a:stretch/>
        </p:blipFill>
        <p:spPr>
          <a:xfrm>
            <a:off x="2975853" y="2232182"/>
            <a:ext cx="5843661" cy="4414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3" y="2232182"/>
            <a:ext cx="6115392" cy="4414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38462" r="2991"/>
          <a:stretch/>
        </p:blipFill>
        <p:spPr>
          <a:xfrm>
            <a:off x="2923098" y="2222236"/>
            <a:ext cx="6220902" cy="4414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3" y="2232182"/>
            <a:ext cx="6220902" cy="4414804"/>
          </a:xfrm>
          <a:prstGeom prst="rect">
            <a:avLst/>
          </a:prstGeom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992" y="2777265"/>
            <a:ext cx="9334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Nêu được ví dụ về việc sử dụng thực vật và động vật trong đời sống hằng ngày.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718679"/>
            <a:ext cx="9184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Liên hệ thực tế, nhận xét về cách sử dụng thực vật và động vật của gia đình và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địa phương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95897"/>
            <a:ext cx="9375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Lựa chọn và đề xuất cách sử dụng thực vật và động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vật hợp lí. Chia sẻ với những người xung quanh để cùng thực hiện.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3"/>
          <a:stretch/>
        </p:blipFill>
        <p:spPr>
          <a:xfrm>
            <a:off x="9903108" y="2183584"/>
            <a:ext cx="2288892" cy="4674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7498" y="2210574"/>
            <a:ext cx="4689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87100" y="6197308"/>
            <a:ext cx="1104898" cy="7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710" y="5658559"/>
            <a:ext cx="653185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18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E8925E-DA78-4A59-9D8F-9D50654D0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959"/>
            <a:ext cx="2136063" cy="23274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70348" y="2720885"/>
            <a:ext cx="358280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5 hàng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PHÁ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37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776393" y="1903585"/>
            <a:ext cx="109269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8925E-DA78-4A59-9D8F-9D50654D0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5" y="458787"/>
            <a:ext cx="590550" cy="600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A169F-0672-48BB-B3F8-99F7BA1E2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3024554"/>
            <a:ext cx="10487025" cy="36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92A169F-0672-48BB-B3F8-99F7BA1E2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72" b="54580"/>
          <a:stretch/>
        </p:blipFill>
        <p:spPr>
          <a:xfrm>
            <a:off x="632343" y="3048001"/>
            <a:ext cx="10753985" cy="3846240"/>
          </a:xfrm>
          <a:prstGeom prst="rect">
            <a:avLst/>
          </a:prstGeom>
        </p:spPr>
      </p:pic>
      <p:sp>
        <p:nvSpPr>
          <p:cNvPr id="108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718594" y="1938166"/>
            <a:ext cx="10581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45763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702</Words>
  <Application>Microsoft Office PowerPoint</Application>
  <PresentationFormat>Widescreen</PresentationFormat>
  <Paragraphs>58</Paragraphs>
  <Slides>35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等线</vt:lpstr>
      <vt:lpstr>等线 Light</vt:lpstr>
      <vt:lpstr>#9Slide05 Angelline</vt:lpstr>
      <vt:lpstr>Arial</vt:lpstr>
      <vt:lpstr>Arial-Rounded</vt:lpstr>
      <vt:lpstr>Calibri</vt:lpstr>
      <vt:lpstr>Calibri Light</vt:lpstr>
      <vt:lpstr>Cambria</vt:lpstr>
      <vt:lpstr>Coiny</vt:lpstr>
      <vt:lpstr>HP001 5 hàng</vt:lpstr>
      <vt:lpstr>Times New Roman</vt:lpstr>
      <vt:lpstr>Trebuchet MS</vt:lpstr>
      <vt:lpstr>UTM Avo</vt:lpstr>
      <vt:lpstr>思源黑体 CN</vt:lpstr>
      <vt:lpstr>方正清刻本悦宋简体</vt:lpstr>
      <vt:lpstr>5_Office Theme</vt:lpstr>
      <vt:lpstr>6_Office Theme</vt:lpstr>
      <vt:lpstr>Office 主题​​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234</cp:revision>
  <dcterms:created xsi:type="dcterms:W3CDTF">2022-10-25T10:02:19Z</dcterms:created>
  <dcterms:modified xsi:type="dcterms:W3CDTF">2025-01-23T01:38:39Z</dcterms:modified>
</cp:coreProperties>
</file>