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427" r:id="rId2"/>
    <p:sldId id="312" r:id="rId3"/>
    <p:sldId id="257" r:id="rId4"/>
    <p:sldId id="321" r:id="rId5"/>
    <p:sldId id="3068" r:id="rId6"/>
    <p:sldId id="313" r:id="rId7"/>
    <p:sldId id="314" r:id="rId8"/>
    <p:sldId id="319" r:id="rId9"/>
    <p:sldId id="317" r:id="rId10"/>
    <p:sldId id="320" r:id="rId11"/>
    <p:sldId id="322" r:id="rId12"/>
    <p:sldId id="258" r:id="rId13"/>
    <p:sldId id="323" r:id="rId14"/>
    <p:sldId id="325" r:id="rId15"/>
    <p:sldId id="264" r:id="rId16"/>
    <p:sldId id="265" r:id="rId17"/>
    <p:sldId id="266" r:id="rId18"/>
    <p:sldId id="267" r:id="rId19"/>
    <p:sldId id="268" r:id="rId20"/>
    <p:sldId id="32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00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DCEBCF-2F5C-44CE-8055-460502B8BE0A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D63FB-B86C-4EB2-893C-4BE337997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556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8CEC8-9F94-487D-BCF0-7F36EFD172A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179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nêu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nào</a:t>
            </a: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8CEC8-9F94-487D-BCF0-7F36EFD172A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3705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48CEC8-9F94-487D-BCF0-7F36EFD172A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30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79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20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79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A1F2-E0B6-451D-9F5C-DB9F545DB539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90CF-FE93-44B7-99A7-91A580CA3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925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A1F2-E0B6-451D-9F5C-DB9F545DB539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90CF-FE93-44B7-99A7-91A580CA3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86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A1F2-E0B6-451D-9F5C-DB9F545DB539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90CF-FE93-44B7-99A7-91A580CA3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084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A1F2-E0B6-451D-9F5C-DB9F545DB539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90CF-FE93-44B7-99A7-91A580CA3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A1F2-E0B6-451D-9F5C-DB9F545DB539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90CF-FE93-44B7-99A7-91A580CA3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48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A1F2-E0B6-451D-9F5C-DB9F545DB539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90CF-FE93-44B7-99A7-91A580CA3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89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A1F2-E0B6-451D-9F5C-DB9F545DB539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90CF-FE93-44B7-99A7-91A580CA3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699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A1F2-E0B6-451D-9F5C-DB9F545DB539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90CF-FE93-44B7-99A7-91A580CA3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07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A1F2-E0B6-451D-9F5C-DB9F545DB539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90CF-FE93-44B7-99A7-91A580CA3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892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A1F2-E0B6-451D-9F5C-DB9F545DB539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90CF-FE93-44B7-99A7-91A580CA3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7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AA1F2-E0B6-451D-9F5C-DB9F545DB539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90CF-FE93-44B7-99A7-91A580CA3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579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AA1F2-E0B6-451D-9F5C-DB9F545DB539}" type="datetimeFigureOut">
              <a:rPr lang="en-US" smtClean="0"/>
              <a:t>3/10/2025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C90CF-FE93-44B7-99A7-91A580CA3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168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2394857" y="204120"/>
            <a:ext cx="7518400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TÂN VIÊN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4050695" y="746356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383674" y="850045"/>
            <a:ext cx="3710040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Box 14"/>
          <p:cNvSpPr txBox="1">
            <a:spLocks noChangeArrowheads="1"/>
          </p:cNvSpPr>
          <p:nvPr/>
        </p:nvSpPr>
        <p:spPr bwMode="auto">
          <a:xfrm>
            <a:off x="1467190" y="2972380"/>
            <a:ext cx="9480401" cy="1289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359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MÈO ĐI CÂU CÁ (</a:t>
            </a:r>
            <a:r>
              <a:rPr lang="en-US" sz="3595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595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1, 2)</a:t>
            </a:r>
            <a:endParaRPr lang="en-US" sz="4045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 Box 18"/>
          <p:cNvSpPr txBox="1">
            <a:spLocks noChangeArrowheads="1"/>
          </p:cNvSpPr>
          <p:nvPr/>
        </p:nvSpPr>
        <p:spPr bwMode="auto">
          <a:xfrm>
            <a:off x="2394858" y="5049114"/>
            <a:ext cx="5319915" cy="52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696" b="1" dirty="0">
                <a:solidFill>
                  <a:srgbClr val="0000CC"/>
                </a:solidFill>
                <a:latin typeface="Times New Roman" pitchFamily="18" charset="0"/>
              </a:rPr>
              <a:t>GIÁO VIÊN: ĐẶNG THỊ YẾN</a:t>
            </a:r>
          </a:p>
        </p:txBody>
      </p:sp>
      <p:pic>
        <p:nvPicPr>
          <p:cNvPr id="30" name="Picture 22" descr="bd21315_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377" y="4857723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1415642" y="1279793"/>
            <a:ext cx="9098220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0447677" y="295102"/>
            <a:ext cx="896732" cy="1169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744470" y="5189453"/>
            <a:ext cx="831809" cy="60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sky, grass, old&#10;&#10;Description automatically generated">
            <a:extLst>
              <a:ext uri="{FF2B5EF4-FFF2-40B4-BE49-F238E27FC236}">
                <a16:creationId xmlns:a16="http://schemas.microsoft.com/office/drawing/2014/main" id="{8AE374AF-619B-4D13-BCB4-F01A2AEA4E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55140" cy="61005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F249E3-FC10-4C1A-81AE-6C10640C43A5}"/>
              </a:ext>
            </a:extLst>
          </p:cNvPr>
          <p:cNvSpPr txBox="1"/>
          <p:nvPr/>
        </p:nvSpPr>
        <p:spPr>
          <a:xfrm>
            <a:off x="0" y="6213287"/>
            <a:ext cx="11932693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*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140" y="0"/>
            <a:ext cx="6036860" cy="610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8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ubrics | Teacher Sandra">
            <a:extLst>
              <a:ext uri="{FF2B5EF4-FFF2-40B4-BE49-F238E27FC236}">
                <a16:creationId xmlns:a16="http://schemas.microsoft.com/office/drawing/2014/main" id="{6F06AC14-0DC1-0A2E-0441-C8CA27FA7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50" y="2428868"/>
            <a:ext cx="2500330" cy="2571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07838" y="2055154"/>
            <a:ext cx="4111869" cy="847002"/>
          </a:xfrm>
          <a:prstGeom prst="rect">
            <a:avLst/>
          </a:prstGeom>
          <a:noFill/>
        </p:spPr>
        <p:txBody>
          <a:bodyPr wrap="square" lIns="76810" tIns="38405" rIns="76810" bIns="38405" rtlCol="0">
            <a:spAutoFit/>
          </a:bodyPr>
          <a:lstStyle/>
          <a:p>
            <a:r>
              <a:rPr lang="en-US" sz="5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 NHÓM</a:t>
            </a:r>
            <a:endParaRPr lang="vi-VN" sz="5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DCF6D6CF-5832-61E2-43F4-6F1C26063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334" y="2910621"/>
            <a:ext cx="1729733" cy="205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14AC9D61-0794-0693-C71D-94282B103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172" y="3183739"/>
            <a:ext cx="1729733" cy="205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C8F837C1-DAD1-B72A-3D52-A10861101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838" y="3044312"/>
            <a:ext cx="1729733" cy="205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72239" y="5230773"/>
            <a:ext cx="4100194" cy="1216333"/>
          </a:xfrm>
          <a:prstGeom prst="rect">
            <a:avLst/>
          </a:prstGeom>
          <a:noFill/>
        </p:spPr>
        <p:txBody>
          <a:bodyPr wrap="square" lIns="76810" tIns="38405" rIns="76810" bIns="38405" rtlCol="0">
            <a:spAutoFit/>
          </a:bodyPr>
          <a:lstStyle/>
          <a:p>
            <a:pPr algn="ctr"/>
            <a:r>
              <a:rPr lang="en-US" sz="37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ĐỌC NỐI TIẾP TRƯỚC LỚP</a:t>
            </a:r>
            <a:endParaRPr lang="vi-VN" sz="37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00415" y="5753993"/>
            <a:ext cx="4278574" cy="693113"/>
          </a:xfrm>
          <a:prstGeom prst="rect">
            <a:avLst/>
          </a:prstGeom>
          <a:noFill/>
        </p:spPr>
        <p:txBody>
          <a:bodyPr wrap="square" lIns="76810" tIns="38405" rIns="76810" bIns="38405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 LẠI CẢ BÀI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3816" y="1572561"/>
            <a:ext cx="2769565" cy="482593"/>
          </a:xfrm>
          <a:prstGeom prst="rect">
            <a:avLst/>
          </a:prstGeom>
          <a:noFill/>
        </p:spPr>
        <p:txBody>
          <a:bodyPr wrap="square" lIns="51206" tIns="25603" rIns="51206" bIns="25603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47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30" y="1260782"/>
            <a:ext cx="2817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2766" y="1691903"/>
            <a:ext cx="12129234" cy="507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1. Anh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Ở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729" y="2109637"/>
            <a:ext cx="11745032" cy="507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- Anh em mèo trắng đi câu cá. Em ngồi ở bờ ao, anh ra sông cái.</a:t>
            </a:r>
            <a:endParaRPr lang="en-US" sz="2696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-105664" y="2538944"/>
            <a:ext cx="12129234" cy="507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itchFamily="18" charset="0"/>
              </a:rPr>
              <a:t> 2.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ngả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1" name="Rectangle 30"/>
          <p:cNvSpPr/>
          <p:nvPr/>
        </p:nvSpPr>
        <p:spPr>
          <a:xfrm>
            <a:off x="-2" y="2954035"/>
            <a:ext cx="12184271" cy="922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-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ngả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2766" y="3826957"/>
            <a:ext cx="12066889" cy="507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3" name="Rectangle 32"/>
          <p:cNvSpPr/>
          <p:nvPr/>
        </p:nvSpPr>
        <p:spPr>
          <a:xfrm>
            <a:off x="0" y="4285022"/>
            <a:ext cx="11917906" cy="922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- Khi thấy bầy thỏ vui chơi, mèo em rất muốn tham gia và nghĩ: mèo anh câu cá là đủ rồi, không cần mình phải câu nữa.</a:t>
            </a:r>
            <a:endParaRPr lang="en-US" sz="2696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-26249" y="5114970"/>
            <a:ext cx="12155903" cy="507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itchFamily="18" charset="0"/>
              </a:rPr>
              <a:t>  4.Kết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6860" y="5616009"/>
            <a:ext cx="12102793" cy="1336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Chẳng câu được con cá nào. </a:t>
            </a:r>
          </a:p>
          <a:p>
            <a:pPr algn="just"/>
            <a:r>
              <a:rPr lang="nl-NL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 Bởi hai anh em đã dựa dẫm vào nhau. Người nọ tin người kia sẽ câu cá, rốt cuộc không ai làm gì.</a:t>
            </a:r>
            <a:endParaRPr lang="en-US" sz="2696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67324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730" y="1260782"/>
            <a:ext cx="2817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7729" y="1795399"/>
            <a:ext cx="12075942" cy="507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696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96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96" b="1" i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i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8333" t="32963" r="8333" b="9259"/>
          <a:stretch/>
        </p:blipFill>
        <p:spPr>
          <a:xfrm>
            <a:off x="76767" y="2313986"/>
            <a:ext cx="11937865" cy="315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2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302944" y="4797182"/>
            <a:ext cx="3222059" cy="2060823"/>
            <a:chOff x="0" y="180975"/>
            <a:chExt cx="15274946" cy="4121645"/>
          </a:xfrm>
        </p:grpSpPr>
        <p:sp>
          <p:nvSpPr>
            <p:cNvPr id="3" name="TextBox 3"/>
            <p:cNvSpPr txBox="1"/>
            <p:nvPr/>
          </p:nvSpPr>
          <p:spPr>
            <a:xfrm>
              <a:off x="0" y="180975"/>
              <a:ext cx="15274946" cy="14362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512089">
                <a:lnSpc>
                  <a:spcPts val="5557"/>
                </a:lnSpc>
              </a:pPr>
              <a:endParaRPr>
                <a:solidFill>
                  <a:prstClr val="black"/>
                </a:solidFill>
                <a:latin typeface="Calibri"/>
              </a:endParaRPr>
            </a:p>
          </p:txBody>
        </p:sp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>
            <a:xfrm>
              <a:off x="5157066" y="2963200"/>
              <a:ext cx="4960814" cy="1339420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7414" y="3491228"/>
            <a:ext cx="1187516" cy="136156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412059" y="1863715"/>
            <a:ext cx="1135688" cy="129889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095736" y="1785926"/>
            <a:ext cx="7334301" cy="847002"/>
          </a:xfrm>
          <a:prstGeom prst="rect">
            <a:avLst/>
          </a:prstGeom>
          <a:noFill/>
        </p:spPr>
        <p:txBody>
          <a:bodyPr wrap="square" lIns="76810" tIns="38405" rIns="76810" bIns="38405" rtlCol="0">
            <a:spAutoFit/>
          </a:bodyPr>
          <a:lstStyle/>
          <a:p>
            <a:r>
              <a:rPr lang="en-US" sz="5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 LẠI BÀI</a:t>
            </a:r>
            <a:endParaRPr lang="vi-VN" sz="5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2" descr="Trang chủ - NQ Education">
            <a:extLst>
              <a:ext uri="{FF2B5EF4-FFF2-40B4-BE49-F238E27FC236}">
                <a16:creationId xmlns:a16="http://schemas.microsoft.com/office/drawing/2014/main" id="{CDC375CF-0BBE-D9C1-307F-5E4174E9C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74" y="2197741"/>
            <a:ext cx="1638207" cy="165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381488" y="2786059"/>
            <a:ext cx="5238787" cy="508447"/>
          </a:xfrm>
          <a:prstGeom prst="rect">
            <a:avLst/>
          </a:prstGeom>
          <a:noFill/>
        </p:spPr>
        <p:txBody>
          <a:bodyPr wrap="square" lIns="76810" tIns="38405" rIns="76810" bIns="38405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62227" y="3326820"/>
            <a:ext cx="9429773" cy="1370222"/>
          </a:xfrm>
          <a:prstGeom prst="rect">
            <a:avLst/>
          </a:prstGeom>
          <a:noFill/>
        </p:spPr>
        <p:txBody>
          <a:bodyPr wrap="square" lIns="76810" tIns="38405" rIns="76810" bIns="38405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dung: </a:t>
            </a:r>
            <a:r>
              <a:rPr lang="nl-NL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hoạt động tập thể, chúng ta phải tích cực tham gia, không được dựa dẫm vào người khác. Chỉ như thế, công việc mới có kết quả tốt đẹp. 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1357299"/>
            <a:ext cx="4762491" cy="508447"/>
          </a:xfrm>
          <a:prstGeom prst="rect">
            <a:avLst/>
          </a:prstGeom>
          <a:noFill/>
        </p:spPr>
        <p:txBody>
          <a:bodyPr wrap="square" lIns="76810" tIns="38405" rIns="76810" bIns="38405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28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5195763"/>
            <a:ext cx="10191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III. Luyện đọc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vi-VN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6478" y="5718983"/>
            <a:ext cx="120477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 L</a:t>
            </a:r>
            <a:r>
              <a:rPr lang="nl-NL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ưu ý: không tự ý đi câu cá ở sông hồ. Ngồi câu các ở sông hồ luôn tiềm ẩn nguy hiểm, dễ xảy ra hiện tượng đuối nước.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68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5" grpId="0"/>
      <p:bldP spid="27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-10828" y="2005887"/>
            <a:ext cx="12191999" cy="922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nl-NL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về các hoạt động của các bạn trong tranh. Em đoán xem các bạn cảm thấy thế nào khi làm việc cùng nhau</a:t>
            </a:r>
            <a:endParaRPr lang="en-US" sz="2696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16533" y="-103862"/>
            <a:ext cx="228310" cy="22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93" tIns="34247" rIns="68493" bIns="34247" numCol="1" anchor="t" anchorCtr="0" compatLnSpc="1">
            <a:prstTxWarp prst="textNoShape">
              <a:avLst/>
            </a:prstTxWarp>
          </a:bodyPr>
          <a:lstStyle/>
          <a:p>
            <a:endParaRPr lang="en-US" sz="1348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230688" y="10293"/>
            <a:ext cx="228310" cy="22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93" tIns="34247" rIns="68493" bIns="34247" numCol="1" anchor="t" anchorCtr="0" compatLnSpc="1">
            <a:prstTxWarp prst="textNoShape">
              <a:avLst/>
            </a:prstTxWarp>
          </a:bodyPr>
          <a:lstStyle/>
          <a:p>
            <a:endParaRPr lang="en-US" sz="1348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6250" t="25555" r="18333" b="32222"/>
          <a:stretch/>
        </p:blipFill>
        <p:spPr>
          <a:xfrm>
            <a:off x="-10828" y="2927934"/>
            <a:ext cx="12202828" cy="39300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012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IV.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	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1134889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-41456" y="3197476"/>
            <a:ext cx="5022889" cy="1751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05220" algn="just"/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**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sôi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endParaRPr lang="en-US" sz="2696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16533" y="-103862"/>
            <a:ext cx="228310" cy="22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93" tIns="34247" rIns="68493" bIns="34247" numCol="1" anchor="t" anchorCtr="0" compatLnSpc="1">
            <a:prstTxWarp prst="textNoShape">
              <a:avLst/>
            </a:prstTxWarp>
          </a:bodyPr>
          <a:lstStyle/>
          <a:p>
            <a:endParaRPr lang="en-US" sz="1348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230688" y="10293"/>
            <a:ext cx="228310" cy="22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93" tIns="34247" rIns="68493" bIns="34247" numCol="1" anchor="t" anchorCtr="0" compatLnSpc="1">
            <a:prstTxWarp prst="textNoShape">
              <a:avLst/>
            </a:prstTxWarp>
          </a:bodyPr>
          <a:lstStyle/>
          <a:p>
            <a:endParaRPr lang="en-US" sz="1348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6250" t="25555" r="60847" b="32222"/>
          <a:stretch/>
        </p:blipFill>
        <p:spPr>
          <a:xfrm>
            <a:off x="4804012" y="2584912"/>
            <a:ext cx="7377159" cy="427308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-10828" y="2005887"/>
            <a:ext cx="12191999" cy="922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nl-NL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về các hoạt động của các bạn trong tranh. Em đoán xem các bạn cảm thấy thế nào khi làm việc cùng nhau</a:t>
            </a:r>
            <a:endParaRPr lang="en-US" sz="2696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15012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IV.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	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8553667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-10828" y="2927934"/>
            <a:ext cx="5227525" cy="2581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 ** Hai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hỗ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trợ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lẫn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cục,màu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,…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696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696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16533" y="-103862"/>
            <a:ext cx="228310" cy="22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93" tIns="34247" rIns="68493" bIns="34247" numCol="1" anchor="t" anchorCtr="0" compatLnSpc="1">
            <a:prstTxWarp prst="textNoShape">
              <a:avLst/>
            </a:prstTxWarp>
          </a:bodyPr>
          <a:lstStyle/>
          <a:p>
            <a:endParaRPr lang="en-US" sz="1348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230688" y="10293"/>
            <a:ext cx="228310" cy="22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93" tIns="34247" rIns="68493" bIns="34247" numCol="1" anchor="t" anchorCtr="0" compatLnSpc="1">
            <a:prstTxWarp prst="textNoShape">
              <a:avLst/>
            </a:prstTxWarp>
          </a:bodyPr>
          <a:lstStyle/>
          <a:p>
            <a:endParaRPr lang="en-US" sz="1348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9153" t="25555" r="39590" b="32222"/>
          <a:stretch/>
        </p:blipFill>
        <p:spPr>
          <a:xfrm>
            <a:off x="5322627" y="2584912"/>
            <a:ext cx="6858543" cy="427308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-10828" y="2005887"/>
            <a:ext cx="12191999" cy="922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nl-NL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về các hoạt động của các bạn trong tranh. Em đoán xem các bạn cảm thấy thế nào khi làm việc cùng nhau</a:t>
            </a:r>
            <a:endParaRPr lang="en-US" sz="2696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15012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IV.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	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7039943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-10828" y="3043220"/>
            <a:ext cx="593395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    * Hai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16533" y="-103862"/>
            <a:ext cx="228310" cy="22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93" tIns="34247" rIns="68493" bIns="34247" numCol="1" anchor="t" anchorCtr="0" compatLnSpc="1">
            <a:prstTxWarp prst="textNoShape">
              <a:avLst/>
            </a:prstTxWarp>
          </a:bodyPr>
          <a:lstStyle/>
          <a:p>
            <a:endParaRPr lang="en-US" sz="1348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230688" y="10293"/>
            <a:ext cx="228310" cy="22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93" tIns="34247" rIns="68493" bIns="34247" numCol="1" anchor="t" anchorCtr="0" compatLnSpc="1">
            <a:prstTxWarp prst="textNoShape">
              <a:avLst/>
            </a:prstTxWarp>
          </a:bodyPr>
          <a:lstStyle/>
          <a:p>
            <a:endParaRPr lang="en-US" sz="1348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0402" t="25555" r="18333" b="32222"/>
          <a:stretch/>
        </p:blipFill>
        <p:spPr>
          <a:xfrm>
            <a:off x="6045957" y="2715903"/>
            <a:ext cx="6135213" cy="394612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-10828" y="2005887"/>
            <a:ext cx="12191999" cy="922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696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96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nl-NL" sz="2696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về các hoạt động của các bạn trong tranh. Em đoán xem các bạn cảm thấy thế nào khi làm việc cùng nhau</a:t>
            </a:r>
            <a:endParaRPr lang="en-US" sz="2696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150125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IV.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	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2801577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-1" y="2202601"/>
            <a:ext cx="121842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itchFamily="18" charset="0"/>
              </a:rPr>
              <a:t>      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chóng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sin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16533" y="-103862"/>
            <a:ext cx="228310" cy="22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93" tIns="34247" rIns="68493" bIns="34247" numCol="1" anchor="t" anchorCtr="0" compatLnSpc="1">
            <a:prstTxWarp prst="textNoShape">
              <a:avLst/>
            </a:prstTxWarp>
          </a:bodyPr>
          <a:lstStyle/>
          <a:p>
            <a:endParaRPr lang="en-US" sz="1348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230688" y="10293"/>
            <a:ext cx="228310" cy="22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493" tIns="34247" rIns="68493" bIns="34247" numCol="1" anchor="t" anchorCtr="0" compatLnSpc="1">
            <a:prstTxWarp prst="textNoShape">
              <a:avLst/>
            </a:prstTxWarp>
          </a:bodyPr>
          <a:lstStyle/>
          <a:p>
            <a:endParaRPr lang="en-US" sz="1348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6250" t="25555" r="18333" b="32222"/>
          <a:stretch/>
        </p:blipFill>
        <p:spPr>
          <a:xfrm>
            <a:off x="6482686" y="3409445"/>
            <a:ext cx="5709313" cy="30138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5460" y="1775344"/>
            <a:ext cx="6741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7730" y="132999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IV.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	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5460" y="3587596"/>
            <a:ext cx="64981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Để làm việc nhóm hiệu quả, cần lưu ý những gì?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5460" y="4541703"/>
            <a:ext cx="674199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sz="2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2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2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dung.</a:t>
            </a:r>
          </a:p>
          <a:p>
            <a:r>
              <a:rPr lang="en-US" sz="2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2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524691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A3862D86-0037-7A04-AF86-53DE148076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803"/>
          <a:stretch/>
        </p:blipFill>
        <p:spPr>
          <a:xfrm>
            <a:off x="7729" y="4347"/>
            <a:ext cx="12176542" cy="6849306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070AF2D-236C-1337-3F69-BAEA1FCAFD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728" y="1507558"/>
            <a:ext cx="553721" cy="1011795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974A38-0CC6-B3A9-5B71-A8A981BF1F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7"/>
          <a:stretch/>
        </p:blipFill>
        <p:spPr>
          <a:xfrm>
            <a:off x="7729" y="2354563"/>
            <a:ext cx="12176542" cy="44990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3025F6-03E4-F7FE-A115-15A451327F80}"/>
              </a:ext>
            </a:extLst>
          </p:cNvPr>
          <p:cNvSpPr txBox="1"/>
          <p:nvPr/>
        </p:nvSpPr>
        <p:spPr>
          <a:xfrm>
            <a:off x="3081662" y="1524743"/>
            <a:ext cx="3218647" cy="829820"/>
          </a:xfrm>
          <a:prstGeom prst="rect">
            <a:avLst/>
          </a:prstGeom>
          <a:noFill/>
        </p:spPr>
        <p:txBody>
          <a:bodyPr wrap="square" lIns="68492" tIns="34247" rIns="68492" bIns="34247" rtlCol="0">
            <a:spAutoFit/>
          </a:bodyPr>
          <a:lstStyle/>
          <a:p>
            <a:pPr>
              <a:defRPr/>
            </a:pPr>
            <a:r>
              <a:rPr lang="en-US" sz="4943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4943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43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4943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9775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356513" y="2524836"/>
            <a:ext cx="7478973" cy="15276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269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CHÀO </a:t>
            </a:r>
            <a:r>
              <a:rPr lang="vi-VN" sz="4269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CÁC EM</a:t>
            </a:r>
            <a:r>
              <a:rPr lang="en-US" sz="4269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8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345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ưa mat nhu m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1169" y="232658"/>
            <a:ext cx="11586740" cy="638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86399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mndongquang.pgdtpthainguyen.edu.vn/upload/s/20171224/c6e563398fcaa75bb1910311c63d8ba6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407" y="1653951"/>
            <a:ext cx="4303594" cy="251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Ảnh mèo con câu c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4200787"/>
            <a:ext cx="4097456" cy="265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ình ảnh bài thơ mèo đi câu c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8153"/>
            <a:ext cx="3790950" cy="545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hơ Mèo đi câu cá -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1684174"/>
            <a:ext cx="4097457" cy="249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hơ hay_Bài thơ mèo đi câu cá - YouTub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406" y="4197648"/>
            <a:ext cx="4303594" cy="266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060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82350" y="29749"/>
            <a:ext cx="11782425" cy="6591300"/>
          </a:xfrm>
          <a:custGeom>
            <a:avLst/>
            <a:gdLst>
              <a:gd name="connsiteX0" fmla="*/ 0 w 11782425"/>
              <a:gd name="connsiteY0" fmla="*/ 825956 h 6591300"/>
              <a:gd name="connsiteX1" fmla="*/ 825956 w 11782425"/>
              <a:gd name="connsiteY1" fmla="*/ 0 h 6591300"/>
              <a:gd name="connsiteX2" fmla="*/ 1501324 w 11782425"/>
              <a:gd name="connsiteY2" fmla="*/ 0 h 6591300"/>
              <a:gd name="connsiteX3" fmla="*/ 2075386 w 11782425"/>
              <a:gd name="connsiteY3" fmla="*/ 0 h 6591300"/>
              <a:gd name="connsiteX4" fmla="*/ 2446838 w 11782425"/>
              <a:gd name="connsiteY4" fmla="*/ 0 h 6591300"/>
              <a:gd name="connsiteX5" fmla="*/ 3020900 w 11782425"/>
              <a:gd name="connsiteY5" fmla="*/ 0 h 6591300"/>
              <a:gd name="connsiteX6" fmla="*/ 3594963 w 11782425"/>
              <a:gd name="connsiteY6" fmla="*/ 0 h 6591300"/>
              <a:gd name="connsiteX7" fmla="*/ 3966415 w 11782425"/>
              <a:gd name="connsiteY7" fmla="*/ 0 h 6591300"/>
              <a:gd name="connsiteX8" fmla="*/ 4439172 w 11782425"/>
              <a:gd name="connsiteY8" fmla="*/ 0 h 6591300"/>
              <a:gd name="connsiteX9" fmla="*/ 4810624 w 11782425"/>
              <a:gd name="connsiteY9" fmla="*/ 0 h 6591300"/>
              <a:gd name="connsiteX10" fmla="*/ 5688602 w 11782425"/>
              <a:gd name="connsiteY10" fmla="*/ 0 h 6591300"/>
              <a:gd name="connsiteX11" fmla="*/ 6161360 w 11782425"/>
              <a:gd name="connsiteY11" fmla="*/ 0 h 6591300"/>
              <a:gd name="connsiteX12" fmla="*/ 6634117 w 11782425"/>
              <a:gd name="connsiteY12" fmla="*/ 0 h 6591300"/>
              <a:gd name="connsiteX13" fmla="*/ 7512095 w 11782425"/>
              <a:gd name="connsiteY13" fmla="*/ 0 h 6591300"/>
              <a:gd name="connsiteX14" fmla="*/ 7883547 w 11782425"/>
              <a:gd name="connsiteY14" fmla="*/ 0 h 6591300"/>
              <a:gd name="connsiteX15" fmla="*/ 8660219 w 11782425"/>
              <a:gd name="connsiteY15" fmla="*/ 0 h 6591300"/>
              <a:gd name="connsiteX16" fmla="*/ 9335587 w 11782425"/>
              <a:gd name="connsiteY16" fmla="*/ 0 h 6591300"/>
              <a:gd name="connsiteX17" fmla="*/ 10112260 w 11782425"/>
              <a:gd name="connsiteY17" fmla="*/ 0 h 6591300"/>
              <a:gd name="connsiteX18" fmla="*/ 10956469 w 11782425"/>
              <a:gd name="connsiteY18" fmla="*/ 0 h 6591300"/>
              <a:gd name="connsiteX19" fmla="*/ 11782425 w 11782425"/>
              <a:gd name="connsiteY19" fmla="*/ 825956 h 6591300"/>
              <a:gd name="connsiteX20" fmla="*/ 11782425 w 11782425"/>
              <a:gd name="connsiteY20" fmla="*/ 1344592 h 6591300"/>
              <a:gd name="connsiteX21" fmla="*/ 11782425 w 11782425"/>
              <a:gd name="connsiteY21" fmla="*/ 1912621 h 6591300"/>
              <a:gd name="connsiteX22" fmla="*/ 11782425 w 11782425"/>
              <a:gd name="connsiteY22" fmla="*/ 2480651 h 6591300"/>
              <a:gd name="connsiteX23" fmla="*/ 11782425 w 11782425"/>
              <a:gd name="connsiteY23" fmla="*/ 3098074 h 6591300"/>
              <a:gd name="connsiteX24" fmla="*/ 11782425 w 11782425"/>
              <a:gd name="connsiteY24" fmla="*/ 3814286 h 6591300"/>
              <a:gd name="connsiteX25" fmla="*/ 11782425 w 11782425"/>
              <a:gd name="connsiteY25" fmla="*/ 4382315 h 6591300"/>
              <a:gd name="connsiteX26" fmla="*/ 11782425 w 11782425"/>
              <a:gd name="connsiteY26" fmla="*/ 4999739 h 6591300"/>
              <a:gd name="connsiteX27" fmla="*/ 11782425 w 11782425"/>
              <a:gd name="connsiteY27" fmla="*/ 5765344 h 6591300"/>
              <a:gd name="connsiteX28" fmla="*/ 10956469 w 11782425"/>
              <a:gd name="connsiteY28" fmla="*/ 6591300 h 6591300"/>
              <a:gd name="connsiteX29" fmla="*/ 10483712 w 11782425"/>
              <a:gd name="connsiteY29" fmla="*/ 6591300 h 6591300"/>
              <a:gd name="connsiteX30" fmla="*/ 9605734 w 11782425"/>
              <a:gd name="connsiteY30" fmla="*/ 6591300 h 6591300"/>
              <a:gd name="connsiteX31" fmla="*/ 8930366 w 11782425"/>
              <a:gd name="connsiteY31" fmla="*/ 6591300 h 6591300"/>
              <a:gd name="connsiteX32" fmla="*/ 8457609 w 11782425"/>
              <a:gd name="connsiteY32" fmla="*/ 6591300 h 6591300"/>
              <a:gd name="connsiteX33" fmla="*/ 7579631 w 11782425"/>
              <a:gd name="connsiteY33" fmla="*/ 6591300 h 6591300"/>
              <a:gd name="connsiteX34" fmla="*/ 6701654 w 11782425"/>
              <a:gd name="connsiteY34" fmla="*/ 6591300 h 6591300"/>
              <a:gd name="connsiteX35" fmla="*/ 6228896 w 11782425"/>
              <a:gd name="connsiteY35" fmla="*/ 6591300 h 6591300"/>
              <a:gd name="connsiteX36" fmla="*/ 5654834 w 11782425"/>
              <a:gd name="connsiteY36" fmla="*/ 6591300 h 6591300"/>
              <a:gd name="connsiteX37" fmla="*/ 4878161 w 11782425"/>
              <a:gd name="connsiteY37" fmla="*/ 6591300 h 6591300"/>
              <a:gd name="connsiteX38" fmla="*/ 4101489 w 11782425"/>
              <a:gd name="connsiteY38" fmla="*/ 6591300 h 6591300"/>
              <a:gd name="connsiteX39" fmla="*/ 3223511 w 11782425"/>
              <a:gd name="connsiteY39" fmla="*/ 6591300 h 6591300"/>
              <a:gd name="connsiteX40" fmla="*/ 2852059 w 11782425"/>
              <a:gd name="connsiteY40" fmla="*/ 6591300 h 6591300"/>
              <a:gd name="connsiteX41" fmla="*/ 2379301 w 11782425"/>
              <a:gd name="connsiteY41" fmla="*/ 6591300 h 6591300"/>
              <a:gd name="connsiteX42" fmla="*/ 1703934 w 11782425"/>
              <a:gd name="connsiteY42" fmla="*/ 6591300 h 6591300"/>
              <a:gd name="connsiteX43" fmla="*/ 825956 w 11782425"/>
              <a:gd name="connsiteY43" fmla="*/ 6591300 h 6591300"/>
              <a:gd name="connsiteX44" fmla="*/ 0 w 11782425"/>
              <a:gd name="connsiteY44" fmla="*/ 5765344 h 6591300"/>
              <a:gd name="connsiteX45" fmla="*/ 0 w 11782425"/>
              <a:gd name="connsiteY45" fmla="*/ 5049133 h 6591300"/>
              <a:gd name="connsiteX46" fmla="*/ 0 w 11782425"/>
              <a:gd name="connsiteY46" fmla="*/ 4431709 h 6591300"/>
              <a:gd name="connsiteX47" fmla="*/ 0 w 11782425"/>
              <a:gd name="connsiteY47" fmla="*/ 3962467 h 6591300"/>
              <a:gd name="connsiteX48" fmla="*/ 0 w 11782425"/>
              <a:gd name="connsiteY48" fmla="*/ 3295650 h 6591300"/>
              <a:gd name="connsiteX49" fmla="*/ 0 w 11782425"/>
              <a:gd name="connsiteY49" fmla="*/ 2727620 h 6591300"/>
              <a:gd name="connsiteX50" fmla="*/ 0 w 11782425"/>
              <a:gd name="connsiteY50" fmla="*/ 2110197 h 6591300"/>
              <a:gd name="connsiteX51" fmla="*/ 0 w 11782425"/>
              <a:gd name="connsiteY51" fmla="*/ 1591561 h 6591300"/>
              <a:gd name="connsiteX52" fmla="*/ 0 w 11782425"/>
              <a:gd name="connsiteY52" fmla="*/ 825956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782425" h="6591300" fill="none" extrusionOk="0">
                <a:moveTo>
                  <a:pt x="0" y="825956"/>
                </a:moveTo>
                <a:cubicBezTo>
                  <a:pt x="-31041" y="310406"/>
                  <a:pt x="435224" y="-19623"/>
                  <a:pt x="825956" y="0"/>
                </a:cubicBezTo>
                <a:cubicBezTo>
                  <a:pt x="1087981" y="-31407"/>
                  <a:pt x="1179400" y="29802"/>
                  <a:pt x="1501324" y="0"/>
                </a:cubicBezTo>
                <a:cubicBezTo>
                  <a:pt x="1823248" y="-29802"/>
                  <a:pt x="1960525" y="28048"/>
                  <a:pt x="2075386" y="0"/>
                </a:cubicBezTo>
                <a:cubicBezTo>
                  <a:pt x="2190247" y="-28048"/>
                  <a:pt x="2321662" y="-5071"/>
                  <a:pt x="2446838" y="0"/>
                </a:cubicBezTo>
                <a:cubicBezTo>
                  <a:pt x="2572014" y="5071"/>
                  <a:pt x="2837242" y="2415"/>
                  <a:pt x="3020900" y="0"/>
                </a:cubicBezTo>
                <a:cubicBezTo>
                  <a:pt x="3204558" y="-2415"/>
                  <a:pt x="3437317" y="8218"/>
                  <a:pt x="3594963" y="0"/>
                </a:cubicBezTo>
                <a:cubicBezTo>
                  <a:pt x="3752609" y="-8218"/>
                  <a:pt x="3782807" y="7559"/>
                  <a:pt x="3966415" y="0"/>
                </a:cubicBezTo>
                <a:cubicBezTo>
                  <a:pt x="4150023" y="-7559"/>
                  <a:pt x="4267900" y="22356"/>
                  <a:pt x="4439172" y="0"/>
                </a:cubicBezTo>
                <a:cubicBezTo>
                  <a:pt x="4610444" y="-22356"/>
                  <a:pt x="4670284" y="10658"/>
                  <a:pt x="4810624" y="0"/>
                </a:cubicBezTo>
                <a:cubicBezTo>
                  <a:pt x="4950964" y="-10658"/>
                  <a:pt x="5293996" y="15824"/>
                  <a:pt x="5688602" y="0"/>
                </a:cubicBezTo>
                <a:cubicBezTo>
                  <a:pt x="6083208" y="-15824"/>
                  <a:pt x="5983131" y="9386"/>
                  <a:pt x="6161360" y="0"/>
                </a:cubicBezTo>
                <a:cubicBezTo>
                  <a:pt x="6339589" y="-9386"/>
                  <a:pt x="6476132" y="1002"/>
                  <a:pt x="6634117" y="0"/>
                </a:cubicBezTo>
                <a:cubicBezTo>
                  <a:pt x="6792102" y="-1002"/>
                  <a:pt x="7216516" y="-38005"/>
                  <a:pt x="7512095" y="0"/>
                </a:cubicBezTo>
                <a:cubicBezTo>
                  <a:pt x="7807674" y="38005"/>
                  <a:pt x="7747069" y="17925"/>
                  <a:pt x="7883547" y="0"/>
                </a:cubicBezTo>
                <a:cubicBezTo>
                  <a:pt x="8020025" y="-17925"/>
                  <a:pt x="8293805" y="4920"/>
                  <a:pt x="8660219" y="0"/>
                </a:cubicBezTo>
                <a:cubicBezTo>
                  <a:pt x="9026633" y="-4920"/>
                  <a:pt x="9076200" y="28353"/>
                  <a:pt x="9335587" y="0"/>
                </a:cubicBezTo>
                <a:cubicBezTo>
                  <a:pt x="9594974" y="-28353"/>
                  <a:pt x="9864310" y="25781"/>
                  <a:pt x="10112260" y="0"/>
                </a:cubicBezTo>
                <a:cubicBezTo>
                  <a:pt x="10360210" y="-25781"/>
                  <a:pt x="10685386" y="-20254"/>
                  <a:pt x="10956469" y="0"/>
                </a:cubicBezTo>
                <a:cubicBezTo>
                  <a:pt x="11422639" y="71271"/>
                  <a:pt x="11757132" y="365755"/>
                  <a:pt x="11782425" y="825956"/>
                </a:cubicBezTo>
                <a:cubicBezTo>
                  <a:pt x="11802414" y="1058122"/>
                  <a:pt x="11769766" y="1136952"/>
                  <a:pt x="11782425" y="1344592"/>
                </a:cubicBezTo>
                <a:cubicBezTo>
                  <a:pt x="11795084" y="1552232"/>
                  <a:pt x="11800891" y="1744151"/>
                  <a:pt x="11782425" y="1912621"/>
                </a:cubicBezTo>
                <a:cubicBezTo>
                  <a:pt x="11763959" y="2081091"/>
                  <a:pt x="11771181" y="2283994"/>
                  <a:pt x="11782425" y="2480651"/>
                </a:cubicBezTo>
                <a:cubicBezTo>
                  <a:pt x="11793670" y="2677308"/>
                  <a:pt x="11764950" y="2943179"/>
                  <a:pt x="11782425" y="3098074"/>
                </a:cubicBezTo>
                <a:cubicBezTo>
                  <a:pt x="11799900" y="3252969"/>
                  <a:pt x="11815162" y="3566973"/>
                  <a:pt x="11782425" y="3814286"/>
                </a:cubicBezTo>
                <a:cubicBezTo>
                  <a:pt x="11749688" y="4061599"/>
                  <a:pt x="11780144" y="4248833"/>
                  <a:pt x="11782425" y="4382315"/>
                </a:cubicBezTo>
                <a:cubicBezTo>
                  <a:pt x="11784706" y="4515797"/>
                  <a:pt x="11759870" y="4854265"/>
                  <a:pt x="11782425" y="4999739"/>
                </a:cubicBezTo>
                <a:cubicBezTo>
                  <a:pt x="11804980" y="5145213"/>
                  <a:pt x="11769781" y="5579944"/>
                  <a:pt x="11782425" y="5765344"/>
                </a:cubicBezTo>
                <a:cubicBezTo>
                  <a:pt x="11672917" y="6237219"/>
                  <a:pt x="11366849" y="6620048"/>
                  <a:pt x="10956469" y="6591300"/>
                </a:cubicBezTo>
                <a:cubicBezTo>
                  <a:pt x="10722063" y="6613748"/>
                  <a:pt x="10580370" y="6576774"/>
                  <a:pt x="10483712" y="6591300"/>
                </a:cubicBezTo>
                <a:cubicBezTo>
                  <a:pt x="10387054" y="6605826"/>
                  <a:pt x="9921410" y="6625846"/>
                  <a:pt x="9605734" y="6591300"/>
                </a:cubicBezTo>
                <a:cubicBezTo>
                  <a:pt x="9290058" y="6556754"/>
                  <a:pt x="9237966" y="6579880"/>
                  <a:pt x="8930366" y="6591300"/>
                </a:cubicBezTo>
                <a:cubicBezTo>
                  <a:pt x="8622766" y="6602720"/>
                  <a:pt x="8626430" y="6579152"/>
                  <a:pt x="8457609" y="6591300"/>
                </a:cubicBezTo>
                <a:cubicBezTo>
                  <a:pt x="8288788" y="6603448"/>
                  <a:pt x="7810891" y="6610495"/>
                  <a:pt x="7579631" y="6591300"/>
                </a:cubicBezTo>
                <a:cubicBezTo>
                  <a:pt x="7348371" y="6572105"/>
                  <a:pt x="6878397" y="6574172"/>
                  <a:pt x="6701654" y="6591300"/>
                </a:cubicBezTo>
                <a:cubicBezTo>
                  <a:pt x="6524911" y="6608428"/>
                  <a:pt x="6359252" y="6601043"/>
                  <a:pt x="6228896" y="6591300"/>
                </a:cubicBezTo>
                <a:cubicBezTo>
                  <a:pt x="6098540" y="6581557"/>
                  <a:pt x="5889822" y="6611909"/>
                  <a:pt x="5654834" y="6591300"/>
                </a:cubicBezTo>
                <a:cubicBezTo>
                  <a:pt x="5419846" y="6570691"/>
                  <a:pt x="5252383" y="6606877"/>
                  <a:pt x="4878161" y="6591300"/>
                </a:cubicBezTo>
                <a:cubicBezTo>
                  <a:pt x="4503939" y="6575723"/>
                  <a:pt x="4440546" y="6625522"/>
                  <a:pt x="4101489" y="6591300"/>
                </a:cubicBezTo>
                <a:cubicBezTo>
                  <a:pt x="3762432" y="6557078"/>
                  <a:pt x="3547585" y="6634612"/>
                  <a:pt x="3223511" y="6591300"/>
                </a:cubicBezTo>
                <a:cubicBezTo>
                  <a:pt x="2899437" y="6547988"/>
                  <a:pt x="2956612" y="6589126"/>
                  <a:pt x="2852059" y="6591300"/>
                </a:cubicBezTo>
                <a:cubicBezTo>
                  <a:pt x="2747506" y="6593474"/>
                  <a:pt x="2525896" y="6603687"/>
                  <a:pt x="2379301" y="6591300"/>
                </a:cubicBezTo>
                <a:cubicBezTo>
                  <a:pt x="2232706" y="6578913"/>
                  <a:pt x="1891948" y="6578588"/>
                  <a:pt x="1703934" y="6591300"/>
                </a:cubicBezTo>
                <a:cubicBezTo>
                  <a:pt x="1515920" y="6604012"/>
                  <a:pt x="1132977" y="6603425"/>
                  <a:pt x="825956" y="6591300"/>
                </a:cubicBezTo>
                <a:cubicBezTo>
                  <a:pt x="388956" y="6530096"/>
                  <a:pt x="28980" y="6150296"/>
                  <a:pt x="0" y="5765344"/>
                </a:cubicBezTo>
                <a:cubicBezTo>
                  <a:pt x="27345" y="5543743"/>
                  <a:pt x="6874" y="5289718"/>
                  <a:pt x="0" y="5049133"/>
                </a:cubicBezTo>
                <a:cubicBezTo>
                  <a:pt x="-6874" y="4808548"/>
                  <a:pt x="2361" y="4560975"/>
                  <a:pt x="0" y="4431709"/>
                </a:cubicBezTo>
                <a:cubicBezTo>
                  <a:pt x="-2361" y="4302443"/>
                  <a:pt x="22033" y="4086334"/>
                  <a:pt x="0" y="3962467"/>
                </a:cubicBezTo>
                <a:cubicBezTo>
                  <a:pt x="-22033" y="3838600"/>
                  <a:pt x="-10990" y="3430526"/>
                  <a:pt x="0" y="3295650"/>
                </a:cubicBezTo>
                <a:cubicBezTo>
                  <a:pt x="10990" y="3160774"/>
                  <a:pt x="22462" y="2896351"/>
                  <a:pt x="0" y="2727620"/>
                </a:cubicBezTo>
                <a:cubicBezTo>
                  <a:pt x="-22462" y="2558889"/>
                  <a:pt x="9521" y="2266741"/>
                  <a:pt x="0" y="2110197"/>
                </a:cubicBezTo>
                <a:cubicBezTo>
                  <a:pt x="-9521" y="1953653"/>
                  <a:pt x="893" y="1824657"/>
                  <a:pt x="0" y="1591561"/>
                </a:cubicBezTo>
                <a:cubicBezTo>
                  <a:pt x="-893" y="1358465"/>
                  <a:pt x="-36069" y="1114263"/>
                  <a:pt x="0" y="825956"/>
                </a:cubicBezTo>
                <a:close/>
              </a:path>
              <a:path w="11782425" h="6591300" stroke="0" extrusionOk="0">
                <a:moveTo>
                  <a:pt x="0" y="825956"/>
                </a:moveTo>
                <a:cubicBezTo>
                  <a:pt x="3076" y="463846"/>
                  <a:pt x="412937" y="77094"/>
                  <a:pt x="825956" y="0"/>
                </a:cubicBezTo>
                <a:cubicBezTo>
                  <a:pt x="1156087" y="-31485"/>
                  <a:pt x="1303110" y="13314"/>
                  <a:pt x="1602629" y="0"/>
                </a:cubicBezTo>
                <a:cubicBezTo>
                  <a:pt x="1902148" y="-13314"/>
                  <a:pt x="1923985" y="-7531"/>
                  <a:pt x="2075386" y="0"/>
                </a:cubicBezTo>
                <a:cubicBezTo>
                  <a:pt x="2226787" y="7531"/>
                  <a:pt x="2312409" y="13526"/>
                  <a:pt x="2548143" y="0"/>
                </a:cubicBezTo>
                <a:cubicBezTo>
                  <a:pt x="2783877" y="-13526"/>
                  <a:pt x="2993055" y="28342"/>
                  <a:pt x="3324816" y="0"/>
                </a:cubicBezTo>
                <a:cubicBezTo>
                  <a:pt x="3656577" y="-28342"/>
                  <a:pt x="3660534" y="-2400"/>
                  <a:pt x="3898878" y="0"/>
                </a:cubicBezTo>
                <a:cubicBezTo>
                  <a:pt x="4137222" y="2400"/>
                  <a:pt x="4454159" y="-43424"/>
                  <a:pt x="4776856" y="0"/>
                </a:cubicBezTo>
                <a:cubicBezTo>
                  <a:pt x="5099553" y="43424"/>
                  <a:pt x="5328600" y="39467"/>
                  <a:pt x="5654834" y="0"/>
                </a:cubicBezTo>
                <a:cubicBezTo>
                  <a:pt x="5981068" y="-39467"/>
                  <a:pt x="6170485" y="1441"/>
                  <a:pt x="6431507" y="0"/>
                </a:cubicBezTo>
                <a:cubicBezTo>
                  <a:pt x="6692529" y="-1441"/>
                  <a:pt x="6789616" y="23530"/>
                  <a:pt x="6904264" y="0"/>
                </a:cubicBezTo>
                <a:cubicBezTo>
                  <a:pt x="7018912" y="-23530"/>
                  <a:pt x="7165018" y="13794"/>
                  <a:pt x="7275716" y="0"/>
                </a:cubicBezTo>
                <a:cubicBezTo>
                  <a:pt x="7386414" y="-13794"/>
                  <a:pt x="7921330" y="4494"/>
                  <a:pt x="8153694" y="0"/>
                </a:cubicBezTo>
                <a:cubicBezTo>
                  <a:pt x="8386058" y="-4494"/>
                  <a:pt x="8661237" y="14540"/>
                  <a:pt x="8829061" y="0"/>
                </a:cubicBezTo>
                <a:cubicBezTo>
                  <a:pt x="8996885" y="-14540"/>
                  <a:pt x="9275977" y="19805"/>
                  <a:pt x="9504429" y="0"/>
                </a:cubicBezTo>
                <a:cubicBezTo>
                  <a:pt x="9732881" y="-19805"/>
                  <a:pt x="9870897" y="4413"/>
                  <a:pt x="9977186" y="0"/>
                </a:cubicBezTo>
                <a:cubicBezTo>
                  <a:pt x="10083475" y="-4413"/>
                  <a:pt x="10701638" y="-6463"/>
                  <a:pt x="10956469" y="0"/>
                </a:cubicBezTo>
                <a:cubicBezTo>
                  <a:pt x="11499328" y="19674"/>
                  <a:pt x="11746176" y="357795"/>
                  <a:pt x="11782425" y="825956"/>
                </a:cubicBezTo>
                <a:cubicBezTo>
                  <a:pt x="11780179" y="935009"/>
                  <a:pt x="11787911" y="1234379"/>
                  <a:pt x="11782425" y="1344592"/>
                </a:cubicBezTo>
                <a:cubicBezTo>
                  <a:pt x="11776939" y="1454805"/>
                  <a:pt x="11747693" y="1797041"/>
                  <a:pt x="11782425" y="2060803"/>
                </a:cubicBezTo>
                <a:cubicBezTo>
                  <a:pt x="11817157" y="2324565"/>
                  <a:pt x="11781096" y="2539657"/>
                  <a:pt x="11782425" y="2727620"/>
                </a:cubicBezTo>
                <a:cubicBezTo>
                  <a:pt x="11783754" y="2915583"/>
                  <a:pt x="11764051" y="3159496"/>
                  <a:pt x="11782425" y="3295650"/>
                </a:cubicBezTo>
                <a:cubicBezTo>
                  <a:pt x="11800800" y="3431804"/>
                  <a:pt x="11795261" y="3636177"/>
                  <a:pt x="11782425" y="3814286"/>
                </a:cubicBezTo>
                <a:cubicBezTo>
                  <a:pt x="11769589" y="3992395"/>
                  <a:pt x="11766834" y="4176182"/>
                  <a:pt x="11782425" y="4332921"/>
                </a:cubicBezTo>
                <a:cubicBezTo>
                  <a:pt x="11798016" y="4489661"/>
                  <a:pt x="11761075" y="4736883"/>
                  <a:pt x="11782425" y="5049133"/>
                </a:cubicBezTo>
                <a:cubicBezTo>
                  <a:pt x="11803775" y="5361383"/>
                  <a:pt x="11804052" y="5430192"/>
                  <a:pt x="11782425" y="5765344"/>
                </a:cubicBezTo>
                <a:cubicBezTo>
                  <a:pt x="11778282" y="6208126"/>
                  <a:pt x="11406006" y="6606104"/>
                  <a:pt x="10956469" y="6591300"/>
                </a:cubicBezTo>
                <a:cubicBezTo>
                  <a:pt x="10570799" y="6609786"/>
                  <a:pt x="10383708" y="6605044"/>
                  <a:pt x="10078491" y="6591300"/>
                </a:cubicBezTo>
                <a:cubicBezTo>
                  <a:pt x="9773274" y="6577556"/>
                  <a:pt x="9864481" y="6588244"/>
                  <a:pt x="9707039" y="6591300"/>
                </a:cubicBezTo>
                <a:cubicBezTo>
                  <a:pt x="9549597" y="6594356"/>
                  <a:pt x="9399818" y="6607565"/>
                  <a:pt x="9234282" y="6591300"/>
                </a:cubicBezTo>
                <a:cubicBezTo>
                  <a:pt x="9068746" y="6575035"/>
                  <a:pt x="8922834" y="6572554"/>
                  <a:pt x="8761525" y="6591300"/>
                </a:cubicBezTo>
                <a:cubicBezTo>
                  <a:pt x="8600216" y="6610046"/>
                  <a:pt x="8162043" y="6623710"/>
                  <a:pt x="7984852" y="6591300"/>
                </a:cubicBezTo>
                <a:cubicBezTo>
                  <a:pt x="7807661" y="6558890"/>
                  <a:pt x="7703196" y="6573140"/>
                  <a:pt x="7613400" y="6591300"/>
                </a:cubicBezTo>
                <a:cubicBezTo>
                  <a:pt x="7523604" y="6609460"/>
                  <a:pt x="7284803" y="6575734"/>
                  <a:pt x="7140642" y="6591300"/>
                </a:cubicBezTo>
                <a:cubicBezTo>
                  <a:pt x="6996481" y="6606866"/>
                  <a:pt x="6442178" y="6590915"/>
                  <a:pt x="6262665" y="6591300"/>
                </a:cubicBezTo>
                <a:cubicBezTo>
                  <a:pt x="6083152" y="6591685"/>
                  <a:pt x="6011256" y="6602950"/>
                  <a:pt x="5891213" y="6591300"/>
                </a:cubicBezTo>
                <a:cubicBezTo>
                  <a:pt x="5771170" y="6579650"/>
                  <a:pt x="5689842" y="6608971"/>
                  <a:pt x="5519760" y="6591300"/>
                </a:cubicBezTo>
                <a:cubicBezTo>
                  <a:pt x="5349678" y="6573629"/>
                  <a:pt x="5272932" y="6593349"/>
                  <a:pt x="5148308" y="6591300"/>
                </a:cubicBezTo>
                <a:cubicBezTo>
                  <a:pt x="5023684" y="6589251"/>
                  <a:pt x="4705247" y="6611026"/>
                  <a:pt x="4472941" y="6591300"/>
                </a:cubicBezTo>
                <a:cubicBezTo>
                  <a:pt x="4240635" y="6571574"/>
                  <a:pt x="4128592" y="6567660"/>
                  <a:pt x="3797573" y="6591300"/>
                </a:cubicBezTo>
                <a:cubicBezTo>
                  <a:pt x="3466554" y="6614940"/>
                  <a:pt x="3307397" y="6615911"/>
                  <a:pt x="3122206" y="6591300"/>
                </a:cubicBezTo>
                <a:cubicBezTo>
                  <a:pt x="2937015" y="6566689"/>
                  <a:pt x="2540576" y="6633222"/>
                  <a:pt x="2244228" y="6591300"/>
                </a:cubicBezTo>
                <a:cubicBezTo>
                  <a:pt x="1947880" y="6549378"/>
                  <a:pt x="1722680" y="6599683"/>
                  <a:pt x="1568860" y="6591300"/>
                </a:cubicBezTo>
                <a:cubicBezTo>
                  <a:pt x="1415040" y="6582917"/>
                  <a:pt x="1156353" y="6622781"/>
                  <a:pt x="825956" y="6591300"/>
                </a:cubicBezTo>
                <a:cubicBezTo>
                  <a:pt x="342576" y="6533819"/>
                  <a:pt x="-43978" y="6256110"/>
                  <a:pt x="0" y="5765344"/>
                </a:cubicBezTo>
                <a:cubicBezTo>
                  <a:pt x="16914" y="5622377"/>
                  <a:pt x="-20997" y="5429334"/>
                  <a:pt x="0" y="5147921"/>
                </a:cubicBezTo>
                <a:cubicBezTo>
                  <a:pt x="20997" y="4866508"/>
                  <a:pt x="19059" y="4757648"/>
                  <a:pt x="0" y="4579891"/>
                </a:cubicBezTo>
                <a:cubicBezTo>
                  <a:pt x="-19059" y="4402134"/>
                  <a:pt x="3419" y="4224597"/>
                  <a:pt x="0" y="4110649"/>
                </a:cubicBezTo>
                <a:cubicBezTo>
                  <a:pt x="-3419" y="3996701"/>
                  <a:pt x="-17350" y="3712566"/>
                  <a:pt x="0" y="3542619"/>
                </a:cubicBezTo>
                <a:cubicBezTo>
                  <a:pt x="17350" y="3372672"/>
                  <a:pt x="-4957" y="3202038"/>
                  <a:pt x="0" y="3023984"/>
                </a:cubicBezTo>
                <a:cubicBezTo>
                  <a:pt x="4957" y="2845930"/>
                  <a:pt x="9404" y="2749843"/>
                  <a:pt x="0" y="2554742"/>
                </a:cubicBezTo>
                <a:cubicBezTo>
                  <a:pt x="-9404" y="2359641"/>
                  <a:pt x="28752" y="2049588"/>
                  <a:pt x="0" y="1838531"/>
                </a:cubicBezTo>
                <a:cubicBezTo>
                  <a:pt x="-28752" y="1627474"/>
                  <a:pt x="35182" y="1093789"/>
                  <a:pt x="0" y="82595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608" y="36956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Vác giỏ đi câu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Em ngồi bờ ao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Anh ra sông cái.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62A6E7-8ED4-4520-A915-A2737B184107}"/>
              </a:ext>
            </a:extLst>
          </p:cNvPr>
          <p:cNvSpPr/>
          <p:nvPr/>
        </p:nvSpPr>
        <p:spPr>
          <a:xfrm>
            <a:off x="95983" y="2150744"/>
            <a:ext cx="4485541" cy="2897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Hiu hiu gió thổi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Buồn ngủ quá chừng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Mèo anh ngả lưng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Ngủ luôn một giấc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Lòng riêng thầm nhắc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Đã có em rồi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4A9195-4CD6-431C-BF9B-C1A7819AA01D}"/>
              </a:ext>
            </a:extLst>
          </p:cNvPr>
          <p:cNvSpPr/>
          <p:nvPr/>
        </p:nvSpPr>
        <p:spPr>
          <a:xfrm>
            <a:off x="95983" y="4760594"/>
            <a:ext cx="4485541" cy="1695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Mèo em đang ngồi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Thấy bầy thỏ bạn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Đùa chơi múa lượn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Vui quá là vui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959CF-E02C-47F0-A974-92B2BD8DFBBC}"/>
              </a:ext>
            </a:extLst>
          </p:cNvPr>
          <p:cNvSpPr/>
          <p:nvPr/>
        </p:nvSpPr>
        <p:spPr>
          <a:xfrm>
            <a:off x="4144108" y="960119"/>
            <a:ext cx="4485541" cy="1695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Mèo nghĩ: Ồ thôi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Anh câu cũng đủ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Nghĩ rồi hớn hở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Nhập bọn vui chơi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32E4CF-E275-48BC-BFFC-9C9AFA8D5B51}"/>
              </a:ext>
            </a:extLst>
          </p:cNvPr>
          <p:cNvSpPr/>
          <p:nvPr/>
        </p:nvSpPr>
        <p:spPr>
          <a:xfrm>
            <a:off x="4153633" y="2827019"/>
            <a:ext cx="4485541" cy="2491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Lúc ông mặt trời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Xuống núi đi ngủ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Đôi mèo hối hả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Quay về lều tranh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Giỏ em, giỏ 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Không con cá nhỏ…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1FC60D-4CFA-4FBC-9EFE-9654A82B9E17}"/>
              </a:ext>
            </a:extLst>
          </p:cNvPr>
          <p:cNvSpPr/>
          <p:nvPr/>
        </p:nvSpPr>
        <p:spPr>
          <a:xfrm>
            <a:off x="5772883" y="5208269"/>
            <a:ext cx="4485541" cy="469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Linh)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0AC6E1-D317-4169-BDD3-E58A8B1E7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5886" y="236951"/>
            <a:ext cx="4255377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27B9A0-321A-446E-8CA7-133AF51C7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0898" y="209758"/>
            <a:ext cx="4517913" cy="4019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E80A62-C8C9-49FF-AFC4-F0C51FCC9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5900" y="4195762"/>
            <a:ext cx="2633662" cy="2347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AFE0574-447E-4044-81D5-2255CB0904DD}"/>
              </a:ext>
            </a:extLst>
          </p:cNvPr>
          <p:cNvSpPr/>
          <p:nvPr/>
        </p:nvSpPr>
        <p:spPr>
          <a:xfrm>
            <a:off x="9338873" y="209758"/>
            <a:ext cx="2108066" cy="462331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Chia </a:t>
            </a:r>
            <a:r>
              <a:rPr lang="en-US" sz="3200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đoạn</a:t>
            </a:r>
            <a:endParaRPr lang="en-US" sz="3200" kern="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A7093EB-1640-4F22-BEDB-2F1980ACE278}"/>
              </a:ext>
            </a:extLst>
          </p:cNvPr>
          <p:cNvSpPr/>
          <p:nvPr/>
        </p:nvSpPr>
        <p:spPr>
          <a:xfrm>
            <a:off x="223872" y="404736"/>
            <a:ext cx="371289" cy="389512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27BD10C-6796-47B5-8F27-648A93D821C0}"/>
              </a:ext>
            </a:extLst>
          </p:cNvPr>
          <p:cNvSpPr/>
          <p:nvPr/>
        </p:nvSpPr>
        <p:spPr>
          <a:xfrm>
            <a:off x="223872" y="2159557"/>
            <a:ext cx="371289" cy="389512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EE67E6B-0471-43BB-A007-5E8ABA27784C}"/>
              </a:ext>
            </a:extLst>
          </p:cNvPr>
          <p:cNvSpPr/>
          <p:nvPr/>
        </p:nvSpPr>
        <p:spPr>
          <a:xfrm>
            <a:off x="223871" y="4862325"/>
            <a:ext cx="371289" cy="389512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88B034F-F58A-462A-A86C-91E1FEDD89A3}"/>
              </a:ext>
            </a:extLst>
          </p:cNvPr>
          <p:cNvSpPr/>
          <p:nvPr/>
        </p:nvSpPr>
        <p:spPr>
          <a:xfrm>
            <a:off x="4210234" y="2848147"/>
            <a:ext cx="371289" cy="389512"/>
          </a:xfrm>
          <a:prstGeom prst="ellipse">
            <a:avLst/>
          </a:prstGeom>
          <a:solidFill>
            <a:srgbClr val="00B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B4CCE5-5C0D-4CAA-8025-1DF67CBA5065}"/>
              </a:ext>
            </a:extLst>
          </p:cNvPr>
          <p:cNvCxnSpPr/>
          <p:nvPr/>
        </p:nvCxnSpPr>
        <p:spPr>
          <a:xfrm>
            <a:off x="1693889" y="2048298"/>
            <a:ext cx="92939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DF0E821-664A-4980-A516-54002C41CAFF}"/>
              </a:ext>
            </a:extLst>
          </p:cNvPr>
          <p:cNvCxnSpPr>
            <a:cxnSpLocks/>
          </p:cNvCxnSpPr>
          <p:nvPr/>
        </p:nvCxnSpPr>
        <p:spPr>
          <a:xfrm>
            <a:off x="5896131" y="4449223"/>
            <a:ext cx="1119266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AEF59FC-03B0-467B-B02C-3D3B9B480F03}"/>
              </a:ext>
            </a:extLst>
          </p:cNvPr>
          <p:cNvCxnSpPr/>
          <p:nvPr/>
        </p:nvCxnSpPr>
        <p:spPr>
          <a:xfrm>
            <a:off x="5896131" y="4046986"/>
            <a:ext cx="92939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BDCDB55-A27B-4E1A-9D73-0BE922B722D4}"/>
              </a:ext>
            </a:extLst>
          </p:cNvPr>
          <p:cNvCxnSpPr/>
          <p:nvPr/>
        </p:nvCxnSpPr>
        <p:spPr>
          <a:xfrm>
            <a:off x="5772883" y="2159557"/>
            <a:ext cx="92939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2394493-FAEF-4280-8E9D-C5E4824B731C}"/>
              </a:ext>
            </a:extLst>
          </p:cNvPr>
          <p:cNvCxnSpPr/>
          <p:nvPr/>
        </p:nvCxnSpPr>
        <p:spPr>
          <a:xfrm>
            <a:off x="764499" y="1196357"/>
            <a:ext cx="92939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201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6" grpId="0"/>
      <p:bldP spid="8" grpId="0"/>
      <p:bldP spid="9" grpId="0"/>
      <p:bldP spid="10" grpId="0"/>
      <p:bldP spid="11" grpId="0"/>
      <p:bldP spid="13" grpId="0" animBg="1"/>
      <p:bldP spid="2" grpId="0" animBg="1"/>
      <p:bldP spid="14" grpId="0" animBg="1"/>
      <p:bldP spid="15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226112"/>
            <a:ext cx="4571989" cy="523220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811602"/>
            <a:ext cx="5619747" cy="523220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*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Luyện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1749557"/>
            <a:ext cx="7143757" cy="523220"/>
          </a:xfrm>
          <a:prstGeom prst="rect">
            <a:avLst/>
          </a:prstGeom>
          <a:noFill/>
        </p:spPr>
        <p:txBody>
          <a:bodyPr wrap="square" lIns="91438" tIns="45720" rIns="91438" bIns="45720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*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Luyện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đúng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ngữ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khó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: </a:t>
            </a:r>
            <a:endParaRPr lang="en-US" sz="28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2192040"/>
            <a:ext cx="1219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vác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giỏ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hiu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hiu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hớn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hở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xuống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núi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lều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</p:txBody>
      </p:sp>
      <p:sp>
        <p:nvSpPr>
          <p:cNvPr id="9" name="Rectangle 8"/>
          <p:cNvSpPr/>
          <p:nvPr/>
        </p:nvSpPr>
        <p:spPr>
          <a:xfrm>
            <a:off x="3002508" y="2780837"/>
            <a:ext cx="339829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Vác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410948"/>
            <a:ext cx="5578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1" y="5389355"/>
            <a:ext cx="6837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hớn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-62035" y="6329038"/>
            <a:ext cx="2994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838" y="4854590"/>
            <a:ext cx="2749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729" y="5859565"/>
            <a:ext cx="3991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hối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31140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ác dự án kỳ vọng làm thay đổi diện mạo TP Nha Trang">
            <a:extLst>
              <a:ext uri="{FF2B5EF4-FFF2-40B4-BE49-F238E27FC236}">
                <a16:creationId xmlns:a16="http://schemas.microsoft.com/office/drawing/2014/main" id="{3248C728-3ACF-45C7-A164-14BBA4FB97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2912"/>
            <a:ext cx="7210268" cy="561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4CA409-53F0-41EB-8DA8-09B6CE3C6C9F}"/>
              </a:ext>
            </a:extLst>
          </p:cNvPr>
          <p:cNvSpPr txBox="1"/>
          <p:nvPr/>
        </p:nvSpPr>
        <p:spPr>
          <a:xfrm>
            <a:off x="2" y="6376949"/>
            <a:ext cx="6221240" cy="48105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400" b="1" i="0" u="none" strike="noStrike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Sông</a:t>
            </a:r>
            <a:r>
              <a:rPr kumimoji="0" lang="en-US" sz="4400" b="1" i="0" u="none" strike="noStrike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cái</a:t>
            </a:r>
            <a:r>
              <a:rPr kumimoji="0" lang="en-US" sz="4400" b="1" i="0" u="none" strike="noStrike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4400" b="1" i="0" u="none" strike="noStrike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Sông</a:t>
            </a:r>
            <a:r>
              <a:rPr kumimoji="0" lang="en-US" sz="4400" b="1" i="0" u="none" strike="noStrike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lớn</a:t>
            </a:r>
            <a:endParaRPr kumimoji="0" lang="en-US" sz="4400" b="0" i="1" u="none" strike="noStrike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river surrounded by trees&#10;&#10;Description automatically generated with low confidence">
            <a:extLst>
              <a:ext uri="{FF2B5EF4-FFF2-40B4-BE49-F238E27FC236}">
                <a16:creationId xmlns:a16="http://schemas.microsoft.com/office/drawing/2014/main" id="{C0080BA0-3E07-4107-872B-79D6BDD70D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913" y="1783831"/>
            <a:ext cx="5493086" cy="464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0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osing for a photo in front of a white building&#10;&#10;Description automatically generated with medium confidence">
            <a:extLst>
              <a:ext uri="{FF2B5EF4-FFF2-40B4-BE49-F238E27FC236}">
                <a16:creationId xmlns:a16="http://schemas.microsoft.com/office/drawing/2014/main" id="{1D67EBB4-AFBD-4174-A0DE-6C60DE29F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477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359856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Hớn hở: nét mặt tươi tỉnh, lộ rõ vẻ vui mừng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70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1F3A65B-E639-4A97-9864-6C16F6BF31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076" y="2934258"/>
            <a:ext cx="3919605" cy="3259164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E5D5B2D-E20F-4D90-8AC8-199EA5DF0EB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871" y="2976334"/>
            <a:ext cx="2347910" cy="3388225"/>
          </a:xfrm>
          <a:prstGeom prst="rect">
            <a:avLst/>
          </a:prstGeom>
        </p:spPr>
      </p:pic>
      <p:pic>
        <p:nvPicPr>
          <p:cNvPr id="2" name="hối hả">
            <a:hlinkClick r:id="" action="ppaction://media"/>
            <a:extLst>
              <a:ext uri="{FF2B5EF4-FFF2-40B4-BE49-F238E27FC236}">
                <a16:creationId xmlns:a16="http://schemas.microsoft.com/office/drawing/2014/main" id="{E5C133EC-DBA2-4255-A3FE-5743AB8E45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59231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2402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* 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Hối hả: rất vội vã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11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1141</Words>
  <Application>Microsoft Office PowerPoint</Application>
  <PresentationFormat>Widescreen</PresentationFormat>
  <Paragraphs>110</Paragraphs>
  <Slides>20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Arial-Rounded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computer</dc:creator>
  <cp:lastModifiedBy>Administrator</cp:lastModifiedBy>
  <cp:revision>21</cp:revision>
  <dcterms:created xsi:type="dcterms:W3CDTF">2024-03-06T03:01:28Z</dcterms:created>
  <dcterms:modified xsi:type="dcterms:W3CDTF">2025-03-10T08:41:22Z</dcterms:modified>
</cp:coreProperties>
</file>