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62" r:id="rId1"/>
  </p:sldMasterIdLst>
  <p:notesMasterIdLst>
    <p:notesMasterId r:id="rId18"/>
  </p:notesMasterIdLst>
  <p:sldIdLst>
    <p:sldId id="281" r:id="rId2"/>
    <p:sldId id="343" r:id="rId3"/>
    <p:sldId id="405" r:id="rId4"/>
    <p:sldId id="341" r:id="rId5"/>
    <p:sldId id="396" r:id="rId6"/>
    <p:sldId id="397" r:id="rId7"/>
    <p:sldId id="398" r:id="rId8"/>
    <p:sldId id="399" r:id="rId9"/>
    <p:sldId id="400" r:id="rId10"/>
    <p:sldId id="389" r:id="rId11"/>
    <p:sldId id="401" r:id="rId12"/>
    <p:sldId id="402" r:id="rId13"/>
    <p:sldId id="403" r:id="rId14"/>
    <p:sldId id="404" r:id="rId15"/>
    <p:sldId id="395" r:id="rId16"/>
    <p:sldId id="286" r:id="rId17"/>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uong" initials="P" lastIdx="1" clrIdx="0">
    <p:extLst>
      <p:ext uri="{19B8F6BF-5375-455C-9EA6-DF929625EA0E}">
        <p15:presenceInfo xmlns:p15="http://schemas.microsoft.com/office/powerpoint/2012/main" userId="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1A0"/>
    <a:srgbClr val="CDBF97"/>
    <a:srgbClr val="8D7545"/>
    <a:srgbClr val="ECE8E5"/>
    <a:srgbClr val="E4CBCB"/>
    <a:srgbClr val="A88755"/>
    <a:srgbClr val="1F2020"/>
    <a:srgbClr val="263B45"/>
    <a:srgbClr val="193B3C"/>
    <a:srgbClr val="4E6C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961" autoAdjust="0"/>
    <p:restoredTop sz="93246" autoAdjust="0"/>
  </p:normalViewPr>
  <p:slideViewPr>
    <p:cSldViewPr snapToGrid="0">
      <p:cViewPr varScale="1">
        <p:scale>
          <a:sx n="68" d="100"/>
          <a:sy n="68" d="100"/>
        </p:scale>
        <p:origin x="42" y="279"/>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2025/3/13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1</a:t>
            </a:fld>
            <a:endParaRPr lang="zh-CN" altLang="en-US"/>
          </a:p>
        </p:txBody>
      </p:sp>
    </p:spTree>
    <p:extLst>
      <p:ext uri="{BB962C8B-B14F-4D97-AF65-F5344CB8AC3E}">
        <p14:creationId xmlns:p14="http://schemas.microsoft.com/office/powerpoint/2010/main" val="2161361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10</a:t>
            </a:fld>
            <a:endParaRPr lang="zh-CN" altLang="en-US"/>
          </a:p>
        </p:txBody>
      </p:sp>
    </p:spTree>
    <p:extLst>
      <p:ext uri="{BB962C8B-B14F-4D97-AF65-F5344CB8AC3E}">
        <p14:creationId xmlns:p14="http://schemas.microsoft.com/office/powerpoint/2010/main" val="387839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11</a:t>
            </a:fld>
            <a:endParaRPr lang="zh-CN" altLang="en-US"/>
          </a:p>
        </p:txBody>
      </p:sp>
    </p:spTree>
    <p:extLst>
      <p:ext uri="{BB962C8B-B14F-4D97-AF65-F5344CB8AC3E}">
        <p14:creationId xmlns:p14="http://schemas.microsoft.com/office/powerpoint/2010/main" val="1710528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12</a:t>
            </a:fld>
            <a:endParaRPr lang="zh-CN" altLang="en-US"/>
          </a:p>
        </p:txBody>
      </p:sp>
    </p:spTree>
    <p:extLst>
      <p:ext uri="{BB962C8B-B14F-4D97-AF65-F5344CB8AC3E}">
        <p14:creationId xmlns:p14="http://schemas.microsoft.com/office/powerpoint/2010/main" val="174381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13</a:t>
            </a:fld>
            <a:endParaRPr lang="zh-CN" altLang="en-US"/>
          </a:p>
        </p:txBody>
      </p:sp>
    </p:spTree>
    <p:extLst>
      <p:ext uri="{BB962C8B-B14F-4D97-AF65-F5344CB8AC3E}">
        <p14:creationId xmlns:p14="http://schemas.microsoft.com/office/powerpoint/2010/main" val="677095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14</a:t>
            </a:fld>
            <a:endParaRPr lang="zh-CN" altLang="en-US"/>
          </a:p>
        </p:txBody>
      </p:sp>
    </p:spTree>
    <p:extLst>
      <p:ext uri="{BB962C8B-B14F-4D97-AF65-F5344CB8AC3E}">
        <p14:creationId xmlns:p14="http://schemas.microsoft.com/office/powerpoint/2010/main" val="2837691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15</a:t>
            </a:fld>
            <a:endParaRPr lang="zh-CN" altLang="en-US"/>
          </a:p>
        </p:txBody>
      </p:sp>
    </p:spTree>
    <p:extLst>
      <p:ext uri="{BB962C8B-B14F-4D97-AF65-F5344CB8AC3E}">
        <p14:creationId xmlns:p14="http://schemas.microsoft.com/office/powerpoint/2010/main" val="797034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16</a:t>
            </a:fld>
            <a:endParaRPr lang="zh-CN" altLang="en-US"/>
          </a:p>
        </p:txBody>
      </p:sp>
    </p:spTree>
    <p:extLst>
      <p:ext uri="{BB962C8B-B14F-4D97-AF65-F5344CB8AC3E}">
        <p14:creationId xmlns:p14="http://schemas.microsoft.com/office/powerpoint/2010/main" val="154444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1200" kern="1200" dirty="0">
                <a:solidFill>
                  <a:schemeClr val="tx1"/>
                </a:solidFill>
                <a:effectLst/>
                <a:latin typeface="+mn-lt"/>
                <a:ea typeface="+mn-ea"/>
                <a:cs typeface="+mn-cs"/>
              </a:rPr>
              <a:t>Quan sát vào bức tranh các con cho cô biết tranh vẽ gì?</a:t>
            </a:r>
          </a:p>
          <a:p>
            <a:pPr marL="0" marR="0" lvl="0" indent="0" algn="l" defTabSz="914400" rtl="0" eaLnBrk="1" fontAlgn="auto" latinLnBrk="0" hangingPunct="1">
              <a:lnSpc>
                <a:spcPct val="100000"/>
              </a:lnSpc>
              <a:spcBef>
                <a:spcPts val="0"/>
              </a:spcBef>
              <a:spcAft>
                <a:spcPts val="0"/>
              </a:spcAft>
              <a:buClrTx/>
              <a:buSzTx/>
              <a:buFontTx/>
              <a:buNone/>
              <a:defRPr/>
            </a:pPr>
            <a:r>
              <a:rPr lang="vi-VN" sz="1200" kern="1200" dirty="0">
                <a:solidFill>
                  <a:schemeClr val="tx1"/>
                </a:solidFill>
                <a:effectLst/>
                <a:latin typeface="+mn-lt"/>
                <a:ea typeface="+mn-ea"/>
                <a:cs typeface="+mn-cs"/>
              </a:rPr>
              <a:t>Tranh vẽ một cậu bé đang bị trói tay và cậu bé đang nói chuyện gì đó với vị vua. Vậy để biết cậu bé và vị vua đang nói chuyện gì chúng ta cùng tìm hiểu nội dung bài học ngày hôm nay “Đối đáp với vua’’.</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A06CD-5BC3-4CF1-9516-FFDBF6B2AA8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922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3</a:t>
            </a:fld>
            <a:endParaRPr lang="zh-CN" altLang="en-US"/>
          </a:p>
        </p:txBody>
      </p:sp>
    </p:spTree>
    <p:extLst>
      <p:ext uri="{BB962C8B-B14F-4D97-AF65-F5344CB8AC3E}">
        <p14:creationId xmlns:p14="http://schemas.microsoft.com/office/powerpoint/2010/main" val="175595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8930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09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7036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912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867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78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D89EE7-45B2-4F55-856D-0EDB60A21FAF}"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2336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89EE7-45B2-4F55-856D-0EDB60A21FAF}"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112890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89EE7-45B2-4F55-856D-0EDB60A21FAF}"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2442183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327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73"/>
        <p:cNvGrpSpPr/>
        <p:nvPr/>
      </p:nvGrpSpPr>
      <p:grpSpPr>
        <a:xfrm>
          <a:off x="0" y="0"/>
          <a:ext cx="0" cy="0"/>
          <a:chOff x="0" y="0"/>
          <a:chExt cx="0" cy="0"/>
        </a:xfrm>
      </p:grpSpPr>
      <p:sp>
        <p:nvSpPr>
          <p:cNvPr id="178" name="Google Shape;178;p13"/>
          <p:cNvSpPr txBox="1">
            <a:spLocks noGrp="1"/>
          </p:cNvSpPr>
          <p:nvPr>
            <p:ph type="title"/>
          </p:nvPr>
        </p:nvSpPr>
        <p:spPr>
          <a:xfrm>
            <a:off x="2160783" y="2373397"/>
            <a:ext cx="3262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 name="Google Shape;179;p13"/>
          <p:cNvSpPr txBox="1">
            <a:spLocks noGrp="1"/>
          </p:cNvSpPr>
          <p:nvPr>
            <p:ph type="subTitle" idx="1"/>
          </p:nvPr>
        </p:nvSpPr>
        <p:spPr>
          <a:xfrm>
            <a:off x="2030483" y="2870000"/>
            <a:ext cx="35228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3"/>
          <p:cNvSpPr txBox="1">
            <a:spLocks noGrp="1"/>
          </p:cNvSpPr>
          <p:nvPr>
            <p:ph type="title" idx="2"/>
          </p:nvPr>
        </p:nvSpPr>
        <p:spPr>
          <a:xfrm>
            <a:off x="6614316" y="2373397"/>
            <a:ext cx="3262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1" name="Google Shape;181;p13"/>
          <p:cNvSpPr txBox="1">
            <a:spLocks noGrp="1"/>
          </p:cNvSpPr>
          <p:nvPr>
            <p:ph type="subTitle" idx="3"/>
          </p:nvPr>
        </p:nvSpPr>
        <p:spPr>
          <a:xfrm>
            <a:off x="6329117" y="2870000"/>
            <a:ext cx="383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3"/>
          <p:cNvSpPr txBox="1">
            <a:spLocks noGrp="1"/>
          </p:cNvSpPr>
          <p:nvPr>
            <p:ph type="title" idx="4"/>
          </p:nvPr>
        </p:nvSpPr>
        <p:spPr>
          <a:xfrm>
            <a:off x="2160783" y="4904933"/>
            <a:ext cx="3262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3" name="Google Shape;183;p13"/>
          <p:cNvSpPr txBox="1">
            <a:spLocks noGrp="1"/>
          </p:cNvSpPr>
          <p:nvPr>
            <p:ph type="subTitle" idx="5"/>
          </p:nvPr>
        </p:nvSpPr>
        <p:spPr>
          <a:xfrm>
            <a:off x="2030483" y="5401537"/>
            <a:ext cx="35228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3"/>
          <p:cNvSpPr txBox="1">
            <a:spLocks noGrp="1"/>
          </p:cNvSpPr>
          <p:nvPr>
            <p:ph type="title" idx="6"/>
          </p:nvPr>
        </p:nvSpPr>
        <p:spPr>
          <a:xfrm>
            <a:off x="6625823" y="4904933"/>
            <a:ext cx="32388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5" name="Google Shape;185;p13"/>
          <p:cNvSpPr txBox="1">
            <a:spLocks noGrp="1"/>
          </p:cNvSpPr>
          <p:nvPr>
            <p:ph type="subTitle" idx="7"/>
          </p:nvPr>
        </p:nvSpPr>
        <p:spPr>
          <a:xfrm>
            <a:off x="6329117" y="5401549"/>
            <a:ext cx="383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3"/>
          <p:cNvSpPr txBox="1">
            <a:spLocks noGrp="1"/>
          </p:cNvSpPr>
          <p:nvPr>
            <p:ph type="title" idx="8"/>
          </p:nvPr>
        </p:nvSpPr>
        <p:spPr>
          <a:xfrm>
            <a:off x="960000" y="593367"/>
            <a:ext cx="10272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7" name="Google Shape;187;p13"/>
          <p:cNvSpPr txBox="1">
            <a:spLocks noGrp="1"/>
          </p:cNvSpPr>
          <p:nvPr>
            <p:ph type="title" idx="9" hasCustomPrompt="1"/>
          </p:nvPr>
        </p:nvSpPr>
        <p:spPr>
          <a:xfrm>
            <a:off x="3263583" y="1686083"/>
            <a:ext cx="1056400" cy="59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88" name="Google Shape;188;p13"/>
          <p:cNvSpPr txBox="1">
            <a:spLocks noGrp="1"/>
          </p:cNvSpPr>
          <p:nvPr>
            <p:ph type="title" idx="13" hasCustomPrompt="1"/>
          </p:nvPr>
        </p:nvSpPr>
        <p:spPr>
          <a:xfrm>
            <a:off x="3263583" y="4213692"/>
            <a:ext cx="1056400" cy="59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89" name="Google Shape;189;p13"/>
          <p:cNvSpPr txBox="1">
            <a:spLocks noGrp="1"/>
          </p:cNvSpPr>
          <p:nvPr>
            <p:ph type="title" idx="14" hasCustomPrompt="1"/>
          </p:nvPr>
        </p:nvSpPr>
        <p:spPr>
          <a:xfrm>
            <a:off x="7717184" y="1686083"/>
            <a:ext cx="1056400" cy="59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90" name="Google Shape;190;p13"/>
          <p:cNvSpPr txBox="1">
            <a:spLocks noGrp="1"/>
          </p:cNvSpPr>
          <p:nvPr>
            <p:ph type="title" idx="15" hasCustomPrompt="1"/>
          </p:nvPr>
        </p:nvSpPr>
        <p:spPr>
          <a:xfrm>
            <a:off x="7717184" y="4199492"/>
            <a:ext cx="1056400" cy="59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2433180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7"/>
            <a:ext cx="2844800" cy="365125"/>
          </a:xfrm>
          <a:prstGeom prst="rect">
            <a:avLst/>
          </a:prstGeom>
        </p:spPr>
        <p:txBody>
          <a:bodyPr/>
          <a:lstStyle/>
          <a:p>
            <a:fld id="{C4F6CCBF-3552-47C5-AAC7-57B51D734D8F}" type="datetimeFigureOut">
              <a:rPr lang="en-US" smtClean="0"/>
              <a:t>3/13/2025</a:t>
            </a:fld>
            <a:endParaRPr lang="en-US" dirty="0"/>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278067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89EE7-45B2-4F55-856D-0EDB60A21FAF}"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3736171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89EE7-45B2-4F55-856D-0EDB60A21FAF}"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73254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D89EE7-45B2-4F55-856D-0EDB60A21FAF}"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43716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D89EE7-45B2-4F55-856D-0EDB60A21FAF}" type="datetimeFigureOut">
              <a:rPr lang="en-US" smtClean="0"/>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393514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D89EE7-45B2-4F55-856D-0EDB60A21FAF}" type="datetimeFigureOut">
              <a:rPr lang="en-US" smtClean="0"/>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213259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fld id="{92FBB3E7-7923-44DC-BBA8-9707294906BC}" type="datetimeFigureOut">
              <a:rPr lang="en-US" smtClean="0">
                <a:solidFill>
                  <a:prstClr val="black">
                    <a:tint val="75000"/>
                  </a:prstClr>
                </a:solidFill>
              </a:rPr>
              <a:pPr defTabSz="914377"/>
              <a:t>3/13/2025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7"/>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7"/>
            <a:fld id="{8C05F3E8-1DEB-46A3-B9FC-A99778A161A6}" type="slidenum">
              <a:rPr lang="en-US" smtClean="0">
                <a:solidFill>
                  <a:prstClr val="black">
                    <a:tint val="75000"/>
                  </a:prstClr>
                </a:solidFill>
              </a:rPr>
              <a:pPr defTabSz="914377"/>
              <a:t>‹#›</a:t>
            </a:fld>
            <a:endParaRPr lang="en-US">
              <a:solidFill>
                <a:prstClr val="black">
                  <a:tint val="75000"/>
                </a:prstClr>
              </a:solidFill>
            </a:endParaRPr>
          </a:p>
        </p:txBody>
      </p:sp>
      <p:sp>
        <p:nvSpPr>
          <p:cNvPr id="5" name="TextBox 4">
            <a:extLst>
              <a:ext uri="{FF2B5EF4-FFF2-40B4-BE49-F238E27FC236}">
                <a16:creationId xmlns:a16="http://schemas.microsoft.com/office/drawing/2014/main" id="{9D06A0CB-F0A0-4B81-AA0F-1A86AF874136}"/>
              </a:ext>
            </a:extLst>
          </p:cNvPr>
          <p:cNvSpPr txBox="1"/>
          <p:nvPr userDrawn="1"/>
        </p:nvSpPr>
        <p:spPr>
          <a:xfrm>
            <a:off x="3386921" y="0"/>
            <a:ext cx="5418163" cy="104644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2020</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endPar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Đối</a:t>
            </a: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đáp</a:t>
            </a: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vua</a:t>
            </a:r>
            <a:endPar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9082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D89EE7-45B2-4F55-856D-0EDB60A21FAF}"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1234273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D89EE7-45B2-4F55-856D-0EDB60A21FAF}"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26352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89EE7-45B2-4F55-856D-0EDB60A21FAF}" type="datetimeFigureOut">
              <a:rPr lang="en-US" smtClean="0"/>
              <a:t>3/13/2025</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B6818-1899-4E3E-8065-5F1EB1DCCE62}" type="slidenum">
              <a:rPr lang="en-US" smtClean="0"/>
              <a:t>‹#›</a:t>
            </a:fld>
            <a:endParaRPr lang="en-US"/>
          </a:p>
        </p:txBody>
      </p:sp>
    </p:spTree>
    <p:extLst>
      <p:ext uri="{BB962C8B-B14F-4D97-AF65-F5344CB8AC3E}">
        <p14:creationId xmlns:p14="http://schemas.microsoft.com/office/powerpoint/2010/main" val="39574578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7" r:id="rId14"/>
    <p:sldLayoutId id="2147483778"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2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2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44148D2-2091-4749-AAD1-A550013B68F6}"/>
              </a:ext>
            </a:extLst>
          </p:cNvPr>
          <p:cNvPicPr>
            <a:picLocks noChangeAspect="1"/>
          </p:cNvPicPr>
          <p:nvPr/>
        </p:nvPicPr>
        <p:blipFill rotWithShape="1">
          <a:blip r:embed="rId4">
            <a:extLst>
              <a:ext uri="{28A0092B-C50C-407E-A947-70E740481C1C}">
                <a14:useLocalDpi xmlns:a14="http://schemas.microsoft.com/office/drawing/2010/main" val="0"/>
              </a:ext>
            </a:extLst>
          </a:blip>
          <a:srcRect r="44445"/>
          <a:stretch/>
        </p:blipFill>
        <p:spPr>
          <a:xfrm>
            <a:off x="20" y="297"/>
            <a:ext cx="12191980" cy="6857990"/>
          </a:xfrm>
          <a:prstGeom prst="rect">
            <a:avLst/>
          </a:prstGeom>
        </p:spPr>
      </p:pic>
      <p:sp>
        <p:nvSpPr>
          <p:cNvPr id="4" name="TextBox 4">
            <a:extLst>
              <a:ext uri="{FF2B5EF4-FFF2-40B4-BE49-F238E27FC236}">
                <a16:creationId xmlns:a16="http://schemas.microsoft.com/office/drawing/2014/main" id="{8551E709-AA06-437C-AEA4-19E0BA09B75C}"/>
              </a:ext>
            </a:extLst>
          </p:cNvPr>
          <p:cNvSpPr txBox="1"/>
          <p:nvPr/>
        </p:nvSpPr>
        <p:spPr>
          <a:xfrm>
            <a:off x="1707311" y="960967"/>
            <a:ext cx="2785068" cy="2123658"/>
          </a:xfrm>
          <a:prstGeom prst="rect">
            <a:avLst/>
          </a:prstGeom>
          <a:noFill/>
        </p:spPr>
        <p:txBody>
          <a:bodyPr wrap="square" rtlCol="0">
            <a:spAutoFit/>
          </a:bodyPr>
          <a:lstStyle/>
          <a:p>
            <a:pPr algn="dist"/>
            <a:r>
              <a:rPr lang="en-US" altLang="zh-CN" sz="6600" b="1" dirty="0" err="1">
                <a:latin typeface="微软雅黑" panose="020B0503020204020204" pitchFamily="34" charset="-122"/>
                <a:ea typeface="微软雅黑" panose="020B0503020204020204" pitchFamily="34" charset="-122"/>
              </a:rPr>
              <a:t>Khởi</a:t>
            </a:r>
            <a:r>
              <a:rPr lang="en-US" altLang="zh-CN" sz="6600" b="1" dirty="0">
                <a:latin typeface="微软雅黑" panose="020B0503020204020204" pitchFamily="34" charset="-122"/>
                <a:ea typeface="微软雅黑" panose="020B0503020204020204" pitchFamily="34" charset="-122"/>
              </a:rPr>
              <a:t> </a:t>
            </a:r>
            <a:r>
              <a:rPr lang="en-US" altLang="zh-CN" sz="6600" b="1" dirty="0" err="1">
                <a:latin typeface="微软雅黑" panose="020B0503020204020204" pitchFamily="34" charset="-122"/>
                <a:ea typeface="微软雅黑" panose="020B0503020204020204" pitchFamily="34" charset="-122"/>
              </a:rPr>
              <a:t>động</a:t>
            </a:r>
            <a:endParaRPr lang="en-US" altLang="zh-CN" sz="6600" b="1" dirty="0">
              <a:latin typeface="微软雅黑" panose="020B0503020204020204" pitchFamily="34" charset="-122"/>
              <a:ea typeface="微软雅黑" panose="020B0503020204020204" pitchFamily="34" charset="-122"/>
            </a:endParaRPr>
          </a:p>
        </p:txBody>
      </p:sp>
      <p:sp>
        <p:nvSpPr>
          <p:cNvPr id="7" name="Shape 223">
            <a:extLst>
              <a:ext uri="{FF2B5EF4-FFF2-40B4-BE49-F238E27FC236}">
                <a16:creationId xmlns:a16="http://schemas.microsoft.com/office/drawing/2014/main" id="{00F1A124-8E46-40C3-8CB9-2CEF0519B081}"/>
              </a:ext>
            </a:extLst>
          </p:cNvPr>
          <p:cNvSpPr/>
          <p:nvPr/>
        </p:nvSpPr>
        <p:spPr>
          <a:xfrm>
            <a:off x="6553451" y="1797874"/>
            <a:ext cx="237244" cy="25135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600">
                <a:solidFill>
                  <a:srgbClr val="FFFFFF"/>
                </a:solidFill>
              </a:defRPr>
            </a:lvl1pPr>
          </a:lstStyle>
          <a:p>
            <a:pPr algn="ctr" defTabSz="412750" hangingPunct="0"/>
            <a:r>
              <a:rPr lang="en-US" altLang="zh-CN" sz="1300" kern="0" cap="all" dirty="0">
                <a:latin typeface="Lato Bold"/>
                <a:sym typeface="Lato Bold"/>
              </a:rPr>
              <a:t>01</a:t>
            </a:r>
            <a:endParaRPr sz="1300" kern="0" cap="all" dirty="0">
              <a:latin typeface="Lato Bold"/>
              <a:sym typeface="Lato Bold"/>
            </a:endParaRPr>
          </a:p>
        </p:txBody>
      </p:sp>
      <p:sp>
        <p:nvSpPr>
          <p:cNvPr id="10" name="Shape 223">
            <a:extLst>
              <a:ext uri="{FF2B5EF4-FFF2-40B4-BE49-F238E27FC236}">
                <a16:creationId xmlns:a16="http://schemas.microsoft.com/office/drawing/2014/main" id="{2802B309-4ED2-4C80-99F4-1BAAFA494BB7}"/>
              </a:ext>
            </a:extLst>
          </p:cNvPr>
          <p:cNvSpPr/>
          <p:nvPr/>
        </p:nvSpPr>
        <p:spPr>
          <a:xfrm>
            <a:off x="6566297" y="2673755"/>
            <a:ext cx="237244" cy="25135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600">
                <a:solidFill>
                  <a:srgbClr val="FFFFFF"/>
                </a:solidFill>
              </a:defRPr>
            </a:lvl1pPr>
          </a:lstStyle>
          <a:p>
            <a:pPr algn="ctr" defTabSz="412750" hangingPunct="0"/>
            <a:r>
              <a:rPr lang="en-US" altLang="zh-CN" sz="1300" kern="0" cap="all" dirty="0">
                <a:latin typeface="Lato Bold"/>
                <a:sym typeface="Lato Bold"/>
              </a:rPr>
              <a:t>02</a:t>
            </a:r>
            <a:endParaRPr sz="1300" kern="0" cap="all" dirty="0">
              <a:latin typeface="Lato Bold"/>
              <a:sym typeface="Lato Bold"/>
            </a:endParaRPr>
          </a:p>
        </p:txBody>
      </p:sp>
      <p:sp>
        <p:nvSpPr>
          <p:cNvPr id="13" name="Shape 223">
            <a:extLst>
              <a:ext uri="{FF2B5EF4-FFF2-40B4-BE49-F238E27FC236}">
                <a16:creationId xmlns:a16="http://schemas.microsoft.com/office/drawing/2014/main" id="{E687E286-0ADA-45D0-B2D2-6AD958CB2ECC}"/>
              </a:ext>
            </a:extLst>
          </p:cNvPr>
          <p:cNvSpPr/>
          <p:nvPr/>
        </p:nvSpPr>
        <p:spPr>
          <a:xfrm>
            <a:off x="6481636" y="3740086"/>
            <a:ext cx="305853" cy="251351"/>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defRPr sz="2600">
                <a:solidFill>
                  <a:srgbClr val="FFFFFF"/>
                </a:solidFill>
              </a:defRPr>
            </a:lvl1pPr>
          </a:lstStyle>
          <a:p>
            <a:pPr algn="ctr" defTabSz="412750" hangingPunct="0"/>
            <a:r>
              <a:rPr lang="en-US" altLang="zh-CN" sz="1300" kern="0" cap="all" dirty="0">
                <a:latin typeface="Lato Bold"/>
                <a:sym typeface="Lato Bold"/>
              </a:rPr>
              <a:t>03</a:t>
            </a:r>
            <a:endParaRPr sz="1300" kern="0" cap="all" dirty="0">
              <a:latin typeface="Lato Bold"/>
              <a:sym typeface="Lato Bold"/>
            </a:endParaRPr>
          </a:p>
        </p:txBody>
      </p:sp>
      <p:sp>
        <p:nvSpPr>
          <p:cNvPr id="16" name="Shape 223">
            <a:extLst>
              <a:ext uri="{FF2B5EF4-FFF2-40B4-BE49-F238E27FC236}">
                <a16:creationId xmlns:a16="http://schemas.microsoft.com/office/drawing/2014/main" id="{81F12023-B0CC-46C8-9AB2-2D783584CA95}"/>
              </a:ext>
            </a:extLst>
          </p:cNvPr>
          <p:cNvSpPr/>
          <p:nvPr/>
        </p:nvSpPr>
        <p:spPr>
          <a:xfrm>
            <a:off x="6478431" y="5287100"/>
            <a:ext cx="237244" cy="25135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600">
                <a:solidFill>
                  <a:srgbClr val="FFFFFF"/>
                </a:solidFill>
              </a:defRPr>
            </a:lvl1pPr>
          </a:lstStyle>
          <a:p>
            <a:pPr algn="ctr" defTabSz="412750" hangingPunct="0"/>
            <a:r>
              <a:rPr lang="en-US" altLang="zh-CN" sz="1300" kern="0" cap="all" dirty="0">
                <a:latin typeface="Lato Bold"/>
                <a:sym typeface="Lato Bold"/>
              </a:rPr>
              <a:t>04</a:t>
            </a:r>
            <a:endParaRPr sz="1300" kern="0" cap="all" dirty="0">
              <a:latin typeface="Lato Bold"/>
              <a:sym typeface="Lato Bold"/>
            </a:endParaRPr>
          </a:p>
        </p:txBody>
      </p:sp>
      <p:pic>
        <p:nvPicPr>
          <p:cNvPr id="17" name="图片 16">
            <a:extLst>
              <a:ext uri="{FF2B5EF4-FFF2-40B4-BE49-F238E27FC236}">
                <a16:creationId xmlns:a16="http://schemas.microsoft.com/office/drawing/2014/main" id="{08152706-A5DF-4A35-B763-BA2E02970E22}"/>
              </a:ext>
            </a:extLst>
          </p:cNvPr>
          <p:cNvPicPr>
            <a:picLocks noChangeAspect="1"/>
          </p:cNvPicPr>
          <p:nvPr/>
        </p:nvPicPr>
        <p:blipFill rotWithShape="1">
          <a:blip r:embed="rId5">
            <a:extLst>
              <a:ext uri="{28A0092B-C50C-407E-A947-70E740481C1C}">
                <a14:useLocalDpi xmlns:a14="http://schemas.microsoft.com/office/drawing/2010/main" val="0"/>
              </a:ext>
            </a:extLst>
          </a:blip>
          <a:srcRect l="14705" t="4941" r="12786" b="4639"/>
          <a:stretch/>
        </p:blipFill>
        <p:spPr>
          <a:xfrm>
            <a:off x="5997111" y="3769122"/>
            <a:ext cx="2482090" cy="3206962"/>
          </a:xfrm>
          <a:prstGeom prst="rect">
            <a:avLst/>
          </a:prstGeom>
        </p:spPr>
      </p:pic>
      <p:sp>
        <p:nvSpPr>
          <p:cNvPr id="3" name="Speech Bubble: Rectangle with Corners Rounded 2">
            <a:extLst>
              <a:ext uri="{FF2B5EF4-FFF2-40B4-BE49-F238E27FC236}">
                <a16:creationId xmlns:a16="http://schemas.microsoft.com/office/drawing/2014/main" id="{99B86E85-EC52-4171-8939-31759E1A0DCF}"/>
              </a:ext>
            </a:extLst>
          </p:cNvPr>
          <p:cNvSpPr/>
          <p:nvPr/>
        </p:nvSpPr>
        <p:spPr>
          <a:xfrm>
            <a:off x="7320034" y="166637"/>
            <a:ext cx="4594074" cy="2808525"/>
          </a:xfrm>
          <a:prstGeom prst="wedgeRoundRectCallout">
            <a:avLst>
              <a:gd name="adj1" fmla="val -41117"/>
              <a:gd name="adj2" fmla="val 76744"/>
              <a:gd name="adj3" fmla="val 16667"/>
            </a:avLst>
          </a:prstGeom>
          <a:noFill/>
          <a:ln w="38100">
            <a:solidFill>
              <a:schemeClr val="accent3">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dirty="0">
                <a:solidFill>
                  <a:schemeClr val="tx1"/>
                </a:solidFill>
                <a:effectLst/>
                <a:latin typeface="Times New Roman" panose="02020603050405020304" pitchFamily="18" charset="0"/>
                <a:ea typeface="Times New Roman" panose="02020603050405020304" pitchFamily="18" charset="0"/>
              </a:rPr>
              <a:t>Khám phá điểm mạnh, điểm yếu của bản thân</a:t>
            </a:r>
            <a:endParaRPr lang="en-US" sz="4400" dirty="0">
              <a:solidFill>
                <a:schemeClr val="tx1"/>
              </a:solidFill>
            </a:endParaRPr>
          </a:p>
        </p:txBody>
      </p:sp>
    </p:spTree>
    <p:custDataLst>
      <p:tags r:id="rId1"/>
    </p:custDataLst>
    <p:extLst>
      <p:ext uri="{BB962C8B-B14F-4D97-AF65-F5344CB8AC3E}">
        <p14:creationId xmlns:p14="http://schemas.microsoft.com/office/powerpoint/2010/main" val="235659878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 y="10"/>
            <a:ext cx="12191980" cy="7426702"/>
          </a:xfrm>
          <a:prstGeom prst="rect">
            <a:avLst/>
          </a:prstGeom>
        </p:spPr>
      </p:pic>
      <p:sp>
        <p:nvSpPr>
          <p:cNvPr id="2" name="Rounded Rectangle 1"/>
          <p:cNvSpPr/>
          <p:nvPr/>
        </p:nvSpPr>
        <p:spPr>
          <a:xfrm>
            <a:off x="246420" y="312456"/>
            <a:ext cx="11710353" cy="61366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406373" y="5026956"/>
            <a:ext cx="2267791" cy="2073720"/>
          </a:xfrm>
          <a:prstGeom prst="rect">
            <a:avLst/>
          </a:prstGeom>
        </p:spPr>
      </p:pic>
      <p:sp>
        <p:nvSpPr>
          <p:cNvPr id="6" name="Rectangle 5">
            <a:extLst>
              <a:ext uri="{FF2B5EF4-FFF2-40B4-BE49-F238E27FC236}">
                <a16:creationId xmlns:a16="http://schemas.microsoft.com/office/drawing/2014/main" id="{069E9BB0-5F41-40EC-85E4-AB546393EF55}"/>
              </a:ext>
            </a:extLst>
          </p:cNvPr>
          <p:cNvSpPr/>
          <p:nvPr/>
        </p:nvSpPr>
        <p:spPr>
          <a:xfrm>
            <a:off x="1713933" y="411312"/>
            <a:ext cx="8520281" cy="584775"/>
          </a:xfrm>
          <a:prstGeom prst="rect">
            <a:avLst/>
          </a:prstGeom>
        </p:spPr>
        <p:txBody>
          <a:bodyPr wrap="none">
            <a:spAutoFit/>
          </a:bodyPr>
          <a:lstStyle/>
          <a:p>
            <a:pPr defTabSz="914377"/>
            <a:r>
              <a:rPr lang="vi-VN" sz="3200" b="1" dirty="0">
                <a:solidFill>
                  <a:srgbClr val="FF0000"/>
                </a:solidFill>
                <a:latin typeface="Times New Roman" panose="02020603050405020304" pitchFamily="18" charset="0"/>
                <a:cs typeface="Times New Roman" panose="02020603050405020304" pitchFamily="18" charset="0"/>
              </a:rPr>
              <a:t>Em hãy nhận xét hành vi của các bạn dưới đây: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F32D245-23F3-4C6C-8D40-4FDAC3DD9BF0}"/>
              </a:ext>
            </a:extLst>
          </p:cNvPr>
          <p:cNvSpPr/>
          <p:nvPr/>
        </p:nvSpPr>
        <p:spPr>
          <a:xfrm>
            <a:off x="380241" y="1161850"/>
            <a:ext cx="11328546" cy="1077218"/>
          </a:xfrm>
          <a:prstGeom prst="rect">
            <a:avLst/>
          </a:prstGeom>
        </p:spPr>
        <p:txBody>
          <a:bodyPr wrap="square">
            <a:spAutoFit/>
          </a:bodyPr>
          <a:lstStyle/>
          <a:p>
            <a:pPr algn="just" defTabSz="914377"/>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1.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Biết mình học chưa tốt môn Tiếng Việt nên Tùng đã chăm chỉ đọc sách và nhờ cô giáo hướng dẫn.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Vì</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vậy</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bạn</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đã</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tiến</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bộ</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B3B2193-F90C-4327-92CE-8CC6AA58B0D0}"/>
              </a:ext>
            </a:extLst>
          </p:cNvPr>
          <p:cNvSpPr/>
          <p:nvPr/>
        </p:nvSpPr>
        <p:spPr>
          <a:xfrm>
            <a:off x="380242" y="2344798"/>
            <a:ext cx="11194724" cy="1077218"/>
          </a:xfrm>
          <a:prstGeom prst="rect">
            <a:avLst/>
          </a:prstGeom>
        </p:spPr>
        <p:txBody>
          <a:bodyPr wrap="square">
            <a:spAutoFit/>
          </a:bodyPr>
          <a:lstStyle/>
          <a:p>
            <a:pPr algn="just" defTabSz="914377"/>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2.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Mỗi</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khi</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khác</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góp ý</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Hoa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thường</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tỏ ra khó chịu,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và</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không quan tâm</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E5EE3149-80CD-4607-8461-A5E12D7390FB}"/>
              </a:ext>
            </a:extLst>
          </p:cNvPr>
          <p:cNvSpPr/>
          <p:nvPr/>
        </p:nvSpPr>
        <p:spPr>
          <a:xfrm>
            <a:off x="409052" y="3611165"/>
            <a:ext cx="11194724" cy="1077218"/>
          </a:xfrm>
          <a:prstGeom prst="rect">
            <a:avLst/>
          </a:prstGeom>
        </p:spPr>
        <p:txBody>
          <a:bodyPr wrap="square">
            <a:spAutoFit/>
          </a:bodyPr>
          <a:lstStyle/>
          <a:p>
            <a:pPr algn="just" defTabSz="914377"/>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3. Nam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cho</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rằng</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mình</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điểm</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mạnh</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rồi</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cần</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cố</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gắng</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nữa</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7D00E2C-8C95-4677-9511-E8FC2FE9AA45}"/>
              </a:ext>
            </a:extLst>
          </p:cNvPr>
          <p:cNvSpPr/>
          <p:nvPr/>
        </p:nvSpPr>
        <p:spPr>
          <a:xfrm>
            <a:off x="380241" y="4794113"/>
            <a:ext cx="10795035" cy="584775"/>
          </a:xfrm>
          <a:prstGeom prst="rect">
            <a:avLst/>
          </a:prstGeom>
        </p:spPr>
        <p:txBody>
          <a:bodyPr wrap="square">
            <a:spAutoFit/>
          </a:bodyPr>
          <a:lstStyle/>
          <a:p>
            <a:pPr algn="just" defTabSz="914377"/>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4.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Thu hát hay nhưng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chưa</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bao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giờ</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dám hát trước lớp</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8CF47A19-71B5-41EB-B5D4-91331B95C6A8}"/>
              </a:ext>
            </a:extLst>
          </p:cNvPr>
          <p:cNvSpPr/>
          <p:nvPr/>
        </p:nvSpPr>
        <p:spPr>
          <a:xfrm>
            <a:off x="851857" y="384307"/>
            <a:ext cx="615679" cy="638787"/>
          </a:xfrm>
          <a:prstGeom prst="ellips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2</a:t>
            </a:r>
          </a:p>
        </p:txBody>
      </p:sp>
      <p:sp>
        <p:nvSpPr>
          <p:cNvPr id="14" name="Bong bóng Ý nghĩ: Hình đám mây 3">
            <a:extLst>
              <a:ext uri="{FF2B5EF4-FFF2-40B4-BE49-F238E27FC236}">
                <a16:creationId xmlns:a16="http://schemas.microsoft.com/office/drawing/2014/main" id="{CA628FBF-3888-4B40-BE26-973B9B7FE840}"/>
              </a:ext>
            </a:extLst>
          </p:cNvPr>
          <p:cNvSpPr/>
          <p:nvPr/>
        </p:nvSpPr>
        <p:spPr>
          <a:xfrm>
            <a:off x="8951865" y="4871512"/>
            <a:ext cx="3082413" cy="1732558"/>
          </a:xfrm>
          <a:prstGeom prst="cloudCallout">
            <a:avLst>
              <a:gd name="adj1" fmla="val -22143"/>
              <a:gd name="adj2" fmla="val -73295"/>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Thảo</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luận</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nhóm</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bốn</a:t>
            </a:r>
            <a:endPar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305555822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1"/>
      <p:bldP spid="10" grpId="1"/>
      <p:bldP spid="11" grpId="1"/>
      <p:bldP spid="12" grpId="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 y="10"/>
            <a:ext cx="12191980" cy="7426702"/>
          </a:xfrm>
          <a:prstGeom prst="rect">
            <a:avLst/>
          </a:prstGeom>
        </p:spPr>
      </p:pic>
      <p:sp>
        <p:nvSpPr>
          <p:cNvPr id="2" name="Rounded Rectangle 1"/>
          <p:cNvSpPr/>
          <p:nvPr/>
        </p:nvSpPr>
        <p:spPr>
          <a:xfrm>
            <a:off x="246420" y="312456"/>
            <a:ext cx="11710353" cy="61366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406373" y="5026956"/>
            <a:ext cx="2267791" cy="2073720"/>
          </a:xfrm>
          <a:prstGeom prst="rect">
            <a:avLst/>
          </a:prstGeom>
        </p:spPr>
      </p:pic>
      <p:sp>
        <p:nvSpPr>
          <p:cNvPr id="6" name="Rectangle 5">
            <a:extLst>
              <a:ext uri="{FF2B5EF4-FFF2-40B4-BE49-F238E27FC236}">
                <a16:creationId xmlns:a16="http://schemas.microsoft.com/office/drawing/2014/main" id="{069E9BB0-5F41-40EC-85E4-AB546393EF55}"/>
              </a:ext>
            </a:extLst>
          </p:cNvPr>
          <p:cNvSpPr/>
          <p:nvPr/>
        </p:nvSpPr>
        <p:spPr>
          <a:xfrm>
            <a:off x="1713933" y="411312"/>
            <a:ext cx="8520281" cy="584775"/>
          </a:xfrm>
          <a:prstGeom prst="rect">
            <a:avLst/>
          </a:prstGeom>
        </p:spPr>
        <p:txBody>
          <a:bodyPr wrap="none">
            <a:spAutoFit/>
          </a:bodyPr>
          <a:lstStyle/>
          <a:p>
            <a:pPr defTabSz="914377"/>
            <a:r>
              <a:rPr lang="vi-VN" sz="3200" b="1" dirty="0">
                <a:solidFill>
                  <a:srgbClr val="FF0000"/>
                </a:solidFill>
                <a:latin typeface="Times New Roman" panose="02020603050405020304" pitchFamily="18" charset="0"/>
                <a:cs typeface="Times New Roman" panose="02020603050405020304" pitchFamily="18" charset="0"/>
              </a:rPr>
              <a:t>Em hãy nhận xét hành vi của các bạn dưới đây: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F32D245-23F3-4C6C-8D40-4FDAC3DD9BF0}"/>
              </a:ext>
            </a:extLst>
          </p:cNvPr>
          <p:cNvSpPr/>
          <p:nvPr/>
        </p:nvSpPr>
        <p:spPr>
          <a:xfrm>
            <a:off x="380241" y="1161850"/>
            <a:ext cx="11328546" cy="1077218"/>
          </a:xfrm>
          <a:prstGeom prst="rect">
            <a:avLst/>
          </a:prstGeom>
        </p:spPr>
        <p:txBody>
          <a:bodyPr wrap="square">
            <a:spAutoFit/>
          </a:bodyPr>
          <a:lstStyle/>
          <a:p>
            <a:pPr algn="just" defTabSz="914377"/>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1.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Biết mình học chưa tốt môn Tiếng Việt nên Tùng đã chăm chỉ đọc sách và nhờ cô giáo hướng dẫn.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Vì</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vậy</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bạn</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đã</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tiến</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bộ</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8CF47A19-71B5-41EB-B5D4-91331B95C6A8}"/>
              </a:ext>
            </a:extLst>
          </p:cNvPr>
          <p:cNvSpPr/>
          <p:nvPr/>
        </p:nvSpPr>
        <p:spPr>
          <a:xfrm>
            <a:off x="851857" y="384307"/>
            <a:ext cx="615679" cy="638787"/>
          </a:xfrm>
          <a:prstGeom prst="ellips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2</a:t>
            </a:r>
          </a:p>
        </p:txBody>
      </p:sp>
      <p:sp>
        <p:nvSpPr>
          <p:cNvPr id="3" name="Rounded Rectangle 2"/>
          <p:cNvSpPr/>
          <p:nvPr/>
        </p:nvSpPr>
        <p:spPr>
          <a:xfrm>
            <a:off x="380241" y="2449902"/>
            <a:ext cx="11328546" cy="28984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3200" dirty="0">
                <a:solidFill>
                  <a:srgbClr val="FF0000"/>
                </a:solidFill>
                <a:latin typeface="Times New Roman" panose="02020603050405020304" pitchFamily="18" charset="0"/>
                <a:ea typeface="Times New Roman" panose="02020603050405020304" pitchFamily="18" charset="0"/>
              </a:rPr>
              <a:t>Điều này cho thấy bạn đã biết tự nhận thức về điểm yếu của bản thân và có biện pháp để khắc phục điểm yếu đó, nhờ vậy bạn có tiến bộ trong việc học môn Tiếng Việt. </a:t>
            </a:r>
            <a:endParaRPr lang="en-US" sz="3200" dirty="0">
              <a:solidFill>
                <a:srgbClr val="FF0000"/>
              </a:solidFill>
            </a:endParaRPr>
          </a:p>
        </p:txBody>
      </p:sp>
    </p:spTree>
    <p:custDataLst>
      <p:tags r:id="rId1"/>
    </p:custDataLst>
    <p:extLst>
      <p:ext uri="{BB962C8B-B14F-4D97-AF65-F5344CB8AC3E}">
        <p14:creationId xmlns:p14="http://schemas.microsoft.com/office/powerpoint/2010/main" val="2613565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 y="10"/>
            <a:ext cx="12191980" cy="7426702"/>
          </a:xfrm>
          <a:prstGeom prst="rect">
            <a:avLst/>
          </a:prstGeom>
        </p:spPr>
      </p:pic>
      <p:sp>
        <p:nvSpPr>
          <p:cNvPr id="2" name="Rounded Rectangle 1"/>
          <p:cNvSpPr/>
          <p:nvPr/>
        </p:nvSpPr>
        <p:spPr>
          <a:xfrm>
            <a:off x="246420" y="312456"/>
            <a:ext cx="11710353" cy="61366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406373" y="5026956"/>
            <a:ext cx="2267791" cy="2073720"/>
          </a:xfrm>
          <a:prstGeom prst="rect">
            <a:avLst/>
          </a:prstGeom>
        </p:spPr>
      </p:pic>
      <p:sp>
        <p:nvSpPr>
          <p:cNvPr id="6" name="Rectangle 5">
            <a:extLst>
              <a:ext uri="{FF2B5EF4-FFF2-40B4-BE49-F238E27FC236}">
                <a16:creationId xmlns:a16="http://schemas.microsoft.com/office/drawing/2014/main" id="{069E9BB0-5F41-40EC-85E4-AB546393EF55}"/>
              </a:ext>
            </a:extLst>
          </p:cNvPr>
          <p:cNvSpPr/>
          <p:nvPr/>
        </p:nvSpPr>
        <p:spPr>
          <a:xfrm>
            <a:off x="1713933" y="411312"/>
            <a:ext cx="8520281" cy="584775"/>
          </a:xfrm>
          <a:prstGeom prst="rect">
            <a:avLst/>
          </a:prstGeom>
        </p:spPr>
        <p:txBody>
          <a:bodyPr wrap="none">
            <a:spAutoFit/>
          </a:bodyPr>
          <a:lstStyle/>
          <a:p>
            <a:pPr defTabSz="914377"/>
            <a:r>
              <a:rPr lang="vi-VN" sz="3200" b="1" dirty="0">
                <a:solidFill>
                  <a:srgbClr val="FF0000"/>
                </a:solidFill>
                <a:latin typeface="Times New Roman" panose="02020603050405020304" pitchFamily="18" charset="0"/>
                <a:cs typeface="Times New Roman" panose="02020603050405020304" pitchFamily="18" charset="0"/>
              </a:rPr>
              <a:t>Em hãy nhận xét hành vi của các bạn dưới đây: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B3B2193-F90C-4327-92CE-8CC6AA58B0D0}"/>
              </a:ext>
            </a:extLst>
          </p:cNvPr>
          <p:cNvSpPr/>
          <p:nvPr/>
        </p:nvSpPr>
        <p:spPr>
          <a:xfrm>
            <a:off x="376711" y="1350559"/>
            <a:ext cx="11194724" cy="1077218"/>
          </a:xfrm>
          <a:prstGeom prst="rect">
            <a:avLst/>
          </a:prstGeom>
        </p:spPr>
        <p:txBody>
          <a:bodyPr wrap="square">
            <a:spAutoFit/>
          </a:bodyPr>
          <a:lstStyle/>
          <a:p>
            <a:pPr algn="just" defTabSz="914377"/>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2.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Mỗi</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khi</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khác</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góp ý</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Hoa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thường</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tỏ ra khó chịu,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và</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không quan tâm</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8CF47A19-71B5-41EB-B5D4-91331B95C6A8}"/>
              </a:ext>
            </a:extLst>
          </p:cNvPr>
          <p:cNvSpPr/>
          <p:nvPr/>
        </p:nvSpPr>
        <p:spPr>
          <a:xfrm>
            <a:off x="851857" y="384307"/>
            <a:ext cx="615679" cy="638787"/>
          </a:xfrm>
          <a:prstGeom prst="ellips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2</a:t>
            </a:r>
          </a:p>
        </p:txBody>
      </p:sp>
      <p:sp>
        <p:nvSpPr>
          <p:cNvPr id="5" name="Rounded Rectangle 4"/>
          <p:cNvSpPr/>
          <p:nvPr/>
        </p:nvSpPr>
        <p:spPr>
          <a:xfrm>
            <a:off x="551007" y="2717964"/>
            <a:ext cx="11267182" cy="31917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15000"/>
              </a:lnSpc>
            </a:pPr>
            <a:r>
              <a:rPr lang="nl-NL" sz="3200" dirty="0">
                <a:latin typeface="Times New Roman" panose="02020603050405020304" pitchFamily="18" charset="0"/>
                <a:ea typeface="Times New Roman" panose="02020603050405020304" pitchFamily="18" charset="0"/>
              </a:rPr>
              <a:t>Hoa tỏ ra khó chịu, không quan tâm khi người khác góp ý là không tốt.Bạn cần vui vẻ nghe góp ý từ mọi người để hoàn thiện bản thân.</a:t>
            </a:r>
            <a:endParaRPr lang="en-US" sz="32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93474578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 y="10"/>
            <a:ext cx="12191980" cy="7426702"/>
          </a:xfrm>
          <a:prstGeom prst="rect">
            <a:avLst/>
          </a:prstGeom>
        </p:spPr>
      </p:pic>
      <p:sp>
        <p:nvSpPr>
          <p:cNvPr id="2" name="Rounded Rectangle 1"/>
          <p:cNvSpPr/>
          <p:nvPr/>
        </p:nvSpPr>
        <p:spPr>
          <a:xfrm>
            <a:off x="246420" y="312456"/>
            <a:ext cx="11710353" cy="61366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406373" y="5026956"/>
            <a:ext cx="2267791" cy="2073720"/>
          </a:xfrm>
          <a:prstGeom prst="rect">
            <a:avLst/>
          </a:prstGeom>
        </p:spPr>
      </p:pic>
      <p:sp>
        <p:nvSpPr>
          <p:cNvPr id="6" name="Rectangle 5">
            <a:extLst>
              <a:ext uri="{FF2B5EF4-FFF2-40B4-BE49-F238E27FC236}">
                <a16:creationId xmlns:a16="http://schemas.microsoft.com/office/drawing/2014/main" id="{069E9BB0-5F41-40EC-85E4-AB546393EF55}"/>
              </a:ext>
            </a:extLst>
          </p:cNvPr>
          <p:cNvSpPr/>
          <p:nvPr/>
        </p:nvSpPr>
        <p:spPr>
          <a:xfrm>
            <a:off x="1713933" y="411312"/>
            <a:ext cx="8520281" cy="584775"/>
          </a:xfrm>
          <a:prstGeom prst="rect">
            <a:avLst/>
          </a:prstGeom>
        </p:spPr>
        <p:txBody>
          <a:bodyPr wrap="none">
            <a:spAutoFit/>
          </a:bodyPr>
          <a:lstStyle/>
          <a:p>
            <a:pPr defTabSz="914377"/>
            <a:r>
              <a:rPr lang="vi-VN" sz="3200" b="1" dirty="0">
                <a:solidFill>
                  <a:srgbClr val="FF0000"/>
                </a:solidFill>
                <a:latin typeface="Times New Roman" panose="02020603050405020304" pitchFamily="18" charset="0"/>
                <a:cs typeface="Times New Roman" panose="02020603050405020304" pitchFamily="18" charset="0"/>
              </a:rPr>
              <a:t>Em hãy nhận xét hành vi của các bạn dưới đây: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E5EE3149-80CD-4607-8461-A5E12D7390FB}"/>
              </a:ext>
            </a:extLst>
          </p:cNvPr>
          <p:cNvSpPr/>
          <p:nvPr/>
        </p:nvSpPr>
        <p:spPr>
          <a:xfrm>
            <a:off x="376711" y="1648724"/>
            <a:ext cx="11194724" cy="1077218"/>
          </a:xfrm>
          <a:prstGeom prst="rect">
            <a:avLst/>
          </a:prstGeom>
        </p:spPr>
        <p:txBody>
          <a:bodyPr wrap="square">
            <a:spAutoFit/>
          </a:bodyPr>
          <a:lstStyle/>
          <a:p>
            <a:pPr algn="just" defTabSz="914377"/>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3. Nam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cho</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rằng</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mình</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điểm</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mạnh</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rồi</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cần</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cố</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gắng</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nữa</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8CF47A19-71B5-41EB-B5D4-91331B95C6A8}"/>
              </a:ext>
            </a:extLst>
          </p:cNvPr>
          <p:cNvSpPr/>
          <p:nvPr/>
        </p:nvSpPr>
        <p:spPr>
          <a:xfrm>
            <a:off x="851857" y="384307"/>
            <a:ext cx="615679" cy="638787"/>
          </a:xfrm>
          <a:prstGeom prst="ellips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2</a:t>
            </a:r>
          </a:p>
        </p:txBody>
      </p:sp>
      <p:sp>
        <p:nvSpPr>
          <p:cNvPr id="3" name="Rounded Rectangle 2"/>
          <p:cNvSpPr/>
          <p:nvPr/>
        </p:nvSpPr>
        <p:spPr>
          <a:xfrm>
            <a:off x="376711" y="2725942"/>
            <a:ext cx="11441478" cy="30882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3200" dirty="0">
                <a:solidFill>
                  <a:srgbClr val="FF0000"/>
                </a:solidFill>
                <a:latin typeface="Times New Roman" panose="02020603050405020304" pitchFamily="18" charset="0"/>
                <a:ea typeface="Times New Roman" panose="02020603050405020304" pitchFamily="18" charset="0"/>
              </a:rPr>
              <a:t>Suy nghĩ của Nam không đúng. Mỗi người có điểm mạnh, điểm yếu, không ai là hoàn hảo, do vậy bạn cần luôn cố gắng để phát huy các ưu điểm và khắc phục những hạn chế.</a:t>
            </a:r>
            <a:endParaRPr lang="en-US" sz="3200" dirty="0">
              <a:solidFill>
                <a:srgbClr val="FF0000"/>
              </a:solidFill>
            </a:endParaRPr>
          </a:p>
        </p:txBody>
      </p:sp>
    </p:spTree>
    <p:custDataLst>
      <p:tags r:id="rId1"/>
    </p:custDataLst>
    <p:extLst>
      <p:ext uri="{BB962C8B-B14F-4D97-AF65-F5344CB8AC3E}">
        <p14:creationId xmlns:p14="http://schemas.microsoft.com/office/powerpoint/2010/main" val="277597102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 y="10"/>
            <a:ext cx="12191980" cy="7426702"/>
          </a:xfrm>
          <a:prstGeom prst="rect">
            <a:avLst/>
          </a:prstGeom>
        </p:spPr>
      </p:pic>
      <p:sp>
        <p:nvSpPr>
          <p:cNvPr id="2" name="Rounded Rectangle 1"/>
          <p:cNvSpPr/>
          <p:nvPr/>
        </p:nvSpPr>
        <p:spPr>
          <a:xfrm>
            <a:off x="246420" y="312456"/>
            <a:ext cx="11710353" cy="61366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406373" y="5026956"/>
            <a:ext cx="2267791" cy="2073720"/>
          </a:xfrm>
          <a:prstGeom prst="rect">
            <a:avLst/>
          </a:prstGeom>
        </p:spPr>
      </p:pic>
      <p:sp>
        <p:nvSpPr>
          <p:cNvPr id="6" name="Rectangle 5">
            <a:extLst>
              <a:ext uri="{FF2B5EF4-FFF2-40B4-BE49-F238E27FC236}">
                <a16:creationId xmlns:a16="http://schemas.microsoft.com/office/drawing/2014/main" id="{069E9BB0-5F41-40EC-85E4-AB546393EF55}"/>
              </a:ext>
            </a:extLst>
          </p:cNvPr>
          <p:cNvSpPr/>
          <p:nvPr/>
        </p:nvSpPr>
        <p:spPr>
          <a:xfrm>
            <a:off x="1713933" y="411312"/>
            <a:ext cx="8520281" cy="584775"/>
          </a:xfrm>
          <a:prstGeom prst="rect">
            <a:avLst/>
          </a:prstGeom>
        </p:spPr>
        <p:txBody>
          <a:bodyPr wrap="none">
            <a:spAutoFit/>
          </a:bodyPr>
          <a:lstStyle/>
          <a:p>
            <a:pPr defTabSz="914377"/>
            <a:r>
              <a:rPr lang="vi-VN" sz="3200" b="1" dirty="0">
                <a:solidFill>
                  <a:srgbClr val="FF0000"/>
                </a:solidFill>
                <a:latin typeface="Times New Roman" panose="02020603050405020304" pitchFamily="18" charset="0"/>
                <a:cs typeface="Times New Roman" panose="02020603050405020304" pitchFamily="18" charset="0"/>
              </a:rPr>
              <a:t>Em hãy nhận xét hành vi của các bạn dưới đây: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7D00E2C-8C95-4677-9511-E8FC2FE9AA45}"/>
              </a:ext>
            </a:extLst>
          </p:cNvPr>
          <p:cNvSpPr/>
          <p:nvPr/>
        </p:nvSpPr>
        <p:spPr>
          <a:xfrm>
            <a:off x="576555" y="1394392"/>
            <a:ext cx="10795035" cy="584775"/>
          </a:xfrm>
          <a:prstGeom prst="rect">
            <a:avLst/>
          </a:prstGeom>
        </p:spPr>
        <p:txBody>
          <a:bodyPr wrap="square">
            <a:spAutoFit/>
          </a:bodyPr>
          <a:lstStyle/>
          <a:p>
            <a:pPr algn="just" defTabSz="914377"/>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4.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Thu hát hay nhưng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chưa</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bao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giờ</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dám hát trước lớp</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8CF47A19-71B5-41EB-B5D4-91331B95C6A8}"/>
              </a:ext>
            </a:extLst>
          </p:cNvPr>
          <p:cNvSpPr/>
          <p:nvPr/>
        </p:nvSpPr>
        <p:spPr>
          <a:xfrm>
            <a:off x="851857" y="384307"/>
            <a:ext cx="615679" cy="638787"/>
          </a:xfrm>
          <a:prstGeom prst="ellips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2</a:t>
            </a:r>
          </a:p>
        </p:txBody>
      </p:sp>
      <p:sp>
        <p:nvSpPr>
          <p:cNvPr id="3" name="Rounded Rectangle 2"/>
          <p:cNvSpPr/>
          <p:nvPr/>
        </p:nvSpPr>
        <p:spPr>
          <a:xfrm>
            <a:off x="1017917" y="2605177"/>
            <a:ext cx="10353673" cy="284671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5000"/>
              </a:lnSpc>
            </a:pPr>
            <a:r>
              <a:rPr lang="nl-NL" sz="3200" dirty="0">
                <a:solidFill>
                  <a:srgbClr val="FF0000"/>
                </a:solidFill>
                <a:latin typeface="Times New Roman" panose="02020603050405020304" pitchFamily="18" charset="0"/>
                <a:ea typeface="Times New Roman" panose="02020603050405020304" pitchFamily="18" charset="0"/>
              </a:rPr>
              <a:t>Thu hát hay nhưng không dám hát trước lớp thể hiện bạn còn tự ti, chưa biết tự tin vào điểm mạnh của bản thân, bạn cần mạnh dạn hơn để phát huy điểm mạnh  của mình.</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02428228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a:extLst>
              <a:ext uri="{FF2B5EF4-FFF2-40B4-BE49-F238E27FC236}">
                <a16:creationId xmlns:a16="http://schemas.microsoft.com/office/drawing/2014/main" id="{4BEFD5F2-A8C0-46F0-A866-CB8CA4D0DFCF}"/>
              </a:ext>
            </a:extLst>
          </p:cNvPr>
          <p:cNvPicPr>
            <a:picLocks noChangeAspect="1"/>
          </p:cNvPicPr>
          <p:nvPr/>
        </p:nvPicPr>
        <p:blipFill rotWithShape="1">
          <a:blip r:embed="rId4">
            <a:extLst>
              <a:ext uri="{28A0092B-C50C-407E-A947-70E740481C1C}">
                <a14:useLocalDpi xmlns:a14="http://schemas.microsoft.com/office/drawing/2010/main" val="0"/>
              </a:ext>
            </a:extLst>
          </a:blip>
          <a:srcRect l="44444"/>
          <a:stretch/>
        </p:blipFill>
        <p:spPr>
          <a:xfrm>
            <a:off x="0" y="0"/>
            <a:ext cx="12192000" cy="6858000"/>
          </a:xfrm>
          <a:prstGeom prst="rect">
            <a:avLst/>
          </a:prstGeom>
        </p:spPr>
      </p:pic>
      <p:pic>
        <p:nvPicPr>
          <p:cNvPr id="4" name="图片 2">
            <a:extLst>
              <a:ext uri="{FF2B5EF4-FFF2-40B4-BE49-F238E27FC236}">
                <a16:creationId xmlns:a16="http://schemas.microsoft.com/office/drawing/2014/main" id="{909E771E-C4E8-475F-BE32-8917C2E63E0C}"/>
              </a:ext>
            </a:extLst>
          </p:cNvPr>
          <p:cNvPicPr>
            <a:picLocks noChangeAspect="1"/>
          </p:cNvPicPr>
          <p:nvPr/>
        </p:nvPicPr>
        <p:blipFill rotWithShape="1">
          <a:blip r:embed="rId4">
            <a:extLst>
              <a:ext uri="{28A0092B-C50C-407E-A947-70E740481C1C}">
                <a14:useLocalDpi xmlns:a14="http://schemas.microsoft.com/office/drawing/2010/main" val="0"/>
              </a:ext>
            </a:extLst>
          </a:blip>
          <a:srcRect r="44444"/>
          <a:stretch/>
        </p:blipFill>
        <p:spPr>
          <a:xfrm>
            <a:off x="0" y="0"/>
            <a:ext cx="12192000" cy="6858000"/>
          </a:xfrm>
          <a:prstGeom prst="rect">
            <a:avLst/>
          </a:prstGeom>
        </p:spPr>
      </p:pic>
      <p:sp>
        <p:nvSpPr>
          <p:cNvPr id="2" name="TextBox 1"/>
          <p:cNvSpPr txBox="1"/>
          <p:nvPr/>
        </p:nvSpPr>
        <p:spPr>
          <a:xfrm>
            <a:off x="3119669" y="-1550134"/>
            <a:ext cx="5952661" cy="1077218"/>
          </a:xfrm>
          <a:prstGeom prst="rect">
            <a:avLst/>
          </a:prstGeom>
          <a:noFill/>
        </p:spPr>
        <p:txBody>
          <a:bodyPr wrap="square" rtlCol="0">
            <a:spAutoFit/>
          </a:bodyPr>
          <a:lstStyle/>
          <a:p>
            <a:r>
              <a:rPr lang="en-US" sz="6400" dirty="0">
                <a:latin typeface="Times New Roman" pitchFamily="18" charset="0"/>
                <a:cs typeface="Times New Roman" pitchFamily="18" charset="0"/>
              </a:rPr>
              <a:t>LUYỆN ĐỌC</a:t>
            </a:r>
          </a:p>
        </p:txBody>
      </p:sp>
      <p:pic>
        <p:nvPicPr>
          <p:cNvPr id="4098" name="Picture 2">
            <a:extLst>
              <a:ext uri="{FF2B5EF4-FFF2-40B4-BE49-F238E27FC236}">
                <a16:creationId xmlns:a16="http://schemas.microsoft.com/office/drawing/2014/main" id="{08FB5291-4F57-403D-9DEA-DF6C8CE5CB1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71000" b="91188" l="25088" r="83509">
                        <a14:foregroundMark x1="32018" y1="82375" x2="25175" y2="82500"/>
                        <a14:foregroundMark x1="74561" y1="86188" x2="82193" y2="86500"/>
                        <a14:foregroundMark x1="82632" y1="86034" x2="82632" y2="89125"/>
                        <a14:foregroundMark x1="82632" y1="78813" x2="82632" y2="85219"/>
                        <a14:foregroundMark x1="27632" y1="90625" x2="34912" y2="90938"/>
                        <a14:foregroundMark x1="34912" y1="90938" x2="70877" y2="90500"/>
                        <a14:foregroundMark x1="70877" y1="90500" x2="80977" y2="90723"/>
                        <a14:foregroundMark x1="83070" y1="89313" x2="82436" y2="90281"/>
                        <a14:foregroundMark x1="25965" y1="72375" x2="32667" y2="74844"/>
                        <a14:foregroundMark x1="29411" y1="77418" x2="28509" y2="79000"/>
                        <a14:foregroundMark x1="32705" y1="71641" x2="30446" y2="75602"/>
                        <a14:foregroundMark x1="82105" y1="90438" x2="81228" y2="90563"/>
                        <a14:backgroundMark x1="35526" y1="75000" x2="29123" y2="77188"/>
                        <a14:backgroundMark x1="84123" y1="85438" x2="83596" y2="86313"/>
                        <a14:backgroundMark x1="26228" y1="72188" x2="26053" y2="72500"/>
                        <a14:backgroundMark x1="33070" y1="71125" x2="32368" y2="71375"/>
                        <a14:backgroundMark x1="36140" y1="76438" x2="36053" y2="76000"/>
                        <a14:backgroundMark x1="25263" y1="82250" x2="25263" y2="82875"/>
                        <a14:backgroundMark x1="25000" y1="82563" x2="25000" y2="82563"/>
                        <a14:backgroundMark x1="25526" y1="82563" x2="25526" y2="82563"/>
                        <a14:backgroundMark x1="24912" y1="82563" x2="24912" y2="82563"/>
                        <a14:backgroundMark x1="25351" y1="82563" x2="24912" y2="82500"/>
                        <a14:backgroundMark x1="52807" y1="74750" x2="52807" y2="74750"/>
                        <a14:backgroundMark x1="52807" y1="74750" x2="52807" y2="74750"/>
                      </a14:backgroundRemoval>
                    </a14:imgEffect>
                  </a14:imgLayer>
                </a14:imgProps>
              </a:ext>
              <a:ext uri="{28A0092B-C50C-407E-A947-70E740481C1C}">
                <a14:useLocalDpi xmlns:a14="http://schemas.microsoft.com/office/drawing/2010/main" val="0"/>
              </a:ext>
            </a:extLst>
          </a:blip>
          <a:srcRect l="22258" t="69474" r="14708" b="6667"/>
          <a:stretch/>
        </p:blipFill>
        <p:spPr bwMode="auto">
          <a:xfrm>
            <a:off x="2427077" y="880794"/>
            <a:ext cx="7337844" cy="38982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307608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5BFCA8A-C51F-4EC6-AE8A-376EF01D33EB}"/>
              </a:ext>
            </a:extLst>
          </p:cNvPr>
          <p:cNvPicPr>
            <a:picLocks noChangeAspect="1"/>
          </p:cNvPicPr>
          <p:nvPr/>
        </p:nvPicPr>
        <p:blipFill rotWithShape="1">
          <a:blip r:embed="rId4">
            <a:extLst>
              <a:ext uri="{28A0092B-C50C-407E-A947-70E740481C1C}">
                <a14:useLocalDpi xmlns:a14="http://schemas.microsoft.com/office/drawing/2010/main" val="0"/>
              </a:ext>
            </a:extLst>
          </a:blip>
          <a:srcRect l="44444"/>
          <a:stretch/>
        </p:blipFill>
        <p:spPr>
          <a:xfrm>
            <a:off x="0" y="0"/>
            <a:ext cx="12192000" cy="6858000"/>
          </a:xfrm>
          <a:prstGeom prst="rect">
            <a:avLst/>
          </a:prstGeom>
        </p:spPr>
      </p:pic>
      <p:pic>
        <p:nvPicPr>
          <p:cNvPr id="5" name="图片 4" descr="图片包含 物体, 镜子&#10;&#10;描述已自动生成">
            <a:extLst>
              <a:ext uri="{FF2B5EF4-FFF2-40B4-BE49-F238E27FC236}">
                <a16:creationId xmlns:a16="http://schemas.microsoft.com/office/drawing/2014/main" id="{746DCE4B-3E4A-4577-B977-2F4EDA6773BC}"/>
              </a:ext>
            </a:extLst>
          </p:cNvPr>
          <p:cNvPicPr>
            <a:picLocks noChangeAspect="1"/>
          </p:cNvPicPr>
          <p:nvPr/>
        </p:nvPicPr>
        <p:blipFill rotWithShape="1">
          <a:blip r:embed="rId5">
            <a:extLst>
              <a:ext uri="{28A0092B-C50C-407E-A947-70E740481C1C}">
                <a14:useLocalDpi xmlns:a14="http://schemas.microsoft.com/office/drawing/2010/main" val="0"/>
              </a:ext>
            </a:extLst>
          </a:blip>
          <a:srcRect r="44444"/>
          <a:stretch/>
        </p:blipFill>
        <p:spPr>
          <a:xfrm>
            <a:off x="0" y="0"/>
            <a:ext cx="12192000" cy="6858000"/>
          </a:xfrm>
          <a:prstGeom prst="rect">
            <a:avLst/>
          </a:prstGeom>
        </p:spPr>
      </p:pic>
      <p:pic>
        <p:nvPicPr>
          <p:cNvPr id="7" name="图片 6">
            <a:extLst>
              <a:ext uri="{FF2B5EF4-FFF2-40B4-BE49-F238E27FC236}">
                <a16:creationId xmlns:a16="http://schemas.microsoft.com/office/drawing/2014/main" id="{6A9978A5-C6A1-484D-B582-82FD00C3593A}"/>
              </a:ext>
            </a:extLst>
          </p:cNvPr>
          <p:cNvPicPr>
            <a:picLocks noChangeAspect="1"/>
          </p:cNvPicPr>
          <p:nvPr/>
        </p:nvPicPr>
        <p:blipFill rotWithShape="1">
          <a:blip r:embed="rId6">
            <a:extLst>
              <a:ext uri="{28A0092B-C50C-407E-A947-70E740481C1C}">
                <a14:useLocalDpi xmlns:a14="http://schemas.microsoft.com/office/drawing/2010/main" val="0"/>
              </a:ext>
            </a:extLst>
          </a:blip>
          <a:srcRect l="61250" t="20400"/>
          <a:stretch/>
        </p:blipFill>
        <p:spPr>
          <a:xfrm rot="21206725">
            <a:off x="6570663" y="2958336"/>
            <a:ext cx="6446903" cy="4138495"/>
          </a:xfrm>
          <a:prstGeom prst="rect">
            <a:avLst/>
          </a:prstGeom>
        </p:spPr>
      </p:pic>
      <p:pic>
        <p:nvPicPr>
          <p:cNvPr id="6" name="图片 5">
            <a:extLst>
              <a:ext uri="{FF2B5EF4-FFF2-40B4-BE49-F238E27FC236}">
                <a16:creationId xmlns:a16="http://schemas.microsoft.com/office/drawing/2014/main" id="{B84BF5FB-0539-40C6-99EE-14C601E52E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1919" y="4254107"/>
            <a:ext cx="3691076" cy="2390255"/>
          </a:xfrm>
          <a:prstGeom prst="rect">
            <a:avLst/>
          </a:prstGeom>
        </p:spPr>
      </p:pic>
      <p:sp>
        <p:nvSpPr>
          <p:cNvPr id="8" name="TextBox 4">
            <a:extLst>
              <a:ext uri="{FF2B5EF4-FFF2-40B4-BE49-F238E27FC236}">
                <a16:creationId xmlns:a16="http://schemas.microsoft.com/office/drawing/2014/main" id="{E5F31E14-4D3D-4C1B-8891-D4F4EA1920DB}"/>
              </a:ext>
            </a:extLst>
          </p:cNvPr>
          <p:cNvSpPr txBox="1"/>
          <p:nvPr/>
        </p:nvSpPr>
        <p:spPr>
          <a:xfrm>
            <a:off x="3171791" y="2130449"/>
            <a:ext cx="5151347" cy="1323439"/>
          </a:xfrm>
          <a:prstGeom prst="rect">
            <a:avLst/>
          </a:prstGeom>
          <a:noFill/>
        </p:spPr>
        <p:txBody>
          <a:bodyPr wrap="none" rtlCol="0">
            <a:spAutoFit/>
          </a:bodyPr>
          <a:lstStyle/>
          <a:p>
            <a:pPr algn="ctr"/>
            <a:r>
              <a:rPr lang="en-US" altLang="zh-CN" sz="8000" dirty="0">
                <a:ea typeface="微软雅黑" panose="020B0503020204020204" pitchFamily="34" charset="-122"/>
              </a:rPr>
              <a:t>THANK YOU</a:t>
            </a:r>
          </a:p>
        </p:txBody>
      </p:sp>
    </p:spTree>
    <p:custDataLst>
      <p:tags r:id="rId1"/>
    </p:custDataLst>
    <p:extLst>
      <p:ext uri="{BB962C8B-B14F-4D97-AF65-F5344CB8AC3E}">
        <p14:creationId xmlns:p14="http://schemas.microsoft.com/office/powerpoint/2010/main" val="13514094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2C7567C-2859-4B9E-8E84-0171B0DD13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084" t="65000" r="7115" b="5833"/>
          <a:stretch/>
        </p:blipFill>
        <p:spPr bwMode="auto">
          <a:xfrm>
            <a:off x="1819275" y="367954"/>
            <a:ext cx="8553450" cy="612209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426802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35BFCA8A-C51F-4EC6-AE8A-376EF01D33EB}"/>
              </a:ext>
            </a:extLst>
          </p:cNvPr>
          <p:cNvPicPr>
            <a:picLocks noChangeAspect="1"/>
          </p:cNvPicPr>
          <p:nvPr/>
        </p:nvPicPr>
        <p:blipFill rotWithShape="1">
          <a:blip r:embed="rId4">
            <a:extLst>
              <a:ext uri="{28A0092B-C50C-407E-A947-70E740481C1C}">
                <a14:useLocalDpi xmlns:a14="http://schemas.microsoft.com/office/drawing/2010/main" val="0"/>
              </a:ext>
            </a:extLst>
          </a:blip>
          <a:srcRect l="44444"/>
          <a:stretch/>
        </p:blipFill>
        <p:spPr>
          <a:xfrm>
            <a:off x="0" y="0"/>
            <a:ext cx="12192000" cy="6858000"/>
          </a:xfrm>
          <a:prstGeom prst="rect">
            <a:avLst/>
          </a:prstGeom>
        </p:spPr>
      </p:pic>
      <p:pic>
        <p:nvPicPr>
          <p:cNvPr id="3" name="图片 4" descr="图片包含 物体, 镜子&#10;&#10;描述已自动生成">
            <a:extLst>
              <a:ext uri="{FF2B5EF4-FFF2-40B4-BE49-F238E27FC236}">
                <a16:creationId xmlns:a16="http://schemas.microsoft.com/office/drawing/2014/main" id="{746DCE4B-3E4A-4577-B977-2F4EDA6773BC}"/>
              </a:ext>
            </a:extLst>
          </p:cNvPr>
          <p:cNvPicPr>
            <a:picLocks noChangeAspect="1"/>
          </p:cNvPicPr>
          <p:nvPr/>
        </p:nvPicPr>
        <p:blipFill rotWithShape="1">
          <a:blip r:embed="rId5">
            <a:extLst>
              <a:ext uri="{28A0092B-C50C-407E-A947-70E740481C1C}">
                <a14:useLocalDpi xmlns:a14="http://schemas.microsoft.com/office/drawing/2010/main" val="0"/>
              </a:ext>
            </a:extLst>
          </a:blip>
          <a:srcRect r="44444"/>
          <a:stretch/>
        </p:blipFill>
        <p:spPr>
          <a:xfrm>
            <a:off x="0" y="0"/>
            <a:ext cx="12192000" cy="6858000"/>
          </a:xfrm>
          <a:prstGeom prst="rect">
            <a:avLst/>
          </a:prstGeom>
        </p:spPr>
      </p:pic>
      <p:pic>
        <p:nvPicPr>
          <p:cNvPr id="4" name="图片 6">
            <a:extLst>
              <a:ext uri="{FF2B5EF4-FFF2-40B4-BE49-F238E27FC236}">
                <a16:creationId xmlns:a16="http://schemas.microsoft.com/office/drawing/2014/main" id="{6A9978A5-C6A1-484D-B582-82FD00C3593A}"/>
              </a:ext>
            </a:extLst>
          </p:cNvPr>
          <p:cNvPicPr>
            <a:picLocks noChangeAspect="1"/>
          </p:cNvPicPr>
          <p:nvPr/>
        </p:nvPicPr>
        <p:blipFill rotWithShape="1">
          <a:blip r:embed="rId6">
            <a:extLst>
              <a:ext uri="{28A0092B-C50C-407E-A947-70E740481C1C}">
                <a14:useLocalDpi xmlns:a14="http://schemas.microsoft.com/office/drawing/2010/main" val="0"/>
              </a:ext>
            </a:extLst>
          </a:blip>
          <a:srcRect l="61250" t="20400"/>
          <a:stretch/>
        </p:blipFill>
        <p:spPr>
          <a:xfrm rot="21206725">
            <a:off x="6570663" y="2958336"/>
            <a:ext cx="6446903" cy="4138495"/>
          </a:xfrm>
          <a:prstGeom prst="rect">
            <a:avLst/>
          </a:prstGeom>
        </p:spPr>
      </p:pic>
      <p:pic>
        <p:nvPicPr>
          <p:cNvPr id="5" name="图片 5">
            <a:extLst>
              <a:ext uri="{FF2B5EF4-FFF2-40B4-BE49-F238E27FC236}">
                <a16:creationId xmlns:a16="http://schemas.microsoft.com/office/drawing/2014/main" id="{B84BF5FB-0539-40C6-99EE-14C601E52E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1919" y="4254107"/>
            <a:ext cx="3691076" cy="2390255"/>
          </a:xfrm>
          <a:prstGeom prst="rect">
            <a:avLst/>
          </a:prstGeom>
        </p:spPr>
      </p:pic>
      <p:sp>
        <p:nvSpPr>
          <p:cNvPr id="6" name="TextBox 4">
            <a:extLst>
              <a:ext uri="{FF2B5EF4-FFF2-40B4-BE49-F238E27FC236}">
                <a16:creationId xmlns:a16="http://schemas.microsoft.com/office/drawing/2014/main" id="{E5F31E14-4D3D-4C1B-8891-D4F4EA1920DB}"/>
              </a:ext>
            </a:extLst>
          </p:cNvPr>
          <p:cNvSpPr txBox="1"/>
          <p:nvPr/>
        </p:nvSpPr>
        <p:spPr>
          <a:xfrm>
            <a:off x="3623006" y="2130449"/>
            <a:ext cx="4248920" cy="1323439"/>
          </a:xfrm>
          <a:prstGeom prst="rect">
            <a:avLst/>
          </a:prstGeom>
          <a:noFill/>
        </p:spPr>
        <p:txBody>
          <a:bodyPr wrap="none" rtlCol="0">
            <a:spAutoFit/>
          </a:bodyPr>
          <a:lstStyle/>
          <a:p>
            <a:pPr algn="ctr"/>
            <a:r>
              <a:rPr lang="en-US" altLang="zh-CN" sz="8000" dirty="0" err="1">
                <a:ea typeface="微软雅黑" panose="020B0503020204020204" pitchFamily="34" charset="-122"/>
              </a:rPr>
              <a:t>Luyện</a:t>
            </a:r>
            <a:r>
              <a:rPr lang="en-US" altLang="zh-CN" sz="8000" dirty="0">
                <a:ea typeface="微软雅黑" panose="020B0503020204020204" pitchFamily="34" charset="-122"/>
              </a:rPr>
              <a:t> </a:t>
            </a:r>
            <a:r>
              <a:rPr lang="en-US" altLang="zh-CN" sz="8000" dirty="0" err="1">
                <a:ea typeface="微软雅黑" panose="020B0503020204020204" pitchFamily="34" charset="-122"/>
              </a:rPr>
              <a:t>tập</a:t>
            </a:r>
            <a:endParaRPr lang="en-US" altLang="zh-CN" sz="8000" dirty="0">
              <a:ea typeface="微软雅黑" panose="020B0503020204020204" pitchFamily="34" charset="-122"/>
            </a:endParaRPr>
          </a:p>
        </p:txBody>
      </p:sp>
    </p:spTree>
    <p:custDataLst>
      <p:tags r:id="rId1"/>
    </p:custDataLst>
    <p:extLst>
      <p:ext uri="{BB962C8B-B14F-4D97-AF65-F5344CB8AC3E}">
        <p14:creationId xmlns:p14="http://schemas.microsoft.com/office/powerpoint/2010/main" val="242310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7" name="图片 1">
            <a:extLst>
              <a:ext uri="{FF2B5EF4-FFF2-40B4-BE49-F238E27FC236}">
                <a16:creationId xmlns:a16="http://schemas.microsoft.com/office/drawing/2014/main" id="{4BEFD5F2-A8C0-46F0-A866-CB8CA4D0DFCF}"/>
              </a:ext>
            </a:extLst>
          </p:cNvPr>
          <p:cNvPicPr>
            <a:picLocks noChangeAspect="1"/>
          </p:cNvPicPr>
          <p:nvPr/>
        </p:nvPicPr>
        <p:blipFill rotWithShape="1">
          <a:blip r:embed="rId4">
            <a:extLst>
              <a:ext uri="{28A0092B-C50C-407E-A947-70E740481C1C}">
                <a14:useLocalDpi xmlns:a14="http://schemas.microsoft.com/office/drawing/2010/main" val="0"/>
              </a:ext>
            </a:extLst>
          </a:blip>
          <a:srcRect l="44444"/>
          <a:stretch/>
        </p:blipFill>
        <p:spPr>
          <a:xfrm>
            <a:off x="-533400" y="0"/>
            <a:ext cx="12725400" cy="6858000"/>
          </a:xfrm>
          <a:prstGeom prst="rect">
            <a:avLst/>
          </a:prstGeom>
        </p:spPr>
      </p:pic>
      <p:sp>
        <p:nvSpPr>
          <p:cNvPr id="28" name="TextBox 27">
            <a:extLst>
              <a:ext uri="{FF2B5EF4-FFF2-40B4-BE49-F238E27FC236}">
                <a16:creationId xmlns:a16="http://schemas.microsoft.com/office/drawing/2014/main" id="{03DE5754-B641-4DC0-9ABA-C407DE8AD742}"/>
              </a:ext>
            </a:extLst>
          </p:cNvPr>
          <p:cNvSpPr txBox="1"/>
          <p:nvPr/>
        </p:nvSpPr>
        <p:spPr>
          <a:xfrm>
            <a:off x="565033" y="142263"/>
            <a:ext cx="9245717" cy="1077218"/>
          </a:xfrm>
          <a:prstGeom prst="rect">
            <a:avLst/>
          </a:prstGeom>
          <a:noFill/>
        </p:spPr>
        <p:txBody>
          <a:bodyPr wrap="square" rtlCol="0">
            <a:spAutoFit/>
          </a:bodyPr>
          <a:lstStyle/>
          <a:p>
            <a:pPr algn="ctr"/>
            <a:r>
              <a:rPr lang="vi-VN" sz="3200" b="1" dirty="0">
                <a:solidFill>
                  <a:schemeClr val="accent5">
                    <a:lumMod val="50000"/>
                  </a:schemeClr>
                </a:solidFill>
                <a:latin typeface="+mj-lt"/>
              </a:rPr>
              <a:t>Em đồng tình hoặc không đồng tình với nội dung nào dưới đây về cách khám phá bản thân? Vì sao?</a:t>
            </a:r>
            <a:endParaRPr lang="en-US" sz="3200" b="1" dirty="0">
              <a:solidFill>
                <a:schemeClr val="accent5">
                  <a:lumMod val="50000"/>
                </a:schemeClr>
              </a:solidFill>
              <a:latin typeface="+mj-lt"/>
            </a:endParaRPr>
          </a:p>
        </p:txBody>
      </p:sp>
      <p:grpSp>
        <p:nvGrpSpPr>
          <p:cNvPr id="11" name="Group 10">
            <a:extLst>
              <a:ext uri="{FF2B5EF4-FFF2-40B4-BE49-F238E27FC236}">
                <a16:creationId xmlns:a16="http://schemas.microsoft.com/office/drawing/2014/main" id="{6766AA30-BB4A-4DD7-89EC-8834D2528669}"/>
              </a:ext>
            </a:extLst>
          </p:cNvPr>
          <p:cNvGrpSpPr/>
          <p:nvPr/>
        </p:nvGrpSpPr>
        <p:grpSpPr>
          <a:xfrm>
            <a:off x="-209549" y="1236847"/>
            <a:ext cx="5854660" cy="2273736"/>
            <a:chOff x="-209549" y="1236847"/>
            <a:chExt cx="5854660" cy="2273736"/>
          </a:xfrm>
        </p:grpSpPr>
        <p:pic>
          <p:nvPicPr>
            <p:cNvPr id="4" name="Picture 3">
              <a:extLst>
                <a:ext uri="{FF2B5EF4-FFF2-40B4-BE49-F238E27FC236}">
                  <a16:creationId xmlns:a16="http://schemas.microsoft.com/office/drawing/2014/main" id="{33220FEF-74A1-4B87-BAEC-0FA3990648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549" y="1236847"/>
              <a:ext cx="5854660" cy="2273736"/>
            </a:xfrm>
            <a:prstGeom prst="rect">
              <a:avLst/>
            </a:prstGeom>
          </p:spPr>
        </p:pic>
        <p:sp>
          <p:nvSpPr>
            <p:cNvPr id="47" name="TextBox 46">
              <a:extLst>
                <a:ext uri="{FF2B5EF4-FFF2-40B4-BE49-F238E27FC236}">
                  <a16:creationId xmlns:a16="http://schemas.microsoft.com/office/drawing/2014/main" id="{D2245FB7-EC7C-43CD-AA8F-82C3D3BE847D}"/>
                </a:ext>
              </a:extLst>
            </p:cNvPr>
            <p:cNvSpPr txBox="1"/>
            <p:nvPr/>
          </p:nvSpPr>
          <p:spPr>
            <a:xfrm>
              <a:off x="349076" y="1609427"/>
              <a:ext cx="4692767" cy="1384995"/>
            </a:xfrm>
            <a:prstGeom prst="rect">
              <a:avLst/>
            </a:prstGeom>
            <a:noFill/>
          </p:spPr>
          <p:txBody>
            <a:bodyPr wrap="square">
              <a:spAutoFit/>
            </a:bodyPr>
            <a:lstStyle/>
            <a:p>
              <a:pPr algn="just"/>
              <a:r>
                <a:rPr lang="en-US" sz="2800" b="1" kern="0" dirty="0">
                  <a:solidFill>
                    <a:srgbClr val="0070C0"/>
                  </a:solidFill>
                  <a:latin typeface="Times New Roman" panose="02020603050405020304" pitchFamily="18" charset="0"/>
                  <a:cs typeface="Times New Roman" panose="02020603050405020304" pitchFamily="18" charset="0"/>
                </a:rPr>
                <a:t>1. </a:t>
              </a:r>
              <a:r>
                <a:rPr lang="en-US" sz="2800" b="1" kern="0" dirty="0" err="1">
                  <a:solidFill>
                    <a:prstClr val="black"/>
                  </a:solidFill>
                  <a:latin typeface="Times New Roman" panose="02020603050405020304" pitchFamily="18" charset="0"/>
                  <a:cs typeface="Times New Roman" panose="02020603050405020304" pitchFamily="18" charset="0"/>
                </a:rPr>
                <a:t>Tham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gia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các</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hoạt</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động</a:t>
              </a:r>
              <a:r>
                <a:rPr lang="en-US" sz="2800" b="1" kern="0" dirty="0">
                  <a:solidFill>
                    <a:prstClr val="black"/>
                  </a:solidFill>
                  <a:latin typeface="Times New Roman" panose="02020603050405020304" pitchFamily="18" charset="0"/>
                  <a:cs typeface="Times New Roman" panose="02020603050405020304" pitchFamily="18" charset="0"/>
                </a:rPr>
                <a:t> ở </a:t>
              </a:r>
              <a:r>
                <a:rPr lang="en-US" sz="2800" b="1" kern="0" dirty="0" err="1">
                  <a:solidFill>
                    <a:prstClr val="black"/>
                  </a:solidFill>
                  <a:latin typeface="Times New Roman" panose="02020603050405020304" pitchFamily="18" charset="0"/>
                  <a:cs typeface="Times New Roman" panose="02020603050405020304" pitchFamily="18" charset="0"/>
                </a:rPr>
                <a:t>trường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lớp</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nơi</a:t>
              </a:r>
              <a:r>
                <a:rPr lang="en-US" sz="2800" b="1" kern="0" dirty="0">
                  <a:solidFill>
                    <a:prstClr val="black"/>
                  </a:solidFill>
                  <a:latin typeface="Times New Roman" panose="02020603050405020304" pitchFamily="18" charset="0"/>
                  <a:cs typeface="Times New Roman" panose="02020603050405020304" pitchFamily="18" charset="0"/>
                </a:rPr>
                <a:t> ở </a:t>
              </a:r>
              <a:r>
                <a:rPr lang="en-US" sz="2800" b="1" kern="0" dirty="0" err="1">
                  <a:solidFill>
                    <a:prstClr val="black"/>
                  </a:solidFill>
                  <a:latin typeface="Times New Roman" panose="02020603050405020304" pitchFamily="18" charset="0"/>
                  <a:cs typeface="Times New Roman" panose="02020603050405020304" pitchFamily="18" charset="0"/>
                </a:rPr>
                <a:t>để</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khám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phá</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khả</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năng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bản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thân</a:t>
              </a:r>
              <a:r>
                <a:rPr lang="en-US" sz="2800" b="1" kern="0" dirty="0">
                  <a:solidFill>
                    <a:prstClr val="black"/>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34224F16-0D9C-42CC-B038-05103DD2AFCE}"/>
              </a:ext>
            </a:extLst>
          </p:cNvPr>
          <p:cNvGrpSpPr/>
          <p:nvPr/>
        </p:nvGrpSpPr>
        <p:grpSpPr>
          <a:xfrm>
            <a:off x="5630048" y="1673975"/>
            <a:ext cx="4459948" cy="1366536"/>
            <a:chOff x="5630048" y="1664194"/>
            <a:chExt cx="4459948" cy="1226194"/>
          </a:xfrm>
        </p:grpSpPr>
        <p:pic>
          <p:nvPicPr>
            <p:cNvPr id="16" name="Picture 15">
              <a:extLst>
                <a:ext uri="{FF2B5EF4-FFF2-40B4-BE49-F238E27FC236}">
                  <a16:creationId xmlns:a16="http://schemas.microsoft.com/office/drawing/2014/main" id="{DEA66A90-31C4-4E8F-8476-44F029E525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0048" y="1664194"/>
              <a:ext cx="4459948" cy="1226194"/>
            </a:xfrm>
            <a:prstGeom prst="rect">
              <a:avLst/>
            </a:prstGeom>
          </p:spPr>
        </p:pic>
        <p:sp>
          <p:nvSpPr>
            <p:cNvPr id="49" name="TextBox 48">
              <a:extLst>
                <a:ext uri="{FF2B5EF4-FFF2-40B4-BE49-F238E27FC236}">
                  <a16:creationId xmlns:a16="http://schemas.microsoft.com/office/drawing/2014/main" id="{08905F0D-0389-4FE5-B31B-CCFFDD8891BE}"/>
                </a:ext>
              </a:extLst>
            </p:cNvPr>
            <p:cNvSpPr txBox="1"/>
            <p:nvPr/>
          </p:nvSpPr>
          <p:spPr>
            <a:xfrm>
              <a:off x="5645110" y="1784689"/>
              <a:ext cx="4407025" cy="954107"/>
            </a:xfrm>
            <a:prstGeom prst="rect">
              <a:avLst/>
            </a:prstGeom>
            <a:noFill/>
          </p:spPr>
          <p:txBody>
            <a:bodyPr wrap="square">
              <a:spAutoFit/>
            </a:bodyPr>
            <a:lstStyle/>
            <a:p>
              <a:pPr algn="just">
                <a:defRPr/>
              </a:pPr>
              <a:r>
                <a:rPr lang="en-US" sz="2800" b="1" kern="0" dirty="0">
                  <a:solidFill>
                    <a:srgbClr val="0070C0"/>
                  </a:solidFill>
                  <a:latin typeface="Times New Roman" panose="02020603050405020304" pitchFamily="18" charset="0"/>
                  <a:cs typeface="Times New Roman" panose="02020603050405020304" pitchFamily="18" charset="0"/>
                </a:rPr>
                <a:t>2. </a:t>
              </a:r>
              <a:r>
                <a:rPr lang="en-US" sz="2800" b="1" kern="0" dirty="0" err="1">
                  <a:solidFill>
                    <a:prstClr val="black"/>
                  </a:solidFill>
                  <a:latin typeface="Times New Roman" panose="02020603050405020304" pitchFamily="18" charset="0"/>
                  <a:cs typeface="Times New Roman" panose="02020603050405020304" pitchFamily="18" charset="0"/>
                </a:rPr>
                <a:t>Tự</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đánh</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giá</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kết</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quả</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học</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tập</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rèn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luyện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bản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thân</a:t>
              </a:r>
              <a:r>
                <a:rPr lang="en-US" sz="2800" b="1" kern="0" dirty="0">
                  <a:solidFill>
                    <a:prstClr val="black"/>
                  </a:solidFill>
                  <a:latin typeface="Times New Roman" panose="02020603050405020304" pitchFamily="18" charset="0"/>
                  <a:cs typeface="Times New Roman" panose="02020603050405020304" pitchFamily="18" charset="0"/>
                </a:rPr>
                <a:t>.</a:t>
              </a:r>
            </a:p>
          </p:txBody>
        </p:sp>
      </p:grpSp>
      <p:grpSp>
        <p:nvGrpSpPr>
          <p:cNvPr id="14" name="Group 13">
            <a:extLst>
              <a:ext uri="{FF2B5EF4-FFF2-40B4-BE49-F238E27FC236}">
                <a16:creationId xmlns:a16="http://schemas.microsoft.com/office/drawing/2014/main" id="{55C738EB-3B10-4387-9395-1812E8CE776F}"/>
              </a:ext>
            </a:extLst>
          </p:cNvPr>
          <p:cNvGrpSpPr/>
          <p:nvPr/>
        </p:nvGrpSpPr>
        <p:grpSpPr>
          <a:xfrm>
            <a:off x="146321" y="3666601"/>
            <a:ext cx="4921166" cy="1198006"/>
            <a:chOff x="146321" y="3666601"/>
            <a:chExt cx="4921166" cy="1198006"/>
          </a:xfrm>
        </p:grpSpPr>
        <p:pic>
          <p:nvPicPr>
            <p:cNvPr id="17" name="Picture 16">
              <a:extLst>
                <a:ext uri="{FF2B5EF4-FFF2-40B4-BE49-F238E27FC236}">
                  <a16:creationId xmlns:a16="http://schemas.microsoft.com/office/drawing/2014/main" id="{313A8293-F2DA-451F-89FC-E3834CE3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321" y="3666601"/>
              <a:ext cx="4921166" cy="1198006"/>
            </a:xfrm>
            <a:prstGeom prst="rect">
              <a:avLst/>
            </a:prstGeom>
          </p:spPr>
        </p:pic>
        <p:sp>
          <p:nvSpPr>
            <p:cNvPr id="51" name="TextBox 50">
              <a:extLst>
                <a:ext uri="{FF2B5EF4-FFF2-40B4-BE49-F238E27FC236}">
                  <a16:creationId xmlns:a16="http://schemas.microsoft.com/office/drawing/2014/main" id="{983E823B-0731-49A9-91E6-02831C41C704}"/>
                </a:ext>
              </a:extLst>
            </p:cNvPr>
            <p:cNvSpPr txBox="1"/>
            <p:nvPr/>
          </p:nvSpPr>
          <p:spPr>
            <a:xfrm>
              <a:off x="326822" y="3780902"/>
              <a:ext cx="4508674" cy="954107"/>
            </a:xfrm>
            <a:prstGeom prst="rect">
              <a:avLst/>
            </a:prstGeom>
            <a:noFill/>
          </p:spPr>
          <p:txBody>
            <a:bodyPr wrap="square">
              <a:spAutoFit/>
            </a:bodyPr>
            <a:lstStyle/>
            <a:p>
              <a:pPr algn="just">
                <a:defRPr/>
              </a:pPr>
              <a:r>
                <a:rPr lang="en-US" sz="2800" b="1" kern="0" dirty="0">
                  <a:solidFill>
                    <a:srgbClr val="0070C0"/>
                  </a:solidFill>
                  <a:latin typeface="Times New Roman" panose="02020603050405020304" pitchFamily="18" charset="0"/>
                  <a:cs typeface="Times New Roman" panose="02020603050405020304" pitchFamily="18" charset="0"/>
                </a:rPr>
                <a:t>3. </a:t>
              </a:r>
              <a:r>
                <a:rPr lang="en-US" sz="2800" b="1" kern="0" dirty="0" err="1">
                  <a:solidFill>
                    <a:prstClr val="black"/>
                  </a:solidFill>
                  <a:latin typeface="Times New Roman" panose="02020603050405020304" pitchFamily="18" charset="0"/>
                  <a:cs typeface="Times New Roman" panose="02020603050405020304" pitchFamily="18" charset="0"/>
                </a:rPr>
                <a:t>Chỉ</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cần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lắng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nghe</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nhận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xét</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bố</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mẹ</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về</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mình</a:t>
              </a:r>
              <a:r>
                <a:rPr lang="en-US" sz="2800" b="1" kern="0" dirty="0">
                  <a:solidFill>
                    <a:prstClr val="black"/>
                  </a:solidFill>
                  <a:latin typeface="Times New Roman" panose="02020603050405020304" pitchFamily="18" charset="0"/>
                  <a:cs typeface="Times New Roman" panose="02020603050405020304" pitchFamily="18" charset="0"/>
                </a:rPr>
                <a:t>.</a:t>
              </a:r>
            </a:p>
          </p:txBody>
        </p:sp>
      </p:grpSp>
      <p:grpSp>
        <p:nvGrpSpPr>
          <p:cNvPr id="13" name="Group 12">
            <a:extLst>
              <a:ext uri="{FF2B5EF4-FFF2-40B4-BE49-F238E27FC236}">
                <a16:creationId xmlns:a16="http://schemas.microsoft.com/office/drawing/2014/main" id="{C8C5B413-8E2E-433D-9778-7508C93C0C36}"/>
              </a:ext>
            </a:extLst>
          </p:cNvPr>
          <p:cNvGrpSpPr/>
          <p:nvPr/>
        </p:nvGrpSpPr>
        <p:grpSpPr>
          <a:xfrm>
            <a:off x="5105586" y="3063177"/>
            <a:ext cx="6000564" cy="2273736"/>
            <a:chOff x="5105586" y="3063177"/>
            <a:chExt cx="6000564" cy="2273736"/>
          </a:xfrm>
        </p:grpSpPr>
        <p:pic>
          <p:nvPicPr>
            <p:cNvPr id="18" name="Picture 17">
              <a:extLst>
                <a:ext uri="{FF2B5EF4-FFF2-40B4-BE49-F238E27FC236}">
                  <a16:creationId xmlns:a16="http://schemas.microsoft.com/office/drawing/2014/main" id="{8FA9849D-7098-488A-BA0C-8B838089A9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586" y="3063177"/>
              <a:ext cx="6000564" cy="2273736"/>
            </a:xfrm>
            <a:prstGeom prst="rect">
              <a:avLst/>
            </a:prstGeom>
          </p:spPr>
        </p:pic>
        <p:sp>
          <p:nvSpPr>
            <p:cNvPr id="53" name="TextBox 52">
              <a:extLst>
                <a:ext uri="{FF2B5EF4-FFF2-40B4-BE49-F238E27FC236}">
                  <a16:creationId xmlns:a16="http://schemas.microsoft.com/office/drawing/2014/main" id="{2C5566AB-8B6B-4171-A3B5-7281005EC05C}"/>
                </a:ext>
              </a:extLst>
            </p:cNvPr>
            <p:cNvSpPr txBox="1"/>
            <p:nvPr/>
          </p:nvSpPr>
          <p:spPr>
            <a:xfrm>
              <a:off x="5630048" y="3507317"/>
              <a:ext cx="4921166" cy="1384995"/>
            </a:xfrm>
            <a:prstGeom prst="rect">
              <a:avLst/>
            </a:prstGeom>
            <a:noFill/>
          </p:spPr>
          <p:txBody>
            <a:bodyPr wrap="square">
              <a:spAutoFit/>
            </a:bodyPr>
            <a:lstStyle/>
            <a:p>
              <a:pPr algn="just">
                <a:defRPr/>
              </a:pPr>
              <a:r>
                <a:rPr lang="en-US" sz="2800" b="1" kern="0" dirty="0">
                  <a:solidFill>
                    <a:srgbClr val="0070C0"/>
                  </a:solidFill>
                  <a:latin typeface="Times New Roman" panose="02020603050405020304" pitchFamily="18" charset="0"/>
                  <a:cs typeface="Times New Roman" panose="02020603050405020304" pitchFamily="18" charset="0"/>
                </a:rPr>
                <a:t>4. </a:t>
              </a:r>
              <a:r>
                <a:rPr lang="en-US" sz="2800" b="1" kern="0" dirty="0" err="1">
                  <a:solidFill>
                    <a:prstClr val="black"/>
                  </a:solidFill>
                  <a:latin typeface="Times New Roman" panose="02020603050405020304" pitchFamily="18" charset="0"/>
                  <a:cs typeface="Times New Roman" panose="02020603050405020304" pitchFamily="18" charset="0"/>
                </a:rPr>
                <a:t>Hỏi</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người</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thân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bạn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bè</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về</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những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điểm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mạnh</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điểm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yếu</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bản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thân</a:t>
              </a:r>
              <a:r>
                <a:rPr lang="en-US" sz="2800" b="1" kern="0" dirty="0">
                  <a:solidFill>
                    <a:prstClr val="black"/>
                  </a:solidFill>
                  <a:latin typeface="Times New Roman" panose="02020603050405020304" pitchFamily="18" charset="0"/>
                  <a:cs typeface="Times New Roman" panose="02020603050405020304" pitchFamily="18" charset="0"/>
                </a:rPr>
                <a:t>.</a:t>
              </a:r>
            </a:p>
          </p:txBody>
        </p:sp>
      </p:grpSp>
      <p:sp>
        <p:nvSpPr>
          <p:cNvPr id="2" name="Oval 1">
            <a:extLst>
              <a:ext uri="{FF2B5EF4-FFF2-40B4-BE49-F238E27FC236}">
                <a16:creationId xmlns:a16="http://schemas.microsoft.com/office/drawing/2014/main" id="{15D0D245-C95A-49FB-847A-0CB78B465403}"/>
              </a:ext>
            </a:extLst>
          </p:cNvPr>
          <p:cNvSpPr/>
          <p:nvPr/>
        </p:nvSpPr>
        <p:spPr>
          <a:xfrm>
            <a:off x="108221" y="142263"/>
            <a:ext cx="615679" cy="63878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1</a:t>
            </a:r>
          </a:p>
        </p:txBody>
      </p:sp>
      <p:grpSp>
        <p:nvGrpSpPr>
          <p:cNvPr id="15" name="Group 14">
            <a:extLst>
              <a:ext uri="{FF2B5EF4-FFF2-40B4-BE49-F238E27FC236}">
                <a16:creationId xmlns:a16="http://schemas.microsoft.com/office/drawing/2014/main" id="{42EBE476-BD2E-4C5B-828B-71B2B7F613CD}"/>
              </a:ext>
            </a:extLst>
          </p:cNvPr>
          <p:cNvGrpSpPr/>
          <p:nvPr/>
        </p:nvGrpSpPr>
        <p:grpSpPr>
          <a:xfrm>
            <a:off x="2533650" y="5162630"/>
            <a:ext cx="6648450" cy="1589981"/>
            <a:chOff x="2533650" y="5162630"/>
            <a:chExt cx="6648450" cy="1589981"/>
          </a:xfrm>
        </p:grpSpPr>
        <p:pic>
          <p:nvPicPr>
            <p:cNvPr id="6" name="Picture 5">
              <a:extLst>
                <a:ext uri="{FF2B5EF4-FFF2-40B4-BE49-F238E27FC236}">
                  <a16:creationId xmlns:a16="http://schemas.microsoft.com/office/drawing/2014/main" id="{E2583DC8-DC27-4669-9EF6-C368B64344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3650" y="5162630"/>
              <a:ext cx="6648450" cy="1589981"/>
            </a:xfrm>
            <a:prstGeom prst="rect">
              <a:avLst/>
            </a:prstGeom>
          </p:spPr>
        </p:pic>
        <p:sp>
          <p:nvSpPr>
            <p:cNvPr id="9" name="TextBox 8">
              <a:extLst>
                <a:ext uri="{FF2B5EF4-FFF2-40B4-BE49-F238E27FC236}">
                  <a16:creationId xmlns:a16="http://schemas.microsoft.com/office/drawing/2014/main" id="{F0EADB11-2B5C-4E60-93FE-B66B1DCE87B7}"/>
                </a:ext>
              </a:extLst>
            </p:cNvPr>
            <p:cNvSpPr txBox="1"/>
            <p:nvPr/>
          </p:nvSpPr>
          <p:spPr>
            <a:xfrm>
              <a:off x="2695458" y="5233528"/>
              <a:ext cx="6334241" cy="1384995"/>
            </a:xfrm>
            <a:prstGeom prst="rect">
              <a:avLst/>
            </a:prstGeom>
            <a:noFill/>
          </p:spPr>
          <p:txBody>
            <a:bodyPr wrap="square">
              <a:spAutoFit/>
            </a:bodyPr>
            <a:lstStyle/>
            <a:p>
              <a:pPr algn="just">
                <a:defRPr/>
              </a:pPr>
              <a:r>
                <a:rPr lang="en-US" sz="2800" b="1" kern="0" dirty="0">
                  <a:solidFill>
                    <a:srgbClr val="0070C0"/>
                  </a:solidFill>
                  <a:latin typeface="Times New Roman" panose="02020603050405020304" pitchFamily="18" charset="0"/>
                  <a:cs typeface="Times New Roman" panose="02020603050405020304" pitchFamily="18" charset="0"/>
                </a:rPr>
                <a:t>5. </a:t>
              </a:r>
              <a:r>
                <a:rPr lang="en-US" sz="2800" b="1" kern="0" dirty="0" err="1">
                  <a:solidFill>
                    <a:prstClr val="black"/>
                  </a:solidFill>
                  <a:latin typeface="Times New Roman" panose="02020603050405020304" pitchFamily="18" charset="0"/>
                  <a:cs typeface="Times New Roman" panose="02020603050405020304" pitchFamily="18" charset="0"/>
                </a:rPr>
                <a:t>Tự</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mình</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tìm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ra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các</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điểm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mạnh</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điểm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yếu</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bản</a:t>
              </a:r>
              <a:r>
                <a:rPr lang="en-US" sz="2800" b="1" kern="0" dirty="0">
                  <a:solidFill>
                    <a:prstClr val="black"/>
                  </a:solidFill>
                  <a:latin typeface="Times New Roman" panose="02020603050405020304" pitchFamily="18" charset="0"/>
                  <a:cs typeface="Times New Roman" panose="02020603050405020304" pitchFamily="18" charset="0"/>
                </a:rPr>
                <a:t> than </a:t>
              </a:r>
              <a:r>
                <a:rPr lang="en-US" sz="2800" b="1" kern="0" dirty="0" err="1">
                  <a:solidFill>
                    <a:prstClr val="black"/>
                  </a:solidFill>
                  <a:latin typeface="Times New Roman" panose="02020603050405020304" pitchFamily="18" charset="0"/>
                  <a:cs typeface="Times New Roman" panose="02020603050405020304" pitchFamily="18" charset="0"/>
                </a:rPr>
                <a:t>và</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không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cần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hỏi</a:t>
              </a:r>
              <a:r>
                <a:rPr lang="en-US" sz="2800" b="1" kern="0" dirty="0">
                  <a:solidFill>
                    <a:prstClr val="black"/>
                  </a:solidFill>
                  <a:latin typeface="Times New Roman" panose="02020603050405020304" pitchFamily="18" charset="0"/>
                  <a:cs typeface="Times New Roman" panose="02020603050405020304" pitchFamily="18" charset="0"/>
                </a:rPr>
                <a:t> ý </a:t>
              </a:r>
              <a:r>
                <a:rPr lang="en-US" sz="2800" b="1" kern="0" dirty="0" err="1">
                  <a:solidFill>
                    <a:prstClr val="black"/>
                  </a:solidFill>
                  <a:latin typeface="Times New Roman" panose="02020603050405020304" pitchFamily="18" charset="0"/>
                  <a:cs typeface="Times New Roman" panose="02020603050405020304" pitchFamily="18" charset="0"/>
                </a:rPr>
                <a:t>kiến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người</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khác</a:t>
              </a:r>
              <a:r>
                <a:rPr lang="en-US" sz="2800" b="1" kern="0" dirty="0">
                  <a:solidFill>
                    <a:prstClr val="black"/>
                  </a:solidFill>
                  <a:latin typeface="Times New Roman" panose="02020603050405020304" pitchFamily="18" charset="0"/>
                  <a:cs typeface="Times New Roman" panose="02020603050405020304" pitchFamily="18" charset="0"/>
                </a:rPr>
                <a:t>.</a:t>
              </a:r>
            </a:p>
          </p:txBody>
        </p:sp>
      </p:grpSp>
      <p:sp>
        <p:nvSpPr>
          <p:cNvPr id="21" name="Bong bóng Ý nghĩ: Hình đám mây 3">
            <a:extLst>
              <a:ext uri="{FF2B5EF4-FFF2-40B4-BE49-F238E27FC236}">
                <a16:creationId xmlns:a16="http://schemas.microsoft.com/office/drawing/2014/main" id="{CA628FBF-3888-4B40-BE26-973B9B7FE840}"/>
              </a:ext>
            </a:extLst>
          </p:cNvPr>
          <p:cNvSpPr/>
          <p:nvPr/>
        </p:nvSpPr>
        <p:spPr>
          <a:xfrm>
            <a:off x="9562745" y="194772"/>
            <a:ext cx="3082413" cy="1732558"/>
          </a:xfrm>
          <a:prstGeom prst="cloudCallout">
            <a:avLst>
              <a:gd name="adj1" fmla="val -90429"/>
              <a:gd name="adj2" fmla="val 537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Thảo</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luận</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nhóm</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đôi</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13473066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7" name="图片 1">
            <a:extLst>
              <a:ext uri="{FF2B5EF4-FFF2-40B4-BE49-F238E27FC236}">
                <a16:creationId xmlns:a16="http://schemas.microsoft.com/office/drawing/2014/main" id="{4BEFD5F2-A8C0-46F0-A866-CB8CA4D0DFCF}"/>
              </a:ext>
            </a:extLst>
          </p:cNvPr>
          <p:cNvPicPr>
            <a:picLocks noChangeAspect="1"/>
          </p:cNvPicPr>
          <p:nvPr/>
        </p:nvPicPr>
        <p:blipFill rotWithShape="1">
          <a:blip r:embed="rId4">
            <a:extLst>
              <a:ext uri="{28A0092B-C50C-407E-A947-70E740481C1C}">
                <a14:useLocalDpi xmlns:a14="http://schemas.microsoft.com/office/drawing/2010/main" val="0"/>
              </a:ext>
            </a:extLst>
          </a:blip>
          <a:srcRect l="44444"/>
          <a:stretch/>
        </p:blipFill>
        <p:spPr>
          <a:xfrm>
            <a:off x="0" y="-105389"/>
            <a:ext cx="12725400" cy="6858000"/>
          </a:xfrm>
          <a:prstGeom prst="rect">
            <a:avLst/>
          </a:prstGeom>
        </p:spPr>
      </p:pic>
      <p:sp>
        <p:nvSpPr>
          <p:cNvPr id="28" name="TextBox 27">
            <a:extLst>
              <a:ext uri="{FF2B5EF4-FFF2-40B4-BE49-F238E27FC236}">
                <a16:creationId xmlns:a16="http://schemas.microsoft.com/office/drawing/2014/main" id="{03DE5754-B641-4DC0-9ABA-C407DE8AD742}"/>
              </a:ext>
            </a:extLst>
          </p:cNvPr>
          <p:cNvSpPr txBox="1"/>
          <p:nvPr/>
        </p:nvSpPr>
        <p:spPr>
          <a:xfrm>
            <a:off x="565033" y="142263"/>
            <a:ext cx="9245717" cy="1077218"/>
          </a:xfrm>
          <a:prstGeom prst="rect">
            <a:avLst/>
          </a:prstGeom>
          <a:noFill/>
        </p:spPr>
        <p:txBody>
          <a:bodyPr wrap="square" rtlCol="0">
            <a:spAutoFit/>
          </a:bodyPr>
          <a:lstStyle/>
          <a:p>
            <a:pPr algn="ctr"/>
            <a:r>
              <a:rPr lang="vi-VN" sz="3200" b="1" dirty="0">
                <a:solidFill>
                  <a:schemeClr val="accent5">
                    <a:lumMod val="50000"/>
                  </a:schemeClr>
                </a:solidFill>
                <a:latin typeface="+mj-lt"/>
              </a:rPr>
              <a:t>Em đồng tình hoặc không đồng tình với nội dung nào dưới đây về cách khám phá bản thân? Vì sao?</a:t>
            </a:r>
            <a:endParaRPr lang="en-US" sz="3200" b="1" dirty="0">
              <a:solidFill>
                <a:schemeClr val="accent5">
                  <a:lumMod val="50000"/>
                </a:schemeClr>
              </a:solidFill>
              <a:latin typeface="+mj-lt"/>
            </a:endParaRPr>
          </a:p>
        </p:txBody>
      </p:sp>
      <p:grpSp>
        <p:nvGrpSpPr>
          <p:cNvPr id="11" name="Group 10">
            <a:extLst>
              <a:ext uri="{FF2B5EF4-FFF2-40B4-BE49-F238E27FC236}">
                <a16:creationId xmlns:a16="http://schemas.microsoft.com/office/drawing/2014/main" id="{6766AA30-BB4A-4DD7-89EC-8834D2528669}"/>
              </a:ext>
            </a:extLst>
          </p:cNvPr>
          <p:cNvGrpSpPr/>
          <p:nvPr/>
        </p:nvGrpSpPr>
        <p:grpSpPr>
          <a:xfrm>
            <a:off x="-209549" y="1236847"/>
            <a:ext cx="5854660" cy="2273736"/>
            <a:chOff x="-209549" y="1236847"/>
            <a:chExt cx="5854660" cy="2273736"/>
          </a:xfrm>
        </p:grpSpPr>
        <p:pic>
          <p:nvPicPr>
            <p:cNvPr id="4" name="Picture 3">
              <a:extLst>
                <a:ext uri="{FF2B5EF4-FFF2-40B4-BE49-F238E27FC236}">
                  <a16:creationId xmlns:a16="http://schemas.microsoft.com/office/drawing/2014/main" id="{33220FEF-74A1-4B87-BAEC-0FA3990648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549" y="1236847"/>
              <a:ext cx="5854660" cy="2273736"/>
            </a:xfrm>
            <a:prstGeom prst="rect">
              <a:avLst/>
            </a:prstGeom>
          </p:spPr>
        </p:pic>
        <p:sp>
          <p:nvSpPr>
            <p:cNvPr id="47" name="TextBox 46">
              <a:extLst>
                <a:ext uri="{FF2B5EF4-FFF2-40B4-BE49-F238E27FC236}">
                  <a16:creationId xmlns:a16="http://schemas.microsoft.com/office/drawing/2014/main" id="{D2245FB7-EC7C-43CD-AA8F-82C3D3BE847D}"/>
                </a:ext>
              </a:extLst>
            </p:cNvPr>
            <p:cNvSpPr txBox="1"/>
            <p:nvPr/>
          </p:nvSpPr>
          <p:spPr>
            <a:xfrm>
              <a:off x="349076" y="1609427"/>
              <a:ext cx="4692767" cy="1384995"/>
            </a:xfrm>
            <a:prstGeom prst="rect">
              <a:avLst/>
            </a:prstGeom>
            <a:noFill/>
          </p:spPr>
          <p:txBody>
            <a:bodyPr wrap="square">
              <a:spAutoFit/>
            </a:bodyPr>
            <a:lstStyle/>
            <a:p>
              <a:pPr algn="just"/>
              <a:r>
                <a:rPr lang="en-US" sz="2800" b="1" kern="0" dirty="0">
                  <a:solidFill>
                    <a:srgbClr val="0070C0"/>
                  </a:solidFill>
                  <a:latin typeface="Times New Roman" panose="02020603050405020304" pitchFamily="18" charset="0"/>
                  <a:cs typeface="Times New Roman" panose="02020603050405020304" pitchFamily="18" charset="0"/>
                </a:rPr>
                <a:t>1. </a:t>
              </a:r>
              <a:r>
                <a:rPr lang="en-US" sz="2800" b="1" kern="0" dirty="0" err="1">
                  <a:solidFill>
                    <a:prstClr val="black"/>
                  </a:solidFill>
                  <a:latin typeface="Times New Roman" panose="02020603050405020304" pitchFamily="18" charset="0"/>
                  <a:cs typeface="Times New Roman" panose="02020603050405020304" pitchFamily="18" charset="0"/>
                </a:rPr>
                <a:t>Tham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gia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các</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hoạt</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động</a:t>
              </a:r>
              <a:r>
                <a:rPr lang="en-US" sz="2800" b="1" kern="0" dirty="0">
                  <a:solidFill>
                    <a:prstClr val="black"/>
                  </a:solidFill>
                  <a:latin typeface="Times New Roman" panose="02020603050405020304" pitchFamily="18" charset="0"/>
                  <a:cs typeface="Times New Roman" panose="02020603050405020304" pitchFamily="18" charset="0"/>
                </a:rPr>
                <a:t> ở </a:t>
              </a:r>
              <a:r>
                <a:rPr lang="en-US" sz="2800" b="1" kern="0" dirty="0" err="1">
                  <a:solidFill>
                    <a:prstClr val="black"/>
                  </a:solidFill>
                  <a:latin typeface="Times New Roman" panose="02020603050405020304" pitchFamily="18" charset="0"/>
                  <a:cs typeface="Times New Roman" panose="02020603050405020304" pitchFamily="18" charset="0"/>
                </a:rPr>
                <a:t>trường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lớp</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nơi</a:t>
              </a:r>
              <a:r>
                <a:rPr lang="en-US" sz="2800" b="1" kern="0" dirty="0">
                  <a:solidFill>
                    <a:prstClr val="black"/>
                  </a:solidFill>
                  <a:latin typeface="Times New Roman" panose="02020603050405020304" pitchFamily="18" charset="0"/>
                  <a:cs typeface="Times New Roman" panose="02020603050405020304" pitchFamily="18" charset="0"/>
                </a:rPr>
                <a:t> ở </a:t>
              </a:r>
              <a:r>
                <a:rPr lang="en-US" sz="2800" b="1" kern="0" dirty="0" err="1">
                  <a:solidFill>
                    <a:prstClr val="black"/>
                  </a:solidFill>
                  <a:latin typeface="Times New Roman" panose="02020603050405020304" pitchFamily="18" charset="0"/>
                  <a:cs typeface="Times New Roman" panose="02020603050405020304" pitchFamily="18" charset="0"/>
                </a:rPr>
                <a:t>để</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khám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phá</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khả</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năng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bản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thân</a:t>
              </a:r>
              <a:r>
                <a:rPr lang="en-US" sz="2800" b="1" kern="0" dirty="0">
                  <a:solidFill>
                    <a:prstClr val="black"/>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sp>
        <p:nvSpPr>
          <p:cNvPr id="2" name="Oval 1">
            <a:extLst>
              <a:ext uri="{FF2B5EF4-FFF2-40B4-BE49-F238E27FC236}">
                <a16:creationId xmlns:a16="http://schemas.microsoft.com/office/drawing/2014/main" id="{15D0D245-C95A-49FB-847A-0CB78B465403}"/>
              </a:ext>
            </a:extLst>
          </p:cNvPr>
          <p:cNvSpPr/>
          <p:nvPr/>
        </p:nvSpPr>
        <p:spPr>
          <a:xfrm>
            <a:off x="108221" y="142263"/>
            <a:ext cx="615679" cy="63878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1</a:t>
            </a:r>
          </a:p>
        </p:txBody>
      </p:sp>
      <p:pic>
        <p:nvPicPr>
          <p:cNvPr id="2050" name="Picture 2" descr="Kết quả hình ảnh cho dấu tích xanh">
            <a:extLst>
              <a:ext uri="{FF2B5EF4-FFF2-40B4-BE49-F238E27FC236}">
                <a16:creationId xmlns:a16="http://schemas.microsoft.com/office/drawing/2014/main" id="{B4A0D2BB-0FD4-47C4-ADAB-1C1CE3E9F0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3661" y="1051771"/>
            <a:ext cx="1209675" cy="12096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3383861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7" name="图片 1">
            <a:extLst>
              <a:ext uri="{FF2B5EF4-FFF2-40B4-BE49-F238E27FC236}">
                <a16:creationId xmlns:a16="http://schemas.microsoft.com/office/drawing/2014/main" id="{4BEFD5F2-A8C0-46F0-A866-CB8CA4D0DFCF}"/>
              </a:ext>
            </a:extLst>
          </p:cNvPr>
          <p:cNvPicPr>
            <a:picLocks noChangeAspect="1"/>
          </p:cNvPicPr>
          <p:nvPr/>
        </p:nvPicPr>
        <p:blipFill rotWithShape="1">
          <a:blip r:embed="rId4">
            <a:extLst>
              <a:ext uri="{28A0092B-C50C-407E-A947-70E740481C1C}">
                <a14:useLocalDpi xmlns:a14="http://schemas.microsoft.com/office/drawing/2010/main" val="0"/>
              </a:ext>
            </a:extLst>
          </a:blip>
          <a:srcRect l="44444"/>
          <a:stretch/>
        </p:blipFill>
        <p:spPr>
          <a:xfrm>
            <a:off x="0" y="-105389"/>
            <a:ext cx="12725400" cy="6858000"/>
          </a:xfrm>
          <a:prstGeom prst="rect">
            <a:avLst/>
          </a:prstGeom>
        </p:spPr>
      </p:pic>
      <p:sp>
        <p:nvSpPr>
          <p:cNvPr id="28" name="TextBox 27">
            <a:extLst>
              <a:ext uri="{FF2B5EF4-FFF2-40B4-BE49-F238E27FC236}">
                <a16:creationId xmlns:a16="http://schemas.microsoft.com/office/drawing/2014/main" id="{03DE5754-B641-4DC0-9ABA-C407DE8AD742}"/>
              </a:ext>
            </a:extLst>
          </p:cNvPr>
          <p:cNvSpPr txBox="1"/>
          <p:nvPr/>
        </p:nvSpPr>
        <p:spPr>
          <a:xfrm>
            <a:off x="565033" y="142263"/>
            <a:ext cx="9245717" cy="1077218"/>
          </a:xfrm>
          <a:prstGeom prst="rect">
            <a:avLst/>
          </a:prstGeom>
          <a:noFill/>
        </p:spPr>
        <p:txBody>
          <a:bodyPr wrap="square" rtlCol="0">
            <a:spAutoFit/>
          </a:bodyPr>
          <a:lstStyle/>
          <a:p>
            <a:pPr algn="ctr"/>
            <a:r>
              <a:rPr lang="vi-VN" sz="3200" b="1" dirty="0">
                <a:solidFill>
                  <a:schemeClr val="accent5">
                    <a:lumMod val="50000"/>
                  </a:schemeClr>
                </a:solidFill>
                <a:latin typeface="+mj-lt"/>
              </a:rPr>
              <a:t>Em đồng tình hoặc không đồng tình với nội dung nào dưới đây về cách khám phá bản thân? Vì sao?</a:t>
            </a:r>
            <a:endParaRPr lang="en-US" sz="3200" b="1" dirty="0">
              <a:solidFill>
                <a:schemeClr val="accent5">
                  <a:lumMod val="50000"/>
                </a:schemeClr>
              </a:solidFill>
              <a:latin typeface="+mj-lt"/>
            </a:endParaRPr>
          </a:p>
        </p:txBody>
      </p:sp>
      <p:grpSp>
        <p:nvGrpSpPr>
          <p:cNvPr id="12" name="Group 11">
            <a:extLst>
              <a:ext uri="{FF2B5EF4-FFF2-40B4-BE49-F238E27FC236}">
                <a16:creationId xmlns:a16="http://schemas.microsoft.com/office/drawing/2014/main" id="{34224F16-0D9C-42CC-B038-05103DD2AFCE}"/>
              </a:ext>
            </a:extLst>
          </p:cNvPr>
          <p:cNvGrpSpPr/>
          <p:nvPr/>
        </p:nvGrpSpPr>
        <p:grpSpPr>
          <a:xfrm>
            <a:off x="2091296" y="1745888"/>
            <a:ext cx="4459948" cy="1366536"/>
            <a:chOff x="5630048" y="1664194"/>
            <a:chExt cx="4459948" cy="1226194"/>
          </a:xfrm>
        </p:grpSpPr>
        <p:pic>
          <p:nvPicPr>
            <p:cNvPr id="16" name="Picture 15">
              <a:extLst>
                <a:ext uri="{FF2B5EF4-FFF2-40B4-BE49-F238E27FC236}">
                  <a16:creationId xmlns:a16="http://schemas.microsoft.com/office/drawing/2014/main" id="{DEA66A90-31C4-4E8F-8476-44F029E525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0048" y="1664194"/>
              <a:ext cx="4459948" cy="1226194"/>
            </a:xfrm>
            <a:prstGeom prst="rect">
              <a:avLst/>
            </a:prstGeom>
          </p:spPr>
        </p:pic>
        <p:sp>
          <p:nvSpPr>
            <p:cNvPr id="49" name="TextBox 48">
              <a:extLst>
                <a:ext uri="{FF2B5EF4-FFF2-40B4-BE49-F238E27FC236}">
                  <a16:creationId xmlns:a16="http://schemas.microsoft.com/office/drawing/2014/main" id="{08905F0D-0389-4FE5-B31B-CCFFDD8891BE}"/>
                </a:ext>
              </a:extLst>
            </p:cNvPr>
            <p:cNvSpPr txBox="1"/>
            <p:nvPr/>
          </p:nvSpPr>
          <p:spPr>
            <a:xfrm>
              <a:off x="5645110" y="1784689"/>
              <a:ext cx="4407025" cy="954107"/>
            </a:xfrm>
            <a:prstGeom prst="rect">
              <a:avLst/>
            </a:prstGeom>
            <a:noFill/>
          </p:spPr>
          <p:txBody>
            <a:bodyPr wrap="square">
              <a:spAutoFit/>
            </a:bodyPr>
            <a:lstStyle/>
            <a:p>
              <a:pPr algn="just">
                <a:defRPr/>
              </a:pPr>
              <a:r>
                <a:rPr lang="en-US" sz="2800" b="1" kern="0" dirty="0">
                  <a:solidFill>
                    <a:srgbClr val="0070C0"/>
                  </a:solidFill>
                  <a:latin typeface="Times New Roman" panose="02020603050405020304" pitchFamily="18" charset="0"/>
                  <a:cs typeface="Times New Roman" panose="02020603050405020304" pitchFamily="18" charset="0"/>
                </a:rPr>
                <a:t>2. </a:t>
              </a:r>
              <a:r>
                <a:rPr lang="en-US" sz="2800" b="1" kern="0" dirty="0" err="1">
                  <a:solidFill>
                    <a:prstClr val="black"/>
                  </a:solidFill>
                  <a:latin typeface="Times New Roman" panose="02020603050405020304" pitchFamily="18" charset="0"/>
                  <a:cs typeface="Times New Roman" panose="02020603050405020304" pitchFamily="18" charset="0"/>
                </a:rPr>
                <a:t>Tự</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đánh</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giá</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kết</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quả</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học</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tập</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rèn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luyện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bản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thân</a:t>
              </a:r>
              <a:r>
                <a:rPr lang="en-US" sz="2800" b="1" kern="0" dirty="0">
                  <a:solidFill>
                    <a:prstClr val="black"/>
                  </a:solidFill>
                  <a:latin typeface="Times New Roman" panose="02020603050405020304" pitchFamily="18" charset="0"/>
                  <a:cs typeface="Times New Roman" panose="02020603050405020304" pitchFamily="18" charset="0"/>
                </a:rPr>
                <a:t>.</a:t>
              </a:r>
            </a:p>
          </p:txBody>
        </p:sp>
      </p:grpSp>
      <p:sp>
        <p:nvSpPr>
          <p:cNvPr id="2" name="Oval 1">
            <a:extLst>
              <a:ext uri="{FF2B5EF4-FFF2-40B4-BE49-F238E27FC236}">
                <a16:creationId xmlns:a16="http://schemas.microsoft.com/office/drawing/2014/main" id="{15D0D245-C95A-49FB-847A-0CB78B465403}"/>
              </a:ext>
            </a:extLst>
          </p:cNvPr>
          <p:cNvSpPr/>
          <p:nvPr/>
        </p:nvSpPr>
        <p:spPr>
          <a:xfrm>
            <a:off x="108221" y="142263"/>
            <a:ext cx="615679" cy="63878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1</a:t>
            </a:r>
          </a:p>
        </p:txBody>
      </p:sp>
      <p:pic>
        <p:nvPicPr>
          <p:cNvPr id="30" name="Picture 2" descr="Kết quả hình ảnh cho dấu tích xanh">
            <a:extLst>
              <a:ext uri="{FF2B5EF4-FFF2-40B4-BE49-F238E27FC236}">
                <a16:creationId xmlns:a16="http://schemas.microsoft.com/office/drawing/2014/main" id="{7044069F-4DE8-4D41-8AC5-D7A1FEF08C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1032" y="1219481"/>
            <a:ext cx="1209675" cy="12096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178057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7" name="图片 1">
            <a:extLst>
              <a:ext uri="{FF2B5EF4-FFF2-40B4-BE49-F238E27FC236}">
                <a16:creationId xmlns:a16="http://schemas.microsoft.com/office/drawing/2014/main" id="{4BEFD5F2-A8C0-46F0-A866-CB8CA4D0DFCF}"/>
              </a:ext>
            </a:extLst>
          </p:cNvPr>
          <p:cNvPicPr>
            <a:picLocks noChangeAspect="1"/>
          </p:cNvPicPr>
          <p:nvPr/>
        </p:nvPicPr>
        <p:blipFill rotWithShape="1">
          <a:blip r:embed="rId4">
            <a:extLst>
              <a:ext uri="{28A0092B-C50C-407E-A947-70E740481C1C}">
                <a14:useLocalDpi xmlns:a14="http://schemas.microsoft.com/office/drawing/2010/main" val="0"/>
              </a:ext>
            </a:extLst>
          </a:blip>
          <a:srcRect l="44444"/>
          <a:stretch/>
        </p:blipFill>
        <p:spPr>
          <a:xfrm>
            <a:off x="0" y="-105389"/>
            <a:ext cx="12725400" cy="6858000"/>
          </a:xfrm>
          <a:prstGeom prst="rect">
            <a:avLst/>
          </a:prstGeom>
        </p:spPr>
      </p:pic>
      <p:sp>
        <p:nvSpPr>
          <p:cNvPr id="28" name="TextBox 27">
            <a:extLst>
              <a:ext uri="{FF2B5EF4-FFF2-40B4-BE49-F238E27FC236}">
                <a16:creationId xmlns:a16="http://schemas.microsoft.com/office/drawing/2014/main" id="{03DE5754-B641-4DC0-9ABA-C407DE8AD742}"/>
              </a:ext>
            </a:extLst>
          </p:cNvPr>
          <p:cNvSpPr txBox="1"/>
          <p:nvPr/>
        </p:nvSpPr>
        <p:spPr>
          <a:xfrm>
            <a:off x="565033" y="142263"/>
            <a:ext cx="9245717" cy="1077218"/>
          </a:xfrm>
          <a:prstGeom prst="rect">
            <a:avLst/>
          </a:prstGeom>
          <a:noFill/>
        </p:spPr>
        <p:txBody>
          <a:bodyPr wrap="square" rtlCol="0">
            <a:spAutoFit/>
          </a:bodyPr>
          <a:lstStyle/>
          <a:p>
            <a:pPr algn="ctr"/>
            <a:r>
              <a:rPr lang="vi-VN" sz="3200" b="1" dirty="0">
                <a:solidFill>
                  <a:schemeClr val="accent5">
                    <a:lumMod val="50000"/>
                  </a:schemeClr>
                </a:solidFill>
                <a:latin typeface="+mj-lt"/>
              </a:rPr>
              <a:t>Em đồng tình hoặc không đồng tình với nội dung nào dưới đây về cách khám phá bản thân? Vì sao?</a:t>
            </a:r>
            <a:endParaRPr lang="en-US" sz="3200" b="1" dirty="0">
              <a:solidFill>
                <a:schemeClr val="accent5">
                  <a:lumMod val="50000"/>
                </a:schemeClr>
              </a:solidFill>
              <a:latin typeface="+mj-lt"/>
            </a:endParaRPr>
          </a:p>
        </p:txBody>
      </p:sp>
      <p:grpSp>
        <p:nvGrpSpPr>
          <p:cNvPr id="14" name="Group 13">
            <a:extLst>
              <a:ext uri="{FF2B5EF4-FFF2-40B4-BE49-F238E27FC236}">
                <a16:creationId xmlns:a16="http://schemas.microsoft.com/office/drawing/2014/main" id="{55C738EB-3B10-4387-9395-1812E8CE776F}"/>
              </a:ext>
            </a:extLst>
          </p:cNvPr>
          <p:cNvGrpSpPr/>
          <p:nvPr/>
        </p:nvGrpSpPr>
        <p:grpSpPr>
          <a:xfrm>
            <a:off x="2432321" y="1909991"/>
            <a:ext cx="4921166" cy="1198006"/>
            <a:chOff x="146321" y="3666601"/>
            <a:chExt cx="4921166" cy="1198006"/>
          </a:xfrm>
        </p:grpSpPr>
        <p:pic>
          <p:nvPicPr>
            <p:cNvPr id="17" name="Picture 16">
              <a:extLst>
                <a:ext uri="{FF2B5EF4-FFF2-40B4-BE49-F238E27FC236}">
                  <a16:creationId xmlns:a16="http://schemas.microsoft.com/office/drawing/2014/main" id="{313A8293-F2DA-451F-89FC-E3834CE343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321" y="3666601"/>
              <a:ext cx="4921166" cy="1198006"/>
            </a:xfrm>
            <a:prstGeom prst="rect">
              <a:avLst/>
            </a:prstGeom>
          </p:spPr>
        </p:pic>
        <p:sp>
          <p:nvSpPr>
            <p:cNvPr id="51" name="TextBox 50">
              <a:extLst>
                <a:ext uri="{FF2B5EF4-FFF2-40B4-BE49-F238E27FC236}">
                  <a16:creationId xmlns:a16="http://schemas.microsoft.com/office/drawing/2014/main" id="{983E823B-0731-49A9-91E6-02831C41C704}"/>
                </a:ext>
              </a:extLst>
            </p:cNvPr>
            <p:cNvSpPr txBox="1"/>
            <p:nvPr/>
          </p:nvSpPr>
          <p:spPr>
            <a:xfrm>
              <a:off x="326822" y="3780902"/>
              <a:ext cx="4508674" cy="954107"/>
            </a:xfrm>
            <a:prstGeom prst="rect">
              <a:avLst/>
            </a:prstGeom>
            <a:noFill/>
          </p:spPr>
          <p:txBody>
            <a:bodyPr wrap="square">
              <a:spAutoFit/>
            </a:bodyPr>
            <a:lstStyle/>
            <a:p>
              <a:pPr algn="just">
                <a:defRPr/>
              </a:pPr>
              <a:r>
                <a:rPr lang="en-US" sz="2800" b="1" kern="0" dirty="0">
                  <a:solidFill>
                    <a:srgbClr val="0070C0"/>
                  </a:solidFill>
                  <a:latin typeface="Times New Roman" panose="02020603050405020304" pitchFamily="18" charset="0"/>
                  <a:cs typeface="Times New Roman" panose="02020603050405020304" pitchFamily="18" charset="0"/>
                </a:rPr>
                <a:t>3. </a:t>
              </a:r>
              <a:r>
                <a:rPr lang="en-US" sz="2800" b="1" kern="0" dirty="0" err="1">
                  <a:solidFill>
                    <a:prstClr val="black"/>
                  </a:solidFill>
                  <a:latin typeface="Times New Roman" panose="02020603050405020304" pitchFamily="18" charset="0"/>
                  <a:cs typeface="Times New Roman" panose="02020603050405020304" pitchFamily="18" charset="0"/>
                </a:rPr>
                <a:t>Chỉ</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cần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lắng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nghe</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nhận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xét</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bố</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mẹ</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về</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mình</a:t>
              </a:r>
              <a:r>
                <a:rPr lang="en-US" sz="2800" b="1" kern="0" dirty="0">
                  <a:solidFill>
                    <a:prstClr val="black"/>
                  </a:solidFill>
                  <a:latin typeface="Times New Roman" panose="02020603050405020304" pitchFamily="18" charset="0"/>
                  <a:cs typeface="Times New Roman" panose="02020603050405020304" pitchFamily="18" charset="0"/>
                </a:rPr>
                <a:t>.</a:t>
              </a:r>
            </a:p>
          </p:txBody>
        </p:sp>
      </p:grpSp>
      <p:sp>
        <p:nvSpPr>
          <p:cNvPr id="2" name="Oval 1">
            <a:extLst>
              <a:ext uri="{FF2B5EF4-FFF2-40B4-BE49-F238E27FC236}">
                <a16:creationId xmlns:a16="http://schemas.microsoft.com/office/drawing/2014/main" id="{15D0D245-C95A-49FB-847A-0CB78B465403}"/>
              </a:ext>
            </a:extLst>
          </p:cNvPr>
          <p:cNvSpPr/>
          <p:nvPr/>
        </p:nvSpPr>
        <p:spPr>
          <a:xfrm>
            <a:off x="108221" y="142263"/>
            <a:ext cx="615679" cy="63878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1</a:t>
            </a:r>
          </a:p>
        </p:txBody>
      </p:sp>
      <p:pic>
        <p:nvPicPr>
          <p:cNvPr id="2052" name="Picture 4" descr="Dấu X Vẽ Kiểm tra đánh dấu Đỏ - vượt qua png tải về - Miễn phí trong suốt  Cánh png Tải về.">
            <a:extLst>
              <a:ext uri="{FF2B5EF4-FFF2-40B4-BE49-F238E27FC236}">
                <a16:creationId xmlns:a16="http://schemas.microsoft.com/office/drawing/2014/main" id="{845FDD17-C5EC-4F91-9FC0-612432A068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3891" y="1767923"/>
            <a:ext cx="1112535" cy="11125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5708033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7" name="图片 1">
            <a:extLst>
              <a:ext uri="{FF2B5EF4-FFF2-40B4-BE49-F238E27FC236}">
                <a16:creationId xmlns:a16="http://schemas.microsoft.com/office/drawing/2014/main" id="{4BEFD5F2-A8C0-46F0-A866-CB8CA4D0DFCF}"/>
              </a:ext>
            </a:extLst>
          </p:cNvPr>
          <p:cNvPicPr>
            <a:picLocks noChangeAspect="1"/>
          </p:cNvPicPr>
          <p:nvPr/>
        </p:nvPicPr>
        <p:blipFill rotWithShape="1">
          <a:blip r:embed="rId4">
            <a:extLst>
              <a:ext uri="{28A0092B-C50C-407E-A947-70E740481C1C}">
                <a14:useLocalDpi xmlns:a14="http://schemas.microsoft.com/office/drawing/2010/main" val="0"/>
              </a:ext>
            </a:extLst>
          </a:blip>
          <a:srcRect l="44444"/>
          <a:stretch/>
        </p:blipFill>
        <p:spPr>
          <a:xfrm>
            <a:off x="0" y="-105389"/>
            <a:ext cx="12725400" cy="6858000"/>
          </a:xfrm>
          <a:prstGeom prst="rect">
            <a:avLst/>
          </a:prstGeom>
        </p:spPr>
      </p:pic>
      <p:sp>
        <p:nvSpPr>
          <p:cNvPr id="28" name="TextBox 27">
            <a:extLst>
              <a:ext uri="{FF2B5EF4-FFF2-40B4-BE49-F238E27FC236}">
                <a16:creationId xmlns:a16="http://schemas.microsoft.com/office/drawing/2014/main" id="{03DE5754-B641-4DC0-9ABA-C407DE8AD742}"/>
              </a:ext>
            </a:extLst>
          </p:cNvPr>
          <p:cNvSpPr txBox="1"/>
          <p:nvPr/>
        </p:nvSpPr>
        <p:spPr>
          <a:xfrm>
            <a:off x="565033" y="142263"/>
            <a:ext cx="9245717" cy="1077218"/>
          </a:xfrm>
          <a:prstGeom prst="rect">
            <a:avLst/>
          </a:prstGeom>
          <a:noFill/>
        </p:spPr>
        <p:txBody>
          <a:bodyPr wrap="square" rtlCol="0">
            <a:spAutoFit/>
          </a:bodyPr>
          <a:lstStyle/>
          <a:p>
            <a:pPr algn="ctr"/>
            <a:r>
              <a:rPr lang="vi-VN" sz="3200" b="1" dirty="0">
                <a:solidFill>
                  <a:schemeClr val="accent5">
                    <a:lumMod val="50000"/>
                  </a:schemeClr>
                </a:solidFill>
                <a:latin typeface="+mj-lt"/>
              </a:rPr>
              <a:t>Em đồng tình hoặc không đồng tình với nội dung nào dưới đây về cách khám phá bản thân? Vì sao?</a:t>
            </a:r>
            <a:endParaRPr lang="en-US" sz="3200" b="1" dirty="0">
              <a:solidFill>
                <a:schemeClr val="accent5">
                  <a:lumMod val="50000"/>
                </a:schemeClr>
              </a:solidFill>
              <a:latin typeface="+mj-lt"/>
            </a:endParaRPr>
          </a:p>
        </p:txBody>
      </p:sp>
      <p:grpSp>
        <p:nvGrpSpPr>
          <p:cNvPr id="13" name="Group 12">
            <a:extLst>
              <a:ext uri="{FF2B5EF4-FFF2-40B4-BE49-F238E27FC236}">
                <a16:creationId xmlns:a16="http://schemas.microsoft.com/office/drawing/2014/main" id="{C8C5B413-8E2E-433D-9778-7508C93C0C36}"/>
              </a:ext>
            </a:extLst>
          </p:cNvPr>
          <p:cNvGrpSpPr/>
          <p:nvPr/>
        </p:nvGrpSpPr>
        <p:grpSpPr>
          <a:xfrm>
            <a:off x="1784870" y="1712310"/>
            <a:ext cx="6000564" cy="2273736"/>
            <a:chOff x="5105586" y="3063177"/>
            <a:chExt cx="6000564" cy="2273736"/>
          </a:xfrm>
        </p:grpSpPr>
        <p:pic>
          <p:nvPicPr>
            <p:cNvPr id="18" name="Picture 17">
              <a:extLst>
                <a:ext uri="{FF2B5EF4-FFF2-40B4-BE49-F238E27FC236}">
                  <a16:creationId xmlns:a16="http://schemas.microsoft.com/office/drawing/2014/main" id="{8FA9849D-7098-488A-BA0C-8B838089A9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586" y="3063177"/>
              <a:ext cx="6000564" cy="2273736"/>
            </a:xfrm>
            <a:prstGeom prst="rect">
              <a:avLst/>
            </a:prstGeom>
          </p:spPr>
        </p:pic>
        <p:sp>
          <p:nvSpPr>
            <p:cNvPr id="53" name="TextBox 52">
              <a:extLst>
                <a:ext uri="{FF2B5EF4-FFF2-40B4-BE49-F238E27FC236}">
                  <a16:creationId xmlns:a16="http://schemas.microsoft.com/office/drawing/2014/main" id="{2C5566AB-8B6B-4171-A3B5-7281005EC05C}"/>
                </a:ext>
              </a:extLst>
            </p:cNvPr>
            <p:cNvSpPr txBox="1"/>
            <p:nvPr/>
          </p:nvSpPr>
          <p:spPr>
            <a:xfrm>
              <a:off x="5630048" y="3507317"/>
              <a:ext cx="4921166" cy="1384995"/>
            </a:xfrm>
            <a:prstGeom prst="rect">
              <a:avLst/>
            </a:prstGeom>
            <a:noFill/>
          </p:spPr>
          <p:txBody>
            <a:bodyPr wrap="square">
              <a:spAutoFit/>
            </a:bodyPr>
            <a:lstStyle/>
            <a:p>
              <a:pPr algn="just">
                <a:defRPr/>
              </a:pPr>
              <a:r>
                <a:rPr lang="en-US" sz="2800" b="1" kern="0" dirty="0">
                  <a:solidFill>
                    <a:srgbClr val="0070C0"/>
                  </a:solidFill>
                  <a:latin typeface="Times New Roman" panose="02020603050405020304" pitchFamily="18" charset="0"/>
                  <a:cs typeface="Times New Roman" panose="02020603050405020304" pitchFamily="18" charset="0"/>
                </a:rPr>
                <a:t>4. </a:t>
              </a:r>
              <a:r>
                <a:rPr lang="en-US" sz="2800" b="1" kern="0" dirty="0" err="1">
                  <a:solidFill>
                    <a:prstClr val="black"/>
                  </a:solidFill>
                  <a:latin typeface="Times New Roman" panose="02020603050405020304" pitchFamily="18" charset="0"/>
                  <a:cs typeface="Times New Roman" panose="02020603050405020304" pitchFamily="18" charset="0"/>
                </a:rPr>
                <a:t>Hỏi</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người</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thân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bạn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bè</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về</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những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điểm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mạnh</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điểm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yếu</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bản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thân</a:t>
              </a:r>
              <a:r>
                <a:rPr lang="en-US" sz="2800" b="1" kern="0" dirty="0">
                  <a:solidFill>
                    <a:prstClr val="black"/>
                  </a:solidFill>
                  <a:latin typeface="Times New Roman" panose="02020603050405020304" pitchFamily="18" charset="0"/>
                  <a:cs typeface="Times New Roman" panose="02020603050405020304" pitchFamily="18" charset="0"/>
                </a:rPr>
                <a:t>.</a:t>
              </a:r>
            </a:p>
          </p:txBody>
        </p:sp>
      </p:grpSp>
      <p:sp>
        <p:nvSpPr>
          <p:cNvPr id="2" name="Oval 1">
            <a:extLst>
              <a:ext uri="{FF2B5EF4-FFF2-40B4-BE49-F238E27FC236}">
                <a16:creationId xmlns:a16="http://schemas.microsoft.com/office/drawing/2014/main" id="{15D0D245-C95A-49FB-847A-0CB78B465403}"/>
              </a:ext>
            </a:extLst>
          </p:cNvPr>
          <p:cNvSpPr/>
          <p:nvPr/>
        </p:nvSpPr>
        <p:spPr>
          <a:xfrm>
            <a:off x="108221" y="142263"/>
            <a:ext cx="615679" cy="63878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1</a:t>
            </a:r>
          </a:p>
        </p:txBody>
      </p:sp>
      <p:pic>
        <p:nvPicPr>
          <p:cNvPr id="29" name="Picture 2" descr="Kết quả hình ảnh cho dấu tích xanh">
            <a:extLst>
              <a:ext uri="{FF2B5EF4-FFF2-40B4-BE49-F238E27FC236}">
                <a16:creationId xmlns:a16="http://schemas.microsoft.com/office/drawing/2014/main" id="{83CE7E30-0F45-43F0-9870-18B5A4DB53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8902" y="1922048"/>
            <a:ext cx="1209675" cy="12096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0702452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7" name="图片 1">
            <a:extLst>
              <a:ext uri="{FF2B5EF4-FFF2-40B4-BE49-F238E27FC236}">
                <a16:creationId xmlns:a16="http://schemas.microsoft.com/office/drawing/2014/main" id="{4BEFD5F2-A8C0-46F0-A866-CB8CA4D0DFCF}"/>
              </a:ext>
            </a:extLst>
          </p:cNvPr>
          <p:cNvPicPr>
            <a:picLocks noChangeAspect="1"/>
          </p:cNvPicPr>
          <p:nvPr/>
        </p:nvPicPr>
        <p:blipFill rotWithShape="1">
          <a:blip r:embed="rId4">
            <a:extLst>
              <a:ext uri="{28A0092B-C50C-407E-A947-70E740481C1C}">
                <a14:useLocalDpi xmlns:a14="http://schemas.microsoft.com/office/drawing/2010/main" val="0"/>
              </a:ext>
            </a:extLst>
          </a:blip>
          <a:srcRect l="44444"/>
          <a:stretch/>
        </p:blipFill>
        <p:spPr>
          <a:xfrm>
            <a:off x="0" y="-105389"/>
            <a:ext cx="12725400" cy="6858000"/>
          </a:xfrm>
          <a:prstGeom prst="rect">
            <a:avLst/>
          </a:prstGeom>
        </p:spPr>
      </p:pic>
      <p:sp>
        <p:nvSpPr>
          <p:cNvPr id="28" name="TextBox 27">
            <a:extLst>
              <a:ext uri="{FF2B5EF4-FFF2-40B4-BE49-F238E27FC236}">
                <a16:creationId xmlns:a16="http://schemas.microsoft.com/office/drawing/2014/main" id="{03DE5754-B641-4DC0-9ABA-C407DE8AD742}"/>
              </a:ext>
            </a:extLst>
          </p:cNvPr>
          <p:cNvSpPr txBox="1"/>
          <p:nvPr/>
        </p:nvSpPr>
        <p:spPr>
          <a:xfrm>
            <a:off x="565033" y="142263"/>
            <a:ext cx="9245717" cy="1077218"/>
          </a:xfrm>
          <a:prstGeom prst="rect">
            <a:avLst/>
          </a:prstGeom>
          <a:noFill/>
        </p:spPr>
        <p:txBody>
          <a:bodyPr wrap="square" rtlCol="0">
            <a:spAutoFit/>
          </a:bodyPr>
          <a:lstStyle/>
          <a:p>
            <a:pPr algn="ctr"/>
            <a:r>
              <a:rPr lang="vi-VN" sz="3200" b="1" dirty="0">
                <a:solidFill>
                  <a:schemeClr val="accent5">
                    <a:lumMod val="50000"/>
                  </a:schemeClr>
                </a:solidFill>
                <a:latin typeface="+mj-lt"/>
              </a:rPr>
              <a:t>Em đồng tình hoặc không đồng tình với nội dung nào dưới đây về cách khám phá bản thân? Vì sao?</a:t>
            </a:r>
            <a:endParaRPr lang="en-US" sz="3200" b="1" dirty="0">
              <a:solidFill>
                <a:schemeClr val="accent5">
                  <a:lumMod val="50000"/>
                </a:schemeClr>
              </a:solidFill>
              <a:latin typeface="+mj-lt"/>
            </a:endParaRPr>
          </a:p>
        </p:txBody>
      </p:sp>
      <p:sp>
        <p:nvSpPr>
          <p:cNvPr id="2" name="Oval 1">
            <a:extLst>
              <a:ext uri="{FF2B5EF4-FFF2-40B4-BE49-F238E27FC236}">
                <a16:creationId xmlns:a16="http://schemas.microsoft.com/office/drawing/2014/main" id="{15D0D245-C95A-49FB-847A-0CB78B465403}"/>
              </a:ext>
            </a:extLst>
          </p:cNvPr>
          <p:cNvSpPr/>
          <p:nvPr/>
        </p:nvSpPr>
        <p:spPr>
          <a:xfrm>
            <a:off x="108221" y="142263"/>
            <a:ext cx="615679" cy="63878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1</a:t>
            </a:r>
          </a:p>
        </p:txBody>
      </p:sp>
      <p:grpSp>
        <p:nvGrpSpPr>
          <p:cNvPr id="15" name="Group 14">
            <a:extLst>
              <a:ext uri="{FF2B5EF4-FFF2-40B4-BE49-F238E27FC236}">
                <a16:creationId xmlns:a16="http://schemas.microsoft.com/office/drawing/2014/main" id="{42EBE476-BD2E-4C5B-828B-71B2B7F613CD}"/>
              </a:ext>
            </a:extLst>
          </p:cNvPr>
          <p:cNvGrpSpPr/>
          <p:nvPr/>
        </p:nvGrpSpPr>
        <p:grpSpPr>
          <a:xfrm>
            <a:off x="1595187" y="2154735"/>
            <a:ext cx="6648450" cy="1589981"/>
            <a:chOff x="2533650" y="5162630"/>
            <a:chExt cx="6648450" cy="1589981"/>
          </a:xfrm>
        </p:grpSpPr>
        <p:pic>
          <p:nvPicPr>
            <p:cNvPr id="6" name="Picture 5">
              <a:extLst>
                <a:ext uri="{FF2B5EF4-FFF2-40B4-BE49-F238E27FC236}">
                  <a16:creationId xmlns:a16="http://schemas.microsoft.com/office/drawing/2014/main" id="{E2583DC8-DC27-4669-9EF6-C368B64344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3650" y="5162630"/>
              <a:ext cx="6648450" cy="1589981"/>
            </a:xfrm>
            <a:prstGeom prst="rect">
              <a:avLst/>
            </a:prstGeom>
          </p:spPr>
        </p:pic>
        <p:sp>
          <p:nvSpPr>
            <p:cNvPr id="9" name="TextBox 8">
              <a:extLst>
                <a:ext uri="{FF2B5EF4-FFF2-40B4-BE49-F238E27FC236}">
                  <a16:creationId xmlns:a16="http://schemas.microsoft.com/office/drawing/2014/main" id="{F0EADB11-2B5C-4E60-93FE-B66B1DCE87B7}"/>
                </a:ext>
              </a:extLst>
            </p:cNvPr>
            <p:cNvSpPr txBox="1"/>
            <p:nvPr/>
          </p:nvSpPr>
          <p:spPr>
            <a:xfrm>
              <a:off x="2695458" y="5233528"/>
              <a:ext cx="6334241" cy="1384995"/>
            </a:xfrm>
            <a:prstGeom prst="rect">
              <a:avLst/>
            </a:prstGeom>
            <a:noFill/>
          </p:spPr>
          <p:txBody>
            <a:bodyPr wrap="square">
              <a:spAutoFit/>
            </a:bodyPr>
            <a:lstStyle/>
            <a:p>
              <a:pPr algn="just">
                <a:defRPr/>
              </a:pPr>
              <a:r>
                <a:rPr lang="en-US" sz="2800" b="1" kern="0" dirty="0">
                  <a:solidFill>
                    <a:srgbClr val="0070C0"/>
                  </a:solidFill>
                  <a:latin typeface="Times New Roman" panose="02020603050405020304" pitchFamily="18" charset="0"/>
                  <a:cs typeface="Times New Roman" panose="02020603050405020304" pitchFamily="18" charset="0"/>
                </a:rPr>
                <a:t>5. </a:t>
              </a:r>
              <a:r>
                <a:rPr lang="en-US" sz="2800" b="1" kern="0" dirty="0" err="1">
                  <a:solidFill>
                    <a:prstClr val="black"/>
                  </a:solidFill>
                  <a:latin typeface="Times New Roman" panose="02020603050405020304" pitchFamily="18" charset="0"/>
                  <a:cs typeface="Times New Roman" panose="02020603050405020304" pitchFamily="18" charset="0"/>
                </a:rPr>
                <a:t>Tự</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mình</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tìm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ra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các</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điểm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mạnh</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điểm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yếu</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bản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thân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và</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không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cần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hỏi</a:t>
              </a:r>
              <a:r>
                <a:rPr lang="en-US" sz="2800" b="1" kern="0" dirty="0">
                  <a:solidFill>
                    <a:prstClr val="black"/>
                  </a:solidFill>
                  <a:latin typeface="Times New Roman" panose="02020603050405020304" pitchFamily="18" charset="0"/>
                  <a:cs typeface="Times New Roman" panose="02020603050405020304" pitchFamily="18" charset="0"/>
                </a:rPr>
                <a:t> ý </a:t>
              </a:r>
              <a:r>
                <a:rPr lang="en-US" sz="2800" b="1" kern="0" dirty="0" err="1">
                  <a:solidFill>
                    <a:prstClr val="black"/>
                  </a:solidFill>
                  <a:latin typeface="Times New Roman" panose="02020603050405020304" pitchFamily="18" charset="0"/>
                  <a:cs typeface="Times New Roman" panose="02020603050405020304" pitchFamily="18" charset="0"/>
                </a:rPr>
                <a:t>kiến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người</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khác</a:t>
              </a:r>
              <a:r>
                <a:rPr lang="en-US" sz="2800" b="1" kern="0" dirty="0">
                  <a:solidFill>
                    <a:prstClr val="black"/>
                  </a:solidFill>
                  <a:latin typeface="Times New Roman" panose="02020603050405020304" pitchFamily="18" charset="0"/>
                  <a:cs typeface="Times New Roman" panose="02020603050405020304" pitchFamily="18" charset="0"/>
                </a:rPr>
                <a:t>.</a:t>
              </a:r>
            </a:p>
          </p:txBody>
        </p:sp>
      </p:grpSp>
      <p:pic>
        <p:nvPicPr>
          <p:cNvPr id="2054" name="Picture 6" descr="Dấu X Vẽ Kiểm tra đánh dấu Đỏ - vượt qua png tải về - Miễn phí trong suốt  Cánh png Tải về.">
            <a:extLst>
              <a:ext uri="{FF2B5EF4-FFF2-40B4-BE49-F238E27FC236}">
                <a16:creationId xmlns:a16="http://schemas.microsoft.com/office/drawing/2014/main" id="{591D16AF-B6A6-46F9-A8CA-CF677CE430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3783" y="2287624"/>
            <a:ext cx="1261012" cy="12610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2247400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LMS_API_VERSION" val="SCORM 2004 (4th edition)"/>
  <p:tag name="ISPRING_ULTRA_SCORM_COURSE_ID" val="D14F90CD-314E-41E5-99FE-F9ED387A41FA"/>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uFFFDN{44C9C380-D2AB-4688-94B4-9598F3A00778}&quot;,&quot;C:\\Users\\SURFACE\\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0222FFE9-4686-4D96-9094-89F3AFF55BB7}:400"/>
</p:tagLst>
</file>

<file path=ppt/tags/tag11.xml><?xml version="1.0" encoding="utf-8"?>
<p:tagLst xmlns:a="http://schemas.openxmlformats.org/drawingml/2006/main" xmlns:r="http://schemas.openxmlformats.org/officeDocument/2006/relationships" xmlns:p="http://schemas.openxmlformats.org/presentationml/2006/main">
  <p:tag name="GENSWF_SLIDE_UID" val="{74217DC7-466E-4051-8033-3EBBAC4E029E}:389"/>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GENSWF_SLIDE_UID" val="{88A19320-59D1-4EF6-817C-6C569ACE64F9}:401"/>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GENSWF_SLIDE_UID" val="{4FB88337-61B9-42DF-8877-CF6860429D25}:402"/>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GENSWF_SLIDE_UID" val="{3C5C9423-5A7A-4B16-80BE-E3E0BA4FF557}:403"/>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GENSWF_SLIDE_UID" val="{2AB333BE-E8ED-4EF2-BA12-7601E348EA08}:404"/>
</p:tagLst>
</file>

<file path=ppt/tags/tag2.xml><?xml version="1.0" encoding="utf-8"?>
<p:tagLst xmlns:a="http://schemas.openxmlformats.org/drawingml/2006/main" xmlns:r="http://schemas.openxmlformats.org/officeDocument/2006/relationships" xmlns:p="http://schemas.openxmlformats.org/presentationml/2006/main">
  <p:tag name="GENSWF_SLIDE_UID" val="{78386C2F-F282-4AA4-9DA2-21D1A0C76A68}:281"/>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GENSWF_SLIDE_UID" val="{4436E734-0BA3-4721-8301-68DBA5783B61}:395"/>
</p:tagLst>
</file>

<file path=ppt/tags/tag22.xml><?xml version="1.0" encoding="utf-8"?>
<p:tagLst xmlns:a="http://schemas.openxmlformats.org/drawingml/2006/main" xmlns:r="http://schemas.openxmlformats.org/officeDocument/2006/relationships" xmlns:p="http://schemas.openxmlformats.org/presentationml/2006/main">
  <p:tag name="GENSWF_SLIDE_UID" val="{7406C848-AD3F-4778-9B5D-6CCE61BD9948}:286"/>
</p:tagLst>
</file>

<file path=ppt/tags/tag3.xml><?xml version="1.0" encoding="utf-8"?>
<p:tagLst xmlns:a="http://schemas.openxmlformats.org/drawingml/2006/main" xmlns:r="http://schemas.openxmlformats.org/officeDocument/2006/relationships" xmlns:p="http://schemas.openxmlformats.org/presentationml/2006/main">
  <p:tag name="GENSWF_SLIDE_UID" val="{94889953-467B-4640-BD60-CF97D41A2112}:343"/>
</p:tagLst>
</file>

<file path=ppt/tags/tag4.xml><?xml version="1.0" encoding="utf-8"?>
<p:tagLst xmlns:a="http://schemas.openxmlformats.org/drawingml/2006/main" xmlns:r="http://schemas.openxmlformats.org/officeDocument/2006/relationships" xmlns:p="http://schemas.openxmlformats.org/presentationml/2006/main">
  <p:tag name="GENSWF_SLIDE_UID" val="{61FDCFC4-6798-4A2F-B0CA-F97DE05750A0}:405"/>
</p:tagLst>
</file>

<file path=ppt/tags/tag5.xml><?xml version="1.0" encoding="utf-8"?>
<p:tagLst xmlns:a="http://schemas.openxmlformats.org/drawingml/2006/main" xmlns:r="http://schemas.openxmlformats.org/officeDocument/2006/relationships" xmlns:p="http://schemas.openxmlformats.org/presentationml/2006/main">
  <p:tag name="GENSWF_SLIDE_UID" val="{15ADA83E-2D24-4C7D-9F40-0DB295DE8BE5}:341"/>
</p:tagLst>
</file>

<file path=ppt/tags/tag6.xml><?xml version="1.0" encoding="utf-8"?>
<p:tagLst xmlns:a="http://schemas.openxmlformats.org/drawingml/2006/main" xmlns:r="http://schemas.openxmlformats.org/officeDocument/2006/relationships" xmlns:p="http://schemas.openxmlformats.org/presentationml/2006/main">
  <p:tag name="GENSWF_SLIDE_UID" val="{3B0FED08-DCDE-4BC1-8018-E90A862051A5}:396"/>
</p:tagLst>
</file>

<file path=ppt/tags/tag7.xml><?xml version="1.0" encoding="utf-8"?>
<p:tagLst xmlns:a="http://schemas.openxmlformats.org/drawingml/2006/main" xmlns:r="http://schemas.openxmlformats.org/officeDocument/2006/relationships" xmlns:p="http://schemas.openxmlformats.org/presentationml/2006/main">
  <p:tag name="GENSWF_SLIDE_UID" val="{F988E727-8283-4A7F-9D57-D84ADA88ADB8}:397"/>
</p:tagLst>
</file>

<file path=ppt/tags/tag8.xml><?xml version="1.0" encoding="utf-8"?>
<p:tagLst xmlns:a="http://schemas.openxmlformats.org/drawingml/2006/main" xmlns:r="http://schemas.openxmlformats.org/officeDocument/2006/relationships" xmlns:p="http://schemas.openxmlformats.org/presentationml/2006/main">
  <p:tag name="GENSWF_SLIDE_UID" val="{4B682CB7-EEA5-4CE3-8F3B-900EEE0C5C25}:398"/>
</p:tagLst>
</file>

<file path=ppt/tags/tag9.xml><?xml version="1.0" encoding="utf-8"?>
<p:tagLst xmlns:a="http://schemas.openxmlformats.org/drawingml/2006/main" xmlns:r="http://schemas.openxmlformats.org/officeDocument/2006/relationships" xmlns:p="http://schemas.openxmlformats.org/presentationml/2006/main">
  <p:tag name="GENSWF_SLIDE_UID" val="{5DF6FB98-B859-4485-AFAF-07C24FD44888}:39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770</TotalTime>
  <Words>838</Words>
  <Application>Microsoft Office PowerPoint</Application>
  <PresentationFormat>Widescreen</PresentationFormat>
  <Paragraphs>67</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等线</vt:lpstr>
      <vt:lpstr>微软雅黑</vt:lpstr>
      <vt:lpstr>Arial</vt:lpstr>
      <vt:lpstr>Calibri</vt:lpstr>
      <vt:lpstr>Lato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SURFACE</cp:lastModifiedBy>
  <cp:revision>128</cp:revision>
  <dcterms:created xsi:type="dcterms:W3CDTF">2019-04-28T11:49:15Z</dcterms:created>
  <dcterms:modified xsi:type="dcterms:W3CDTF">2025-03-12T20:58:13Z</dcterms:modified>
</cp:coreProperties>
</file>