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40" r:id="rId3"/>
    <p:sldMasterId id="2147483765" r:id="rId4"/>
  </p:sldMasterIdLst>
  <p:notesMasterIdLst>
    <p:notesMasterId r:id="rId26"/>
  </p:notesMasterIdLst>
  <p:sldIdLst>
    <p:sldId id="256" r:id="rId5"/>
    <p:sldId id="280" r:id="rId6"/>
    <p:sldId id="282" r:id="rId7"/>
    <p:sldId id="445" r:id="rId8"/>
    <p:sldId id="446" r:id="rId9"/>
    <p:sldId id="447" r:id="rId10"/>
    <p:sldId id="448" r:id="rId11"/>
    <p:sldId id="449" r:id="rId12"/>
    <p:sldId id="286" r:id="rId13"/>
    <p:sldId id="287" r:id="rId14"/>
    <p:sldId id="288" r:id="rId15"/>
    <p:sldId id="450" r:id="rId16"/>
    <p:sldId id="281" r:id="rId17"/>
    <p:sldId id="451" r:id="rId18"/>
    <p:sldId id="290" r:id="rId19"/>
    <p:sldId id="452" r:id="rId20"/>
    <p:sldId id="453" r:id="rId21"/>
    <p:sldId id="454" r:id="rId22"/>
    <p:sldId id="455" r:id="rId23"/>
    <p:sldId id="456"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90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89466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036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8315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3798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95239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0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7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240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84165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67810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6598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95710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4470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4996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24672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6861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06898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52751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3/21/2025</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9749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2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374770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3439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3429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29442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3265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2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9791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3/21/2025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555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3/21/2025</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0790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3/21/2025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8554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75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7398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3/21/2025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49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67765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118377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326698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35406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312075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570036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450658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845987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81929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92555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68484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62877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07988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3175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7797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11307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7.jpe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5.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3" name="Picture 2" descr="A picture containing shape&#10;&#10;Description automatically generated">
            <a:extLst>
              <a:ext uri="{FF2B5EF4-FFF2-40B4-BE49-F238E27FC236}">
                <a16:creationId xmlns:a16="http://schemas.microsoft.com/office/drawing/2014/main" id="{0C596B3D-1FCD-4D5D-83DC-5C1D3E03DCC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669313" y="352646"/>
            <a:ext cx="1300273" cy="1300273"/>
          </a:xfrm>
          <a:prstGeom prst="rect">
            <a:avLst/>
          </a:prstGeom>
        </p:spPr>
      </p:pic>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0326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10" r:id="rId8"/>
    <p:sldLayoutId id="2147483711" r:id="rId9"/>
    <p:sldLayoutId id="2147483712" r:id="rId10"/>
    <p:sldLayoutId id="2147483713" r:id="rId11"/>
    <p:sldLayoutId id="2147483728" r:id="rId12"/>
    <p:sldLayoutId id="2147483732" r:id="rId13"/>
    <p:sldLayoutId id="2147483738" r:id="rId14"/>
    <p:sldLayoutId id="214748373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097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3/21/2025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358621872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jpg"/><Relationship Id="rId1" Type="http://schemas.openxmlformats.org/officeDocument/2006/relationships/slideLayout" Target="../slideLayouts/slideLayout4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8.xml"/><Relationship Id="rId6" Type="http://schemas.openxmlformats.org/officeDocument/2006/relationships/image" Target="../media/image65.png"/><Relationship Id="rId5" Type="http://schemas.microsoft.com/office/2007/relationships/hdphoto" Target="../media/hdphoto5.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jpeg"/><Relationship Id="rId3" Type="http://schemas.openxmlformats.org/officeDocument/2006/relationships/audio" Target="../media/audio2.wav"/><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audio" Target="../media/audio4.wav"/><Relationship Id="rId10" Type="http://schemas.openxmlformats.org/officeDocument/2006/relationships/image" Target="../media/image33.GIF"/><Relationship Id="rId4" Type="http://schemas.openxmlformats.org/officeDocument/2006/relationships/audio" Target="../media/audio3.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37.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audio" Target="../media/audio4.wav"/><Relationship Id="rId10" Type="http://schemas.openxmlformats.org/officeDocument/2006/relationships/image" Target="../media/image39.jpeg"/><Relationship Id="rId4" Type="http://schemas.openxmlformats.org/officeDocument/2006/relationships/audio" Target="../media/audio3.wav"/><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1.png"/><Relationship Id="rId11" Type="http://schemas.openxmlformats.org/officeDocument/2006/relationships/image" Target="../media/image35.jpeg"/><Relationship Id="rId5" Type="http://schemas.openxmlformats.org/officeDocument/2006/relationships/audio" Target="../media/audio4.wav"/><Relationship Id="rId10" Type="http://schemas.openxmlformats.org/officeDocument/2006/relationships/image" Target="../media/image45.GIF"/><Relationship Id="rId4" Type="http://schemas.openxmlformats.org/officeDocument/2006/relationships/audio" Target="../media/audio3.wav"/><Relationship Id="rId9" Type="http://schemas.openxmlformats.org/officeDocument/2006/relationships/image" Target="../media/image44.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TÂN VIÊN</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
        <p:nvSpPr>
          <p:cNvPr id="10" name="Text Box 14"/>
          <p:cNvSpPr txBox="1">
            <a:spLocks noChangeArrowheads="1"/>
          </p:cNvSpPr>
          <p:nvPr/>
        </p:nvSpPr>
        <p:spPr bwMode="auto">
          <a:xfrm>
            <a:off x="445324" y="3257768"/>
            <a:ext cx="9825953" cy="12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Toán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5</a:t>
            </a: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8: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LUYỆN TẬP CHUNG.( TIẾT </a:t>
            </a: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endPar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938" y="493409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22234" y="4456826"/>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A96815-17FC-441A-BC2A-B4AAD022FDB7}"/>
              </a:ext>
            </a:extLst>
          </p:cNvPr>
          <p:cNvSpPr/>
          <p:nvPr/>
        </p:nvSpPr>
        <p:spPr>
          <a:xfrm>
            <a:off x="3378303" y="5261139"/>
            <a:ext cx="4791633" cy="495841"/>
          </a:xfrm>
          <a:prstGeom prst="rect">
            <a:avLst/>
          </a:prstGeom>
        </p:spPr>
        <p:txBody>
          <a:bodyPr wrap="none">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GV: </a:t>
            </a:r>
            <a:r>
              <a:rPr kumimoji="0" lang="en-US" altLang="en-US" sz="2622" b="1" i="0" u="none" strike="noStrike" kern="1200" cap="none" spc="0" normalizeH="0" baseline="0" noProof="0" dirty="0" err="1" smtClean="0">
                <a:ln>
                  <a:noFill/>
                </a:ln>
                <a:solidFill>
                  <a:srgbClr val="FF0066"/>
                </a:solidFill>
                <a:effectLst/>
                <a:uLnTx/>
                <a:uFillTx/>
                <a:latin typeface="Times New Roman" pitchFamily="18" charset="0"/>
                <a:ea typeface="+mn-ea"/>
                <a:cs typeface="+mn-cs"/>
              </a:rPr>
              <a:t>Phạm</a:t>
            </a:r>
            <a:r>
              <a:rPr kumimoji="0" lang="en-US" altLang="en-US" sz="2622" b="1" i="0" u="none" strike="noStrike" kern="1200" cap="none" spc="0" normalizeH="0" noProof="0" dirty="0" smtClean="0">
                <a:ln>
                  <a:noFill/>
                </a:ln>
                <a:solidFill>
                  <a:srgbClr val="FF0066"/>
                </a:solidFill>
                <a:effectLst/>
                <a:uLnTx/>
                <a:uFillTx/>
                <a:latin typeface="Times New Roman" pitchFamily="18" charset="0"/>
                <a:ea typeface="+mn-ea"/>
                <a:cs typeface="+mn-cs"/>
              </a:rPr>
              <a:t> </a:t>
            </a:r>
            <a:r>
              <a:rPr kumimoji="0" lang="en-US" altLang="en-US" sz="2622" b="1" i="0" u="none" strike="noStrike" kern="1200" cap="none" spc="0" normalizeH="0" noProof="0" dirty="0" err="1" smtClean="0">
                <a:ln>
                  <a:noFill/>
                </a:ln>
                <a:solidFill>
                  <a:srgbClr val="FF0066"/>
                </a:solidFill>
                <a:effectLst/>
                <a:uLnTx/>
                <a:uFillTx/>
                <a:latin typeface="Times New Roman" pitchFamily="18" charset="0"/>
                <a:ea typeface="+mn-ea"/>
                <a:cs typeface="+mn-cs"/>
              </a:rPr>
              <a:t>Thị</a:t>
            </a:r>
            <a:r>
              <a:rPr kumimoji="0" lang="en-US" altLang="en-US" sz="2622" b="1" i="0" u="none" strike="noStrike" kern="1200" cap="none" spc="0" normalizeH="0" noProof="0" dirty="0" smtClean="0">
                <a:ln>
                  <a:noFill/>
                </a:ln>
                <a:solidFill>
                  <a:srgbClr val="FF0066"/>
                </a:solidFill>
                <a:effectLst/>
                <a:uLnTx/>
                <a:uFillTx/>
                <a:latin typeface="Times New Roman" pitchFamily="18" charset="0"/>
                <a:ea typeface="+mn-ea"/>
                <a:cs typeface="+mn-cs"/>
              </a:rPr>
              <a:t> </a:t>
            </a:r>
            <a:r>
              <a:rPr kumimoji="0" lang="en-US" altLang="en-US" sz="2622" b="1" i="0" u="none" strike="noStrike" kern="1200" cap="none" spc="0" normalizeH="0" noProof="0" dirty="0" err="1" smtClean="0">
                <a:ln>
                  <a:noFill/>
                </a:ln>
                <a:solidFill>
                  <a:srgbClr val="FF0066"/>
                </a:solidFill>
                <a:effectLst/>
                <a:uLnTx/>
                <a:uFillTx/>
                <a:latin typeface="Times New Roman" pitchFamily="18" charset="0"/>
                <a:ea typeface="+mn-ea"/>
                <a:cs typeface="+mn-cs"/>
              </a:rPr>
              <a:t>Hương</a:t>
            </a:r>
            <a:r>
              <a:rPr kumimoji="0" lang="en-US" altLang="en-US" sz="2622" b="1" i="0" u="none" strike="noStrike" kern="1200" cap="none" spc="0" normalizeH="0" noProof="0" dirty="0" smtClean="0">
                <a:ln>
                  <a:noFill/>
                </a:ln>
                <a:solidFill>
                  <a:srgbClr val="FF0066"/>
                </a:solidFill>
                <a:effectLst/>
                <a:uLnTx/>
                <a:uFillTx/>
                <a:latin typeface="Times New Roman" pitchFamily="18" charset="0"/>
                <a:ea typeface="+mn-ea"/>
                <a:cs typeface="+mn-cs"/>
              </a:rPr>
              <a:t> </a:t>
            </a:r>
            <a:r>
              <a:rPr kumimoji="0" lang="vi-VN" altLang="en-US" sz="2622" b="1" i="0" u="none" strike="noStrike" kern="1200" cap="none" spc="0" normalizeH="0" baseline="0" noProof="0" dirty="0" smtClean="0">
                <a:ln>
                  <a:noFill/>
                </a:ln>
                <a:solidFill>
                  <a:srgbClr val="FF0066"/>
                </a:solidFill>
                <a:effectLst/>
                <a:uLnTx/>
                <a:uFillTx/>
                <a:latin typeface="Times New Roman" pitchFamily="18" charset="0"/>
                <a:ea typeface="+mn-ea"/>
                <a:cs typeface="+mn-cs"/>
              </a:rPr>
              <a:t>– Lớp 3</a:t>
            </a:r>
            <a:r>
              <a:rPr kumimoji="0" lang="en-US" altLang="en-US" sz="2622" b="1" i="0" u="none" strike="noStrike" kern="1200" cap="none" spc="0" normalizeH="0" baseline="0" noProof="0" dirty="0" smtClean="0">
                <a:ln>
                  <a:noFill/>
                </a:ln>
                <a:solidFill>
                  <a:srgbClr val="FF0066"/>
                </a:solidFill>
                <a:effectLst/>
                <a:uLnTx/>
                <a:uFillTx/>
                <a:latin typeface="Times New Roman" pitchFamily="18" charset="0"/>
                <a:ea typeface="+mn-ea"/>
                <a:cs typeface="+mn-cs"/>
              </a:rPr>
              <a:t>D</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D293013-570D-4AE6-B847-486D171E967D}"/>
              </a:ext>
            </a:extLst>
          </p:cNvPr>
          <p:cNvSpPr txBox="1"/>
          <p:nvPr/>
        </p:nvSpPr>
        <p:spPr>
          <a:xfrm>
            <a:off x="1775637" y="1403498"/>
            <a:ext cx="8495414" cy="2123658"/>
          </a:xfrm>
          <a:prstGeom prst="rect">
            <a:avLst/>
          </a:prstGeom>
          <a:noFill/>
        </p:spPr>
        <p:txBody>
          <a:bodyPr wrap="square" rtlCol="0">
            <a:spAutoFit/>
          </a:bodyPr>
          <a:lstStyle/>
          <a:p>
            <a:pPr algn="just"/>
            <a:r>
              <a:rPr lang="en-US" sz="6600" b="1" i="0" dirty="0">
                <a:solidFill>
                  <a:srgbClr val="0070C0"/>
                </a:solidFill>
                <a:effectLst/>
                <a:latin typeface="Cambria" panose="02040503050406030204" pitchFamily="18" charset="0"/>
                <a:ea typeface="Cambria" panose="02040503050406030204" pitchFamily="18" charset="0"/>
              </a:rPr>
              <a:t>9 362 : 9     1 214 x 6     2 790 : 3            912 x 7</a:t>
            </a:r>
            <a:endParaRPr lang="en-US" sz="6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9 362</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1</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007246" y="2547070"/>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373277" y="254843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373277" y="3019237"/>
            <a:ext cx="42419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4</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629091" y="30151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6</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623648"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49" name="TextBox 48">
            <a:extLst>
              <a:ext uri="{FF2B5EF4-FFF2-40B4-BE49-F238E27FC236}">
                <a16:creationId xmlns:a16="http://schemas.microsoft.com/office/drawing/2014/main" id="{97C0F86B-58DA-4574-B8A3-3F6E7F727CBF}"/>
              </a:ext>
            </a:extLst>
          </p:cNvPr>
          <p:cNvSpPr txBox="1"/>
          <p:nvPr/>
        </p:nvSpPr>
        <p:spPr>
          <a:xfrm>
            <a:off x="2899873"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sp>
        <p:nvSpPr>
          <p:cNvPr id="50" name="TextBox 49">
            <a:extLst>
              <a:ext uri="{FF2B5EF4-FFF2-40B4-BE49-F238E27FC236}">
                <a16:creationId xmlns:a16="http://schemas.microsoft.com/office/drawing/2014/main" id="{9BA2356A-AE77-4043-8BE8-F07C1EAD07FD}"/>
              </a:ext>
            </a:extLst>
          </p:cNvPr>
          <p:cNvSpPr txBox="1"/>
          <p:nvPr/>
        </p:nvSpPr>
        <p:spPr>
          <a:xfrm>
            <a:off x="4178281" y="2789277"/>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66AE5D21-4ADB-47BA-9A3D-9B75F986370D}"/>
              </a:ext>
            </a:extLst>
          </p:cNvPr>
          <p:cNvSpPr txBox="1"/>
          <p:nvPr/>
        </p:nvSpPr>
        <p:spPr>
          <a:xfrm>
            <a:off x="2918923" y="397718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rPr>
                <a:t> </a:t>
              </a:r>
              <a:endParaRPr kumimoji="0" lang="vi-VN" sz="6600" b="1" i="0" u="none" strike="noStrike" kern="0" cap="none" spc="0" normalizeH="0" baseline="0" noProof="0" dirty="0">
                <a:ln>
                  <a:noFill/>
                </a:ln>
                <a:solidFill>
                  <a:srgbClr val="FFFFFF"/>
                </a:solidFill>
                <a:effectLst/>
                <a:uLnTx/>
                <a:uFillTx/>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rPr>
                <a:t>1 214</a:t>
              </a:r>
              <a:endParaRPr kumimoji="0" lang="vi-VN" sz="5400" b="1" i="0" u="none" strike="noStrike" kern="0" cap="none" spc="0" normalizeH="0" baseline="0" noProof="0" dirty="0">
                <a:ln>
                  <a:noFill/>
                </a:ln>
                <a:solidFill>
                  <a:srgbClr val="FFFFFF"/>
                </a:solidFill>
                <a:effectLst/>
                <a:uLnTx/>
                <a:uFillTx/>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rPr>
                <a:t>    </a:t>
              </a:r>
              <a:r>
                <a:rPr kumimoji="0" lang="en-US" sz="5400" b="1" i="0" u="none" strike="noStrike" kern="0" cap="none" spc="0" normalizeH="0" baseline="0" noProof="0" dirty="0">
                  <a:ln>
                    <a:noFill/>
                  </a:ln>
                  <a:solidFill>
                    <a:srgbClr val="FFFFFF"/>
                  </a:solidFill>
                  <a:effectLst/>
                  <a:uLnTx/>
                  <a:uFillTx/>
                  <a:latin typeface="Calibri" panose="020F0502020204030204"/>
                </a:rPr>
                <a:t>        6</a:t>
              </a:r>
              <a:endParaRPr kumimoji="0" lang="vi-VN" sz="8000" b="1" i="0" u="none" strike="noStrike" kern="0" cap="none" spc="0" normalizeH="0" baseline="0" noProof="0" dirty="0">
                <a:ln>
                  <a:noFill/>
                </a:ln>
                <a:solidFill>
                  <a:srgbClr val="FFFFFF"/>
                </a:solidFill>
                <a:effectLst/>
                <a:uLnTx/>
                <a:uFillTx/>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rPr>
                <a:t> x</a:t>
              </a:r>
              <a:endParaRPr kumimoji="0" lang="vi-VN" sz="6000" b="1" i="0" u="none" strike="noStrike" kern="0" cap="none" spc="0" normalizeH="0" baseline="0" noProof="0" dirty="0">
                <a:ln>
                  <a:noFill/>
                </a:ln>
                <a:solidFill>
                  <a:srgbClr val="FFFFFF"/>
                </a:solidFill>
                <a:effectLst/>
                <a:uLnTx/>
                <a:uFillTx/>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r>
              <a:rPr lang="en-US" sz="5400" b="1" dirty="0">
                <a:solidFill>
                  <a:srgbClr val="FFFF00"/>
                </a:solidFill>
                <a:latin typeface="Calibri" panose="020F0502020204030204"/>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51149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2</a:t>
            </a:r>
          </a:p>
        </p:txBody>
      </p:sp>
      <p:sp>
        <p:nvSpPr>
          <p:cNvPr id="77" name="TextBox 76">
            <a:extLst>
              <a:ext uri="{FF2B5EF4-FFF2-40B4-BE49-F238E27FC236}">
                <a16:creationId xmlns:a16="http://schemas.microsoft.com/office/drawing/2014/main" id="{33EA0A7D-BE5C-41AA-A2BA-301814E6D578}"/>
              </a:ext>
            </a:extLst>
          </p:cNvPr>
          <p:cNvSpPr txBox="1"/>
          <p:nvPr/>
        </p:nvSpPr>
        <p:spPr>
          <a:xfrm>
            <a:off x="8084114" y="355436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7</a:t>
            </a: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wav"/>
                                        </p:tgtEl>
                                      </p:cMediaNode>
                                    </p:audio>
                                  </p:subTnLst>
                                </p:cTn>
                              </p:par>
                            </p:childTnLst>
                          </p:cTn>
                        </p:par>
                        <p:par>
                          <p:cTn id="73" fill="hold">
                            <p:stCondLst>
                              <p:cond delay="500"/>
                            </p:stCondLst>
                            <p:childTnLst>
                              <p:par>
                                <p:cTn id="74" presetID="14" presetClass="entr" presetSubtype="10" fill="hold" nodeType="after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randombar(horizontal)">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74">
                                            <p:txEl>
                                              <p:pRg st="0" end="0"/>
                                            </p:txEl>
                                          </p:spTgt>
                                        </p:tgtEl>
                                        <p:attrNameLst>
                                          <p:attrName>style.visibility</p:attrName>
                                        </p:attrNameLst>
                                      </p:cBhvr>
                                      <p:to>
                                        <p:strVal val="visible"/>
                                      </p:to>
                                    </p:set>
                                    <p:animEffect transition="in" filter="wipe(down)">
                                      <p:cBhvr>
                                        <p:cTn id="81" dur="500"/>
                                        <p:tgtEl>
                                          <p:spTgt spid="74">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75">
                                            <p:txEl>
                                              <p:pRg st="0" end="0"/>
                                            </p:txEl>
                                          </p:spTgt>
                                        </p:tgtEl>
                                        <p:attrNameLst>
                                          <p:attrName>style.visibility</p:attrName>
                                        </p:attrNameLst>
                                      </p:cBhvr>
                                      <p:to>
                                        <p:strVal val="visible"/>
                                      </p:to>
                                    </p:set>
                                    <p:animEffect transition="in" filter="wipe(down)">
                                      <p:cBhvr>
                                        <p:cTn id="86" dur="500"/>
                                        <p:tgtEl>
                                          <p:spTgt spid="7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76">
                                            <p:txEl>
                                              <p:pRg st="0" end="0"/>
                                            </p:txEl>
                                          </p:spTgt>
                                        </p:tgtEl>
                                        <p:attrNameLst>
                                          <p:attrName>style.visibility</p:attrName>
                                        </p:attrNameLst>
                                      </p:cBhvr>
                                      <p:to>
                                        <p:strVal val="visible"/>
                                      </p:to>
                                    </p:set>
                                    <p:animEffect transition="in" filter="wipe(down)">
                                      <p:cBhvr>
                                        <p:cTn id="91" dur="500"/>
                                        <p:tgtEl>
                                          <p:spTgt spid="7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77">
                                            <p:txEl>
                                              <p:pRg st="0" end="0"/>
                                            </p:txEl>
                                          </p:spTgt>
                                        </p:tgtEl>
                                        <p:attrNameLst>
                                          <p:attrName>style.visibility</p:attrName>
                                        </p:attrNameLst>
                                      </p:cBhvr>
                                      <p:to>
                                        <p:strVal val="visible"/>
                                      </p:to>
                                    </p:set>
                                    <p:animEffect transition="in" filter="wipe(down)">
                                      <p:cBhvr>
                                        <p:cTn id="96" dur="500"/>
                                        <p:tgtEl>
                                          <p:spTgt spid="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3</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2 790</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9</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358121" y="2557702"/>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649725" y="2559063"/>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9</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596561" y="2997972"/>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0</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884272" y="299389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900094" y="345729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FFFFFF"/>
                </a:solidFill>
                <a:effectLst/>
                <a:uLnTx/>
                <a:uFillTx/>
                <a:latin typeface="Arial"/>
                <a:cs typeface="+mn-cs"/>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cs typeface="+mn-cs"/>
                </a:rPr>
                <a:t>  9 12</a:t>
              </a:r>
              <a:endParaRPr kumimoji="0" lang="vi-VN" sz="5400" b="1" i="0" u="none" strike="noStrike" kern="0" cap="none" spc="0" normalizeH="0" baseline="0" noProof="0" dirty="0">
                <a:ln>
                  <a:noFill/>
                </a:ln>
                <a:solidFill>
                  <a:srgbClr val="FFFFFF"/>
                </a:solidFill>
                <a:effectLst/>
                <a:uLnTx/>
                <a:uFillTx/>
                <a:latin typeface="Arial"/>
                <a:cs typeface="+mn-cs"/>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cs typeface="+mn-cs"/>
                </a:rPr>
                <a:t>    </a:t>
              </a:r>
              <a:r>
                <a:rPr kumimoji="0" lang="en-US" sz="5400" b="1" i="0" u="none" strike="noStrike" kern="0" cap="none" spc="0" normalizeH="0" baseline="0" noProof="0" dirty="0">
                  <a:ln>
                    <a:noFill/>
                  </a:ln>
                  <a:solidFill>
                    <a:srgbClr val="FFFFFF"/>
                  </a:solidFill>
                  <a:effectLst/>
                  <a:uLnTx/>
                  <a:uFillTx/>
                  <a:latin typeface="Calibri" panose="020F0502020204030204"/>
                  <a:cs typeface="+mn-cs"/>
                </a:rPr>
                <a:t>        7</a:t>
              </a:r>
              <a:endParaRPr kumimoji="0" lang="vi-VN" sz="8000" b="1" i="0" u="none" strike="noStrike" kern="0" cap="none" spc="0" normalizeH="0" baseline="0" noProof="0" dirty="0">
                <a:ln>
                  <a:noFill/>
                </a:ln>
                <a:solidFill>
                  <a:srgbClr val="FFFFFF"/>
                </a:solidFill>
                <a:effectLst/>
                <a:uLnTx/>
                <a:uFillTx/>
                <a:latin typeface="Arial"/>
                <a:cs typeface="+mn-cs"/>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FFFFFF"/>
                </a:solidFill>
                <a:effectLst/>
                <a:uLnTx/>
                <a:uFillTx/>
                <a:latin typeface="Arial"/>
                <a:cs typeface="+mn-cs"/>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176436" y="3564305"/>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63</a:t>
            </a:r>
          </a:p>
        </p:txBody>
      </p:sp>
    </p:spTree>
    <p:extLst>
      <p:ext uri="{BB962C8B-B14F-4D97-AF65-F5344CB8AC3E}">
        <p14:creationId xmlns:p14="http://schemas.microsoft.com/office/powerpoint/2010/main" val="202322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randombar(horizont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randombar(horizontal)">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74">
                                            <p:txEl>
                                              <p:pRg st="0" end="0"/>
                                            </p:txEl>
                                          </p:spTgt>
                                        </p:tgtEl>
                                        <p:attrNameLst>
                                          <p:attrName>style.visibility</p:attrName>
                                        </p:attrNameLst>
                                      </p:cBhvr>
                                      <p:to>
                                        <p:strVal val="visible"/>
                                      </p:to>
                                    </p:set>
                                    <p:animEffect transition="in" filter="wipe(down)">
                                      <p:cBhvr>
                                        <p:cTn id="66" dur="500"/>
                                        <p:tgtEl>
                                          <p:spTgt spid="7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75">
                                            <p:txEl>
                                              <p:pRg st="0" end="0"/>
                                            </p:txEl>
                                          </p:spTgt>
                                        </p:tgtEl>
                                        <p:attrNameLst>
                                          <p:attrName>style.visibility</p:attrName>
                                        </p:attrNameLst>
                                      </p:cBhvr>
                                      <p:to>
                                        <p:strVal val="visible"/>
                                      </p:to>
                                    </p:set>
                                    <p:animEffect transition="in" filter="wipe(down)">
                                      <p:cBhvr>
                                        <p:cTn id="71" dur="500"/>
                                        <p:tgtEl>
                                          <p:spTgt spid="7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76">
                                            <p:txEl>
                                              <p:pRg st="0" end="0"/>
                                            </p:txEl>
                                          </p:spTgt>
                                        </p:tgtEl>
                                        <p:attrNameLst>
                                          <p:attrName>style.visibility</p:attrName>
                                        </p:attrNameLst>
                                      </p:cBhvr>
                                      <p:to>
                                        <p:strVal val="visible"/>
                                      </p:to>
                                    </p:set>
                                    <p:animEffect transition="in" filter="wipe(down)">
                                      <p:cBhvr>
                                        <p:cTn id="76"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648586" y="2721936"/>
            <a:ext cx="8165804" cy="1137683"/>
            <a:chOff x="510363" y="3115340"/>
            <a:chExt cx="8165804" cy="113768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115340"/>
              <a:ext cx="8165804"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8A0D2F9D-7BF9-4C60-86FF-0D7058FC5C64}"/>
                </a:ext>
              </a:extLst>
            </p:cNvPr>
            <p:cNvSpPr/>
            <p:nvPr/>
          </p:nvSpPr>
          <p:spPr>
            <a:xfrm>
              <a:off x="5135526" y="3125972"/>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id="{B4E15907-6EC4-44B9-A8CC-2867A19FCF43}"/>
                </a:ext>
              </a:extLst>
            </p:cNvPr>
            <p:cNvSpPr/>
            <p:nvPr/>
          </p:nvSpPr>
          <p:spPr>
            <a:xfrm>
              <a:off x="5475768" y="3721395"/>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id="{0176A98A-2ABB-4326-90F3-B819C68B495D}"/>
              </a:ext>
            </a:extLst>
          </p:cNvPr>
          <p:cNvSpPr/>
          <p:nvPr/>
        </p:nvSpPr>
        <p:spPr>
          <a:xfrm>
            <a:off x="2318193" y="4029740"/>
            <a:ext cx="6389872" cy="2828260"/>
          </a:xfrm>
          <a:prstGeom prst="wedgeEllipseCallout">
            <a:avLst>
              <a:gd name="adj1" fmla="val -68694"/>
              <a:gd name="adj2" fmla="val 2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23B80-A284-479D-A4E1-CEAF73ECFBC4}"/>
              </a:ext>
            </a:extLst>
          </p:cNvPr>
          <p:cNvSpPr txBox="1"/>
          <p:nvPr/>
        </p:nvSpPr>
        <p:spPr>
          <a:xfrm>
            <a:off x="1127051" y="1371600"/>
            <a:ext cx="10473070" cy="3970318"/>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algn="just"/>
            <a:r>
              <a:rPr lang="vi-VN" sz="3600" b="1" dirty="0">
                <a:solidFill>
                  <a:srgbClr val="002060"/>
                </a:solidFill>
                <a:latin typeface="Cambria" panose="02040503050406030204" pitchFamily="18" charset="0"/>
                <a:ea typeface="Cambria" panose="02040503050406030204" pitchFamily="18" charset="0"/>
              </a:rPr>
              <a:t>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p>
          <a:p>
            <a:pPr algn="ctr"/>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a:p>
            <a:pPr algn="r"/>
            <a:r>
              <a:rPr lang="vi-VN" sz="3600" b="1" dirty="0">
                <a:solidFill>
                  <a:srgbClr val="002060"/>
                </a:solidFill>
                <a:latin typeface="Cambria" panose="02040503050406030204" pitchFamily="18" charset="0"/>
                <a:ea typeface="Cambria" panose="02040503050406030204" pitchFamily="18" charset="0"/>
              </a:rPr>
              <a:t>Đáp số: a) 8 dây đèn;</a:t>
            </a:r>
            <a:endParaRPr lang="en-US" sz="3600" b="1" dirty="0">
              <a:solidFill>
                <a:srgbClr val="002060"/>
              </a:solidFill>
              <a:latin typeface="Cambria" panose="02040503050406030204" pitchFamily="18" charset="0"/>
              <a:ea typeface="Cambria" panose="02040503050406030204" pitchFamily="18" charset="0"/>
            </a:endParaRPr>
          </a:p>
          <a:p>
            <a:pPr algn="r"/>
            <a:r>
              <a:rPr lang="vi-VN" sz="3600" b="1" dirty="0">
                <a:solidFill>
                  <a:srgbClr val="002060"/>
                </a:solidFill>
                <a:latin typeface="Cambria" panose="02040503050406030204" pitchFamily="18" charset="0"/>
                <a:ea typeface="Cambria" panose="02040503050406030204" pitchFamily="18" charset="0"/>
              </a:rPr>
              <a:t>b) 3600 cm</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6377BDE-1C81-4750-97EF-CA128A443879}"/>
              </a:ext>
            </a:extLst>
          </p:cNvPr>
          <p:cNvSpPr/>
          <p:nvPr/>
        </p:nvSpPr>
        <p:spPr>
          <a:xfrm>
            <a:off x="1937600" y="537404"/>
            <a:ext cx="9685356" cy="1815882"/>
          </a:xfrm>
          <a:prstGeom prst="rect">
            <a:avLst/>
          </a:prstGeom>
        </p:spPr>
        <p:txBody>
          <a:bodyPr wrap="square">
            <a:spAutoFit/>
          </a:bodyPr>
          <a:lstStyle/>
          <a:p>
            <a:pPr algn="just" defTabSz="1218900"/>
            <a:r>
              <a:rPr lang="vi-VN" sz="2800" b="1" dirty="0">
                <a:solidFill>
                  <a:prstClr val="black"/>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3"/>
          <a:stretch>
            <a:fillRect/>
          </a:stretch>
        </p:blipFill>
        <p:spPr>
          <a:xfrm>
            <a:off x="2425774" y="28353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EDA4B-7E38-4063-85B4-4E9BA918A80F}"/>
              </a:ext>
            </a:extLst>
          </p:cNvPr>
          <p:cNvSpPr txBox="1"/>
          <p:nvPr/>
        </p:nvSpPr>
        <p:spPr>
          <a:xfrm>
            <a:off x="3689497" y="446567"/>
            <a:ext cx="5358809" cy="707886"/>
          </a:xfrm>
          <a:prstGeom prst="rect">
            <a:avLst/>
          </a:prstGeom>
          <a:noFill/>
        </p:spPr>
        <p:txBody>
          <a:bodyPr wrap="square" rtlCol="0">
            <a:spAutoFit/>
          </a:bodyPr>
          <a:lstStyle/>
          <a:p>
            <a:r>
              <a:rPr lang="en-US" sz="4000" b="1" i="0" dirty="0" err="1">
                <a:solidFill>
                  <a:srgbClr val="000000"/>
                </a:solidFill>
                <a:effectLst/>
                <a:latin typeface="Cambria" panose="02040503050406030204" pitchFamily="18" charset="0"/>
                <a:ea typeface="Cambria" panose="02040503050406030204" pitchFamily="18" charset="0"/>
              </a:rPr>
              <a:t>Thực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hiện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phép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tính</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0483B28E-529F-48E7-B155-AE126BC4BCB5}"/>
              </a:ext>
            </a:extLst>
          </p:cNvPr>
          <p:cNvGrpSpPr/>
          <p:nvPr/>
        </p:nvGrpSpPr>
        <p:grpSpPr>
          <a:xfrm>
            <a:off x="1482874" y="1590171"/>
            <a:ext cx="3257076" cy="1831558"/>
            <a:chOff x="8543047" y="2254675"/>
            <a:chExt cx="2775288" cy="2041793"/>
          </a:xfrm>
        </p:grpSpPr>
        <p:sp>
          <p:nvSpPr>
            <p:cNvPr id="18" name="TextBox 17">
              <a:extLst>
                <a:ext uri="{FF2B5EF4-FFF2-40B4-BE49-F238E27FC236}">
                  <a16:creationId xmlns:a16="http://schemas.microsoft.com/office/drawing/2014/main" id="{E639A279-6C10-4B6E-ADF8-FF4785E0004B}"/>
                </a:ext>
              </a:extLst>
            </p:cNvPr>
            <p:cNvSpPr txBox="1"/>
            <p:nvPr/>
          </p:nvSpPr>
          <p:spPr>
            <a:xfrm>
              <a:off x="9876522" y="2634497"/>
              <a:ext cx="799498" cy="11079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002060"/>
                </a:solidFill>
                <a:effectLst/>
                <a:uLnTx/>
                <a:uFillTx/>
                <a:latin typeface="Arial"/>
                <a:cs typeface="+mn-cs"/>
              </a:endParaRPr>
            </a:p>
          </p:txBody>
        </p:sp>
        <p:sp>
          <p:nvSpPr>
            <p:cNvPr id="19" name="TextBox 18">
              <a:extLst>
                <a:ext uri="{FF2B5EF4-FFF2-40B4-BE49-F238E27FC236}">
                  <a16:creationId xmlns:a16="http://schemas.microsoft.com/office/drawing/2014/main" id="{5BF4A0F0-2FD4-49E5-B8F1-ADFCEC09ED09}"/>
                </a:ext>
              </a:extLst>
            </p:cNvPr>
            <p:cNvSpPr txBox="1"/>
            <p:nvPr/>
          </p:nvSpPr>
          <p:spPr>
            <a:xfrm>
              <a:off x="9582840" y="2254675"/>
              <a:ext cx="1735495" cy="10293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5400" b="1" i="0" u="none" strike="noStrike" kern="0" cap="none" spc="0" normalizeH="0" baseline="0" noProof="0" dirty="0">
                <a:ln>
                  <a:noFill/>
                </a:ln>
                <a:solidFill>
                  <a:srgbClr val="002060"/>
                </a:solidFill>
                <a:effectLst/>
                <a:uLnTx/>
                <a:uFillTx/>
                <a:latin typeface="Arial"/>
                <a:cs typeface="+mn-cs"/>
              </a:endParaRPr>
            </a:p>
          </p:txBody>
        </p:sp>
        <p:sp>
          <p:nvSpPr>
            <p:cNvPr id="20" name="TextBox 19">
              <a:extLst>
                <a:ext uri="{FF2B5EF4-FFF2-40B4-BE49-F238E27FC236}">
                  <a16:creationId xmlns:a16="http://schemas.microsoft.com/office/drawing/2014/main" id="{DFD23492-A5A9-4013-854C-83049F231902}"/>
                </a:ext>
              </a:extLst>
            </p:cNvPr>
            <p:cNvSpPr txBox="1"/>
            <p:nvPr/>
          </p:nvSpPr>
          <p:spPr>
            <a:xfrm>
              <a:off x="8543047" y="2821118"/>
              <a:ext cx="2759018" cy="14753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002060"/>
                  </a:solidFill>
                  <a:effectLst/>
                  <a:uLnTx/>
                  <a:uFillTx/>
                  <a:latin typeface="Calibri" panose="020F0502020204030204"/>
                  <a:cs typeface="+mn-cs"/>
                </a:rPr>
                <a:t>    </a:t>
              </a:r>
              <a:r>
                <a:rPr kumimoji="0" lang="en-US" sz="54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8000" b="1" i="0" u="none" strike="noStrike" kern="0" cap="none" spc="0" normalizeH="0" baseline="0" noProof="0" dirty="0">
                <a:ln>
                  <a:noFill/>
                </a:ln>
                <a:solidFill>
                  <a:srgbClr val="002060"/>
                </a:solidFill>
                <a:effectLst/>
                <a:uLnTx/>
                <a:uFillTx/>
                <a:latin typeface="Arial"/>
                <a:cs typeface="+mn-cs"/>
              </a:endParaRPr>
            </a:p>
          </p:txBody>
        </p:sp>
        <p:sp>
          <p:nvSpPr>
            <p:cNvPr id="21" name="TextBox 20">
              <a:extLst>
                <a:ext uri="{FF2B5EF4-FFF2-40B4-BE49-F238E27FC236}">
                  <a16:creationId xmlns:a16="http://schemas.microsoft.com/office/drawing/2014/main" id="{7059530B-7874-4861-9C89-9168F7822F6C}"/>
                </a:ext>
              </a:extLst>
            </p:cNvPr>
            <p:cNvSpPr txBox="1"/>
            <p:nvPr/>
          </p:nvSpPr>
          <p:spPr>
            <a:xfrm>
              <a:off x="9263979" y="2558599"/>
              <a:ext cx="799498" cy="1015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002060"/>
                </a:solidFill>
                <a:effectLst/>
                <a:uLnTx/>
                <a:uFillTx/>
                <a:latin typeface="Arial"/>
                <a:cs typeface="+mn-cs"/>
              </a:endParaRPr>
            </a:p>
          </p:txBody>
        </p:sp>
        <p:cxnSp>
          <p:nvCxnSpPr>
            <p:cNvPr id="22" name="Straight Connector 21">
              <a:extLst>
                <a:ext uri="{FF2B5EF4-FFF2-40B4-BE49-F238E27FC236}">
                  <a16:creationId xmlns:a16="http://schemas.microsoft.com/office/drawing/2014/main" id="{47E8E3A4-FB8F-4050-92B3-C691CF1EC106}"/>
                </a:ext>
              </a:extLst>
            </p:cNvPr>
            <p:cNvCxnSpPr>
              <a:cxnSpLocks/>
            </p:cNvCxnSpPr>
            <p:nvPr/>
          </p:nvCxnSpPr>
          <p:spPr>
            <a:xfrm flipH="1">
              <a:off x="9885164" y="4044198"/>
              <a:ext cx="1314208" cy="0"/>
            </a:xfrm>
            <a:prstGeom prst="line">
              <a:avLst/>
            </a:prstGeom>
            <a:noFill/>
            <a:ln w="76200" cap="flat" cmpd="sng" algn="ctr">
              <a:solidFill>
                <a:srgbClr val="FF0000"/>
              </a:solidFill>
              <a:prstDash val="solid"/>
              <a:miter lim="800000"/>
            </a:ln>
            <a:effectLst/>
          </p:spPr>
        </p:cxnSp>
      </p:grpSp>
      <p:sp>
        <p:nvSpPr>
          <p:cNvPr id="23" name="TextBox 22">
            <a:extLst>
              <a:ext uri="{FF2B5EF4-FFF2-40B4-BE49-F238E27FC236}">
                <a16:creationId xmlns:a16="http://schemas.microsoft.com/office/drawing/2014/main" id="{4822AD47-DDFA-48C2-8A68-1CD453EB34CE}"/>
              </a:ext>
            </a:extLst>
          </p:cNvPr>
          <p:cNvSpPr txBox="1"/>
          <p:nvPr/>
        </p:nvSpPr>
        <p:spPr>
          <a:xfrm>
            <a:off x="4042587" y="3202799"/>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24" name="TextBox 23">
            <a:extLst>
              <a:ext uri="{FF2B5EF4-FFF2-40B4-BE49-F238E27FC236}">
                <a16:creationId xmlns:a16="http://schemas.microsoft.com/office/drawing/2014/main" id="{3069A96E-C764-4D21-8202-7D5C3C27DAD5}"/>
              </a:ext>
            </a:extLst>
          </p:cNvPr>
          <p:cNvSpPr txBox="1"/>
          <p:nvPr/>
        </p:nvSpPr>
        <p:spPr>
          <a:xfrm>
            <a:off x="3670679" y="3213431"/>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25" name="TextBox 24">
            <a:extLst>
              <a:ext uri="{FF2B5EF4-FFF2-40B4-BE49-F238E27FC236}">
                <a16:creationId xmlns:a16="http://schemas.microsoft.com/office/drawing/2014/main" id="{5AF10491-0A82-4BC8-B742-BC3454BE9201}"/>
              </a:ext>
            </a:extLst>
          </p:cNvPr>
          <p:cNvSpPr txBox="1"/>
          <p:nvPr/>
        </p:nvSpPr>
        <p:spPr>
          <a:xfrm>
            <a:off x="2945217" y="3202798"/>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26" name="Group 25">
            <a:extLst>
              <a:ext uri="{FF2B5EF4-FFF2-40B4-BE49-F238E27FC236}">
                <a16:creationId xmlns:a16="http://schemas.microsoft.com/office/drawing/2014/main" id="{22E9B330-54DB-4DC4-85A4-267F81818632}"/>
              </a:ext>
            </a:extLst>
          </p:cNvPr>
          <p:cNvGrpSpPr/>
          <p:nvPr/>
        </p:nvGrpSpPr>
        <p:grpSpPr>
          <a:xfrm>
            <a:off x="7916132" y="1834080"/>
            <a:ext cx="2572521" cy="1631502"/>
            <a:chOff x="413254" y="1441024"/>
            <a:chExt cx="1968173" cy="1631502"/>
          </a:xfrm>
        </p:grpSpPr>
        <p:sp>
          <p:nvSpPr>
            <p:cNvPr id="27" name="TextBox 43">
              <a:extLst>
                <a:ext uri="{FF2B5EF4-FFF2-40B4-BE49-F238E27FC236}">
                  <a16:creationId xmlns:a16="http://schemas.microsoft.com/office/drawing/2014/main" id="{849EF366-84DB-4207-848D-10D3BD6A3BC1}"/>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28" name="TextBox 49">
              <a:extLst>
                <a:ext uri="{FF2B5EF4-FFF2-40B4-BE49-F238E27FC236}">
                  <a16:creationId xmlns:a16="http://schemas.microsoft.com/office/drawing/2014/main" id="{BF9344C9-5B4C-4972-915D-4BEE629C0FE3}"/>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29" name="Group 66">
              <a:extLst>
                <a:ext uri="{FF2B5EF4-FFF2-40B4-BE49-F238E27FC236}">
                  <a16:creationId xmlns:a16="http://schemas.microsoft.com/office/drawing/2014/main" id="{966A31E3-9645-469B-8715-FE89777959D1}"/>
                </a:ext>
              </a:extLst>
            </p:cNvPr>
            <p:cNvGrpSpPr>
              <a:grpSpLocks/>
            </p:cNvGrpSpPr>
            <p:nvPr/>
          </p:nvGrpSpPr>
          <p:grpSpPr bwMode="auto">
            <a:xfrm>
              <a:off x="1392414" y="1586678"/>
              <a:ext cx="989013" cy="1485848"/>
              <a:chOff x="2299" y="1296"/>
              <a:chExt cx="623" cy="681"/>
            </a:xfrm>
          </p:grpSpPr>
          <p:cxnSp>
            <p:nvCxnSpPr>
              <p:cNvPr id="30" name="Straight Connector 29">
                <a:extLst>
                  <a:ext uri="{FF2B5EF4-FFF2-40B4-BE49-F238E27FC236}">
                    <a16:creationId xmlns:a16="http://schemas.microsoft.com/office/drawing/2014/main" id="{536AA39E-97C6-46B1-9D9C-108C143D5C24}"/>
                  </a:ext>
                </a:extLst>
              </p:cNvPr>
              <p:cNvCxnSpPr>
                <a:cxnSpLocks/>
              </p:cNvCxnSpPr>
              <p:nvPr/>
            </p:nvCxnSpPr>
            <p:spPr>
              <a:xfrm>
                <a:off x="2299" y="1537"/>
                <a:ext cx="623"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66AE626B-0E9F-4BC8-ABE8-5B2B676C92AB}"/>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32" name="TextBox 31">
            <a:extLst>
              <a:ext uri="{FF2B5EF4-FFF2-40B4-BE49-F238E27FC236}">
                <a16:creationId xmlns:a16="http://schemas.microsoft.com/office/drawing/2014/main" id="{0017A184-499C-4932-B599-0069E2EDA33A}"/>
              </a:ext>
            </a:extLst>
          </p:cNvPr>
          <p:cNvSpPr txBox="1"/>
          <p:nvPr/>
        </p:nvSpPr>
        <p:spPr>
          <a:xfrm>
            <a:off x="9230264" y="246514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33" name="TextBox 32">
            <a:extLst>
              <a:ext uri="{FF2B5EF4-FFF2-40B4-BE49-F238E27FC236}">
                <a16:creationId xmlns:a16="http://schemas.microsoft.com/office/drawing/2014/main" id="{BB22DAB4-BDE9-4133-871C-A804F9691F9C}"/>
              </a:ext>
            </a:extLst>
          </p:cNvPr>
          <p:cNvSpPr txBox="1"/>
          <p:nvPr/>
        </p:nvSpPr>
        <p:spPr>
          <a:xfrm>
            <a:off x="8259190" y="2238725"/>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4" name="TextBox 33">
            <a:extLst>
              <a:ext uri="{FF2B5EF4-FFF2-40B4-BE49-F238E27FC236}">
                <a16:creationId xmlns:a16="http://schemas.microsoft.com/office/drawing/2014/main" id="{8EA1A624-D278-4946-B2F4-C93B4191718A}"/>
              </a:ext>
            </a:extLst>
          </p:cNvPr>
          <p:cNvSpPr txBox="1"/>
          <p:nvPr/>
        </p:nvSpPr>
        <p:spPr>
          <a:xfrm>
            <a:off x="8550795" y="224008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5" name="TextBox 34">
            <a:extLst>
              <a:ext uri="{FF2B5EF4-FFF2-40B4-BE49-F238E27FC236}">
                <a16:creationId xmlns:a16="http://schemas.microsoft.com/office/drawing/2014/main" id="{3EB32B47-D0AB-4BA8-A7F3-895AEA454EC4}"/>
              </a:ext>
            </a:extLst>
          </p:cNvPr>
          <p:cNvSpPr txBox="1"/>
          <p:nvPr/>
        </p:nvSpPr>
        <p:spPr>
          <a:xfrm>
            <a:off x="9514812" y="245830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6" name="TextBox 35">
            <a:extLst>
              <a:ext uri="{FF2B5EF4-FFF2-40B4-BE49-F238E27FC236}">
                <a16:creationId xmlns:a16="http://schemas.microsoft.com/office/drawing/2014/main" id="{902173F1-4A85-485B-8BD5-A24D5EB211A6}"/>
              </a:ext>
            </a:extLst>
          </p:cNvPr>
          <p:cNvSpPr txBox="1"/>
          <p:nvPr/>
        </p:nvSpPr>
        <p:spPr>
          <a:xfrm>
            <a:off x="8497631" y="267899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37" name="TextBox 36">
            <a:extLst>
              <a:ext uri="{FF2B5EF4-FFF2-40B4-BE49-F238E27FC236}">
                <a16:creationId xmlns:a16="http://schemas.microsoft.com/office/drawing/2014/main" id="{08802714-75FB-462B-B2EC-146C976B72AE}"/>
              </a:ext>
            </a:extLst>
          </p:cNvPr>
          <p:cNvSpPr txBox="1"/>
          <p:nvPr/>
        </p:nvSpPr>
        <p:spPr>
          <a:xfrm>
            <a:off x="9778537" y="245966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8" name="TextBox 37">
            <a:extLst>
              <a:ext uri="{FF2B5EF4-FFF2-40B4-BE49-F238E27FC236}">
                <a16:creationId xmlns:a16="http://schemas.microsoft.com/office/drawing/2014/main" id="{E80B7BFF-3027-4B26-BB22-FA6B878A4157}"/>
              </a:ext>
            </a:extLst>
          </p:cNvPr>
          <p:cNvSpPr txBox="1"/>
          <p:nvPr/>
        </p:nvSpPr>
        <p:spPr>
          <a:xfrm>
            <a:off x="8785342" y="267491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39" name="TextBox 38">
            <a:extLst>
              <a:ext uri="{FF2B5EF4-FFF2-40B4-BE49-F238E27FC236}">
                <a16:creationId xmlns:a16="http://schemas.microsoft.com/office/drawing/2014/main" id="{A654EAD9-18F1-4733-A3E0-618AB1FA98F8}"/>
              </a:ext>
            </a:extLst>
          </p:cNvPr>
          <p:cNvSpPr txBox="1"/>
          <p:nvPr/>
        </p:nvSpPr>
        <p:spPr>
          <a:xfrm>
            <a:off x="8801164" y="313831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40" name="TextBox 39">
            <a:extLst>
              <a:ext uri="{FF2B5EF4-FFF2-40B4-BE49-F238E27FC236}">
                <a16:creationId xmlns:a16="http://schemas.microsoft.com/office/drawing/2014/main" id="{7C660ABA-6828-4DFB-8FF7-06ED76055687}"/>
              </a:ext>
            </a:extLst>
          </p:cNvPr>
          <p:cNvSpPr txBox="1"/>
          <p:nvPr/>
        </p:nvSpPr>
        <p:spPr>
          <a:xfrm>
            <a:off x="4263656" y="4316819"/>
            <a:ext cx="6549656" cy="1323439"/>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Vậy 721 x 6 = 4326</a:t>
            </a:r>
          </a:p>
          <a:p>
            <a:r>
              <a:rPr lang="vi-VN" sz="4000" b="1" dirty="0">
                <a:solidFill>
                  <a:srgbClr val="FF0000"/>
                </a:solidFill>
                <a:latin typeface="Cambria" panose="02040503050406030204" pitchFamily="18" charset="0"/>
                <a:ea typeface="Cambria" panose="02040503050406030204" pitchFamily="18" charset="0"/>
              </a:rPr>
              <a:t>Vậy 4328 : 6 = 721 (dư 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75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down)">
                                      <p:cBhvr>
                                        <p:cTn id="16" dur="5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wipe(down)">
                                      <p:cBhvr>
                                        <p:cTn id="26" dur="500"/>
                                        <p:tgtEl>
                                          <p:spTgt spid="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0">
                                            <p:txEl>
                                              <p:pRg st="0" end="0"/>
                                            </p:txEl>
                                          </p:spTgt>
                                        </p:tgtEl>
                                        <p:attrNameLst>
                                          <p:attrName>style.visibility</p:attrName>
                                        </p:attrNameLst>
                                      </p:cBhvr>
                                      <p:to>
                                        <p:strVal val="visible"/>
                                      </p:to>
                                    </p:set>
                                    <p:animEffect transition="in" filter="barn(inVertical)">
                                      <p:cBhvr>
                                        <p:cTn id="76" dur="500"/>
                                        <p:tgtEl>
                                          <p:spTgt spid="40">
                                            <p:txEl>
                                              <p:pRg st="0" end="0"/>
                                            </p:txEl>
                                          </p:spTgt>
                                        </p:tgtEl>
                                      </p:cBhvr>
                                    </p:animEffect>
                                  </p:childTnLst>
                                </p:cTn>
                              </p:par>
                              <p:par>
                                <p:cTn id="77" presetID="16" presetClass="entr" presetSubtype="21" fill="hold" nodeType="withEffect">
                                  <p:stCondLst>
                                    <p:cond delay="0"/>
                                  </p:stCondLst>
                                  <p:childTnLst>
                                    <p:set>
                                      <p:cBhvr>
                                        <p:cTn id="78" dur="1" fill="hold">
                                          <p:stCondLst>
                                            <p:cond delay="0"/>
                                          </p:stCondLst>
                                        </p:cTn>
                                        <p:tgtEl>
                                          <p:spTgt spid="40">
                                            <p:txEl>
                                              <p:pRg st="1" end="1"/>
                                            </p:txEl>
                                          </p:spTgt>
                                        </p:tgtEl>
                                        <p:attrNameLst>
                                          <p:attrName>style.visibility</p:attrName>
                                        </p:attrNameLst>
                                      </p:cBhvr>
                                      <p:to>
                                        <p:strVal val="visible"/>
                                      </p:to>
                                    </p:set>
                                    <p:animEffect transition="in" filter="barn(inVertical)">
                                      <p:cBhvr>
                                        <p:cTn id="79"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114203" y="2112666"/>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881423" y="3221665"/>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870791" y="2509284"/>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prstClr val="black"/>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84644-3831-4CC4-ABB0-F5892884ABBB}"/>
              </a:ext>
            </a:extLst>
          </p:cNvPr>
          <p:cNvSpPr txBox="1"/>
          <p:nvPr/>
        </p:nvSpPr>
        <p:spPr>
          <a:xfrm>
            <a:off x="637953" y="668769"/>
            <a:ext cx="11100391" cy="5632311"/>
          </a:xfrm>
          <a:prstGeom prst="rect">
            <a:avLst/>
          </a:prstGeom>
          <a:noFill/>
        </p:spPr>
        <p:txBody>
          <a:bodyPr wrap="square">
            <a:spAutoFit/>
          </a:bodyPr>
          <a:lstStyle/>
          <a:p>
            <a:pPr algn="ctr"/>
            <a:r>
              <a:rPr lang="en-US" sz="3600" b="1" i="0" dirty="0" err="1">
                <a:solidFill>
                  <a:srgbClr val="008000"/>
                </a:solidFill>
                <a:effectLst/>
                <a:latin typeface="Cambria" panose="02040503050406030204" pitchFamily="18" charset="0"/>
                <a:ea typeface="Cambria" panose="02040503050406030204" pitchFamily="18" charset="0"/>
              </a:rPr>
              <a:t>Bài</a:t>
            </a:r>
            <a:r>
              <a:rPr lang="vi-VN" sz="3600" b="1" i="0" dirty="0">
                <a:solidFill>
                  <a:srgbClr val="008000"/>
                </a:solidFill>
                <a:effectLst/>
                <a:latin typeface="Cambria" panose="02040503050406030204" pitchFamily="18" charset="0"/>
                <a:ea typeface="Cambria" panose="02040503050406030204" pitchFamily="18" charset="0"/>
              </a:rPr>
              <a:t> giải: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A nâng 3 con ngựa </a:t>
            </a:r>
            <a:r>
              <a:rPr lang="en-US" sz="3600" b="1" i="0" dirty="0" err="1">
                <a:solidFill>
                  <a:srgbClr val="FF0000"/>
                </a:solidFill>
                <a:effectLst/>
                <a:latin typeface="Cambria" panose="02040503050406030204" pitchFamily="18" charset="0"/>
                <a:ea typeface="Cambria" panose="02040503050406030204" pitchFamily="18" charset="0"/>
              </a:rPr>
              <a:t>nặng</a:t>
            </a:r>
            <a:r>
              <a:rPr lang="vi-VN" sz="3600" b="1" i="0" dirty="0">
                <a:solidFill>
                  <a:srgbClr val="FF0000"/>
                </a:solidFill>
                <a:effectLst/>
                <a:latin typeface="Cambria" panose="02040503050406030204" pitchFamily="18" charset="0"/>
                <a:ea typeface="Cambria" panose="02040503050406030204" pitchFamily="18" charset="0"/>
              </a:rPr>
              <a:t> số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450 x 3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350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B nâng con voi và con chó nặng </a:t>
            </a:r>
            <a:r>
              <a:rPr lang="en-US" sz="3600" b="1" dirty="0" err="1">
                <a:solidFill>
                  <a:srgbClr val="FF0000"/>
                </a:solidFill>
                <a:latin typeface="Cambria" panose="02040503050406030204" pitchFamily="18" charset="0"/>
                <a:ea typeface="Cambria" panose="02040503050406030204" pitchFamily="18" charset="0"/>
              </a:rPr>
              <a:t>số</a:t>
            </a:r>
            <a:r>
              <a:rPr lang="vi-VN" sz="3600" b="1" i="0" dirty="0">
                <a:solidFill>
                  <a:srgbClr val="FF0000"/>
                </a:solidFill>
                <a:effectLst/>
                <a:latin typeface="Cambria" panose="02040503050406030204" pitchFamily="18" charset="0"/>
                <a:ea typeface="Cambria" panose="02040503050406030204" pitchFamily="18" charset="0"/>
              </a:rPr>
              <a:t>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25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245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270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C nâng 1 cục đá nặng 2</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612 kg. </a:t>
            </a:r>
          </a:p>
          <a:p>
            <a:pPr algn="just"/>
            <a:r>
              <a:rPr lang="vi-VN" sz="3600" b="1" i="0" dirty="0">
                <a:solidFill>
                  <a:srgbClr val="FF0000"/>
                </a:solidFill>
                <a:effectLst/>
                <a:latin typeface="Cambria" panose="02040503050406030204" pitchFamily="18" charset="0"/>
                <a:ea typeface="Cambria" panose="02040503050406030204" pitchFamily="18" charset="0"/>
              </a:rPr>
              <a:t>Vì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270 &lt;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350 &lt; 2</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id="{23768608-D520-4A19-A4CE-D5C0C5AD59F0}"/>
              </a:ext>
            </a:extLst>
          </p:cNvPr>
          <p:cNvSpPr txBox="1"/>
          <p:nvPr/>
        </p:nvSpPr>
        <p:spPr>
          <a:xfrm>
            <a:off x="7524176" y="4749981"/>
            <a:ext cx="2635823"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Trang 53</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KHỞI ĐỘNG</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hhhh"/>
          <p:cNvPicPr>
            <a:picLocks noChangeAspect="1"/>
          </p:cNvPicPr>
          <p:nvPr/>
        </p:nvPicPr>
        <p:blipFill>
          <a:blip r:embed="rId2"/>
          <a:stretch>
            <a:fillRect/>
          </a:stretch>
        </p:blipFill>
        <p:spPr>
          <a:xfrm>
            <a:off x="-108944" y="-193675"/>
            <a:ext cx="12706350" cy="7245350"/>
          </a:xfrm>
          <a:prstGeom prst="rect">
            <a:avLst/>
          </a:prstGeom>
        </p:spPr>
      </p:pic>
      <p:sp>
        <p:nvSpPr>
          <p:cNvPr id="2" name="Title 1"/>
          <p:cNvSpPr>
            <a:spLocks noGrp="1"/>
          </p:cNvSpPr>
          <p:nvPr>
            <p:ph type="ctrTitle" idx="4294967295"/>
          </p:nvPr>
        </p:nvSpPr>
        <p:spPr>
          <a:xfrm rot="649265">
            <a:off x="0" y="3251200"/>
            <a:ext cx="6384925" cy="1765300"/>
          </a:xfrm>
          <a:prstGeom prst="rect">
            <a:avLst/>
          </a:prstGeo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Du lịch c</a:t>
            </a:r>
            <a:r>
              <a:rPr lang="vi-VN" alt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ùng</a:t>
            </a:r>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2050" name="Picture 2" descr="D:\background\character\pintuajaib.gif"/>
          <p:cNvPicPr>
            <a:picLocks noChangeAspect="1" noChangeArrowheads="1" noCrop="1"/>
          </p:cNvPicPr>
          <p:nvPr/>
        </p:nvPicPr>
        <p:blipFill>
          <a:blip r:embed="rId3"/>
          <a:srcRect/>
          <a:stretch>
            <a:fillRect/>
          </a:stretch>
        </p:blipFill>
        <p:spPr bwMode="auto">
          <a:xfrm>
            <a:off x="5795010" y="3956162"/>
            <a:ext cx="3539490" cy="29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6465" y="-1719986"/>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10"/>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139" b="99583" l="32656" r="64844"/>
                      </a14:imgEffect>
                    </a14:imgLayer>
                  </a14:imgProps>
                </a:ext>
                <a:ext uri="{28A0092B-C50C-407E-A947-70E740481C1C}">
                  <a14:useLocalDpi xmlns:a14="http://schemas.microsoft.com/office/drawing/2010/main" val="0"/>
                </a:ext>
              </a:extLst>
            </a:blip>
            <a:srcRect l="32603" t="56743" r="34793"/>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id="{8D1E60D2-B065-4DE7-A31F-B18245F67F9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id="{33E17451-B074-47D3-A309-A2E949DDA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6"/>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8"/>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id="{1A9BD938-7DC6-472D-9F97-A8285FF4E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192635" y="51435"/>
            <a:ext cx="13014325"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a:fillRect/>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Ba Na Hills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04167E-6 2.59259E-6 L 1.05065 -0.00741 " pathEditMode="relative" rAng="0" ptsTypes="AA">
                                      <p:cBhvr>
                                        <p:cTn id="25" dur="2000" fill="hold"/>
                                        <p:tgtEl>
                                          <p:spTgt spid="20"/>
                                        </p:tgtEl>
                                        <p:attrNameLst>
                                          <p:attrName>ppt_x</p:attrName>
                                          <p:attrName>ppt_y</p:attrName>
                                        </p:attrNameLst>
                                      </p:cBhvr>
                                      <p:rCtr x="52539" y="-37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1.85185E-6 L 1.05065 -0.00741 " pathEditMode="relative" rAng="0" ptsTypes="AA">
                                      <p:cBhvr>
                                        <p:cTn id="46" dur="2000" fill="hold"/>
                                        <p:tgtEl>
                                          <p:spTgt spid="37"/>
                                        </p:tgtEl>
                                        <p:attrNameLst>
                                          <p:attrName>ppt_x</p:attrName>
                                          <p:attrName>ppt_y</p:attrName>
                                        </p:attrNameLst>
                                      </p:cBhvr>
                                      <p:rCtr x="52539" y="-37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6"/>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9"/>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13646946" y="0"/>
            <a:ext cx="13420886" cy="6858000"/>
            <a:chOff x="-4114176" y="93915"/>
            <a:chExt cx="9219576"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329430" y="65214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FC0ABEC9-0E3B-4F22-8279-63FD46F9E1A7}"/>
              </a:ext>
            </a:extLst>
          </p:cNvPr>
          <p:cNvGrpSpPr/>
          <p:nvPr/>
        </p:nvGrpSpPr>
        <p:grpSpPr>
          <a:xfrm>
            <a:off x="-13660140" y="-97585"/>
            <a:ext cx="13420886" cy="6858000"/>
            <a:chOff x="-4114176" y="93915"/>
            <a:chExt cx="9219576" cy="6858000"/>
          </a:xfrm>
        </p:grpSpPr>
        <p:sp>
          <p:nvSpPr>
            <p:cNvPr id="40" name="Rectangle 39">
              <a:extLst>
                <a:ext uri="{FF2B5EF4-FFF2-40B4-BE49-F238E27FC236}">
                  <a16:creationId xmlns:a16="http://schemas.microsoft.com/office/drawing/2014/main" id="{C7E867E1-B128-4619-9C1C-04568793C388}"/>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41" name="Picture 5" descr="D:\background\character\577.jpg">
              <a:extLst>
                <a:ext uri="{FF2B5EF4-FFF2-40B4-BE49-F238E27FC236}">
                  <a16:creationId xmlns:a16="http://schemas.microsoft.com/office/drawing/2014/main" id="{BEC76205-486E-4928-BE44-64C438EC8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2.08333E-7 0 L 1.025 0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3.7037E-7 L 1.025 3.7037E-7 " pathEditMode="relative" rAng="0" ptsTypes="AA">
                                      <p:cBhvr>
                                        <p:cTn id="46" dur="2000" fill="hold"/>
                                        <p:tgtEl>
                                          <p:spTgt spid="39"/>
                                        </p:tgtEl>
                                        <p:attrNameLst>
                                          <p:attrName>ppt_x</p:attrName>
                                          <p:attrName>ppt_y</p:attrName>
                                        </p:attrNameLst>
                                      </p:cBhvr>
                                      <p:rCtr x="51250" y="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gg"/>
          <p:cNvPicPr>
            <a:picLocks noChangeAspect="1"/>
          </p:cNvPicPr>
          <p:nvPr/>
        </p:nvPicPr>
        <p:blipFill>
          <a:blip r:embed="rId4"/>
          <a:stretch>
            <a:fillRect/>
          </a:stretch>
        </p:blipFill>
        <p:spPr>
          <a:xfrm>
            <a:off x="-635" y="1"/>
            <a:ext cx="12192635" cy="6858000"/>
          </a:xfrm>
          <a:prstGeom prst="rect">
            <a:avLst/>
          </a:prstGeom>
        </p:spPr>
      </p:pic>
      <p:sp>
        <p:nvSpPr>
          <p:cNvPr id="2" name="Title 1"/>
          <p:cNvSpPr>
            <a:spLocks noGrp="1"/>
          </p:cNvSpPr>
          <p:nvPr/>
        </p:nvSpPr>
        <p:spPr>
          <a:xfrm>
            <a:off x="6629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chor="ctr" anchorCtr="0">
            <a:normAutofit/>
          </a:bodyPr>
          <a:lstStyle>
            <a:lvl1pPr algn="r"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UTM Avo" panose="02040603050506020204" pitchFamily="18" charset="0"/>
                <a:ea typeface="SimSun"/>
                <a:cs typeface="+mj-cs"/>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Luyện</a:t>
              </a: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tập</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02</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555</Words>
  <Application>Microsoft Office PowerPoint</Application>
  <PresentationFormat>Widescreen</PresentationFormat>
  <Paragraphs>127</Paragraphs>
  <Slides>21</Slides>
  <Notes>1</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21</vt:i4>
      </vt:variant>
    </vt:vector>
  </HeadingPairs>
  <TitlesOfParts>
    <vt:vector size="41" baseType="lpstr">
      <vt:lpstr>微软雅黑</vt:lpstr>
      <vt:lpstr>SimSun</vt:lpstr>
      <vt:lpstr>#9Slide07 SVNMomento</vt:lpstr>
      <vt:lpstr>Arial</vt:lpstr>
      <vt:lpstr>Calibri</vt:lpstr>
      <vt:lpstr>Calibri Light</vt:lpstr>
      <vt:lpstr>Cambria</vt:lpstr>
      <vt:lpstr>Cambria Math</vt:lpstr>
      <vt:lpstr>SVN-Gretoon</vt:lpstr>
      <vt:lpstr>Tahoma</vt:lpstr>
      <vt:lpstr>Times New Roman</vt:lpstr>
      <vt:lpstr>UTM Avo</vt:lpstr>
      <vt:lpstr>思源黑体 CN Medium</vt:lpstr>
      <vt:lpstr>思源黑体 CN Normal</vt:lpstr>
      <vt:lpstr>胡晓波真帅体</vt:lpstr>
      <vt:lpstr>雷盖体</vt:lpstr>
      <vt:lpstr>1_Office 主题​​</vt:lpstr>
      <vt:lpstr>1_Office Theme</vt:lpstr>
      <vt:lpstr>Custom Design</vt:lpstr>
      <vt:lpstr>4_Office Theme</vt:lpstr>
      <vt:lpstr>PowerPoint Presentation</vt:lpstr>
      <vt:lpstr>PowerPoint Presentation</vt:lpstr>
      <vt:lpstr>PowerPoint Presentation</vt:lpstr>
      <vt:lpstr>Du lịch cùng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40</cp:revision>
  <dcterms:created xsi:type="dcterms:W3CDTF">2022-11-23T10:01:42Z</dcterms:created>
  <dcterms:modified xsi:type="dcterms:W3CDTF">2025-03-21T13:10:43Z</dcterms:modified>
</cp:coreProperties>
</file>