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7" r:id="rId2"/>
    <p:sldId id="427" r:id="rId3"/>
    <p:sldId id="428" r:id="rId4"/>
    <p:sldId id="429" r:id="rId5"/>
    <p:sldId id="430" r:id="rId6"/>
    <p:sldId id="426" r:id="rId7"/>
    <p:sldId id="431" r:id="rId8"/>
    <p:sldId id="340" r:id="rId9"/>
  </p:sldIdLst>
  <p:sldSz cx="16276638" cy="9144000"/>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00"/>
    <a:srgbClr val="FF0066"/>
    <a:srgbClr val="FF7C80"/>
    <a:srgbClr val="FF6600"/>
    <a:srgbClr val="6600CC"/>
    <a:srgbClr val="3333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59" d="100"/>
          <a:sy n="59" d="100"/>
        </p:scale>
        <p:origin x="39" y="135"/>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1C4FA25-5DD5-485C-BCD2-EF739D2A7194}" type="slidenum">
              <a:rPr lang="en-US" altLang="en-US" smtClean="0"/>
              <a:pPr>
                <a:defRPr/>
              </a:pPr>
              <a:t>1</a:t>
            </a:fld>
            <a:endParaRPr lang="en-US" altLang="en-US"/>
          </a:p>
        </p:txBody>
      </p:sp>
    </p:spTree>
    <p:extLst>
      <p:ext uri="{BB962C8B-B14F-4D97-AF65-F5344CB8AC3E}">
        <p14:creationId xmlns:p14="http://schemas.microsoft.com/office/powerpoint/2010/main" val="474533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1C4FA25-5DD5-485C-BCD2-EF739D2A7194}" type="slidenum">
              <a:rPr lang="en-US" altLang="en-US" smtClean="0"/>
              <a:pPr>
                <a:defRPr/>
              </a:pPr>
              <a:t>2</a:t>
            </a:fld>
            <a:endParaRPr lang="en-US" altLang="en-US"/>
          </a:p>
        </p:txBody>
      </p:sp>
    </p:spTree>
    <p:extLst>
      <p:ext uri="{BB962C8B-B14F-4D97-AF65-F5344CB8AC3E}">
        <p14:creationId xmlns:p14="http://schemas.microsoft.com/office/powerpoint/2010/main" val="1968719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1C4FA25-5DD5-485C-BCD2-EF739D2A7194}" type="slidenum">
              <a:rPr lang="en-US" altLang="en-US" smtClean="0"/>
              <a:pPr>
                <a:defRPr/>
              </a:pPr>
              <a:t>3</a:t>
            </a:fld>
            <a:endParaRPr lang="en-US" altLang="en-US"/>
          </a:p>
        </p:txBody>
      </p:sp>
    </p:spTree>
    <p:extLst>
      <p:ext uri="{BB962C8B-B14F-4D97-AF65-F5344CB8AC3E}">
        <p14:creationId xmlns:p14="http://schemas.microsoft.com/office/powerpoint/2010/main" val="2166484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1C4FA25-5DD5-485C-BCD2-EF739D2A7194}" type="slidenum">
              <a:rPr lang="en-US" altLang="en-US" smtClean="0"/>
              <a:pPr>
                <a:defRPr/>
              </a:pPr>
              <a:t>4</a:t>
            </a:fld>
            <a:endParaRPr lang="en-US" altLang="en-US"/>
          </a:p>
        </p:txBody>
      </p:sp>
    </p:spTree>
    <p:extLst>
      <p:ext uri="{BB962C8B-B14F-4D97-AF65-F5344CB8AC3E}">
        <p14:creationId xmlns:p14="http://schemas.microsoft.com/office/powerpoint/2010/main" val="2464165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1C4FA25-5DD5-485C-BCD2-EF739D2A7194}" type="slidenum">
              <a:rPr lang="en-US" altLang="en-US" smtClean="0"/>
              <a:pPr>
                <a:defRPr/>
              </a:pPr>
              <a:t>5</a:t>
            </a:fld>
            <a:endParaRPr lang="en-US" altLang="en-US"/>
          </a:p>
        </p:txBody>
      </p:sp>
    </p:spTree>
    <p:extLst>
      <p:ext uri="{BB962C8B-B14F-4D97-AF65-F5344CB8AC3E}">
        <p14:creationId xmlns:p14="http://schemas.microsoft.com/office/powerpoint/2010/main" val="2110840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1C4FA25-5DD5-485C-BCD2-EF739D2A7194}" type="slidenum">
              <a:rPr lang="en-US" altLang="en-US" smtClean="0"/>
              <a:pPr>
                <a:defRPr/>
              </a:pPr>
              <a:t>6</a:t>
            </a:fld>
            <a:endParaRPr lang="en-US" altLang="en-US"/>
          </a:p>
        </p:txBody>
      </p:sp>
    </p:spTree>
    <p:extLst>
      <p:ext uri="{BB962C8B-B14F-4D97-AF65-F5344CB8AC3E}">
        <p14:creationId xmlns:p14="http://schemas.microsoft.com/office/powerpoint/2010/main" val="34278765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1C4FA25-5DD5-485C-BCD2-EF739D2A7194}" type="slidenum">
              <a:rPr lang="en-US" altLang="en-US" smtClean="0"/>
              <a:pPr>
                <a:defRPr/>
              </a:pPr>
              <a:t>7</a:t>
            </a:fld>
            <a:endParaRPr lang="en-US" altLang="en-US"/>
          </a:p>
        </p:txBody>
      </p:sp>
    </p:spTree>
    <p:extLst>
      <p:ext uri="{BB962C8B-B14F-4D97-AF65-F5344CB8AC3E}">
        <p14:creationId xmlns:p14="http://schemas.microsoft.com/office/powerpoint/2010/main" val="17188236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8</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image" Target="../media/image4.png"/><Relationship Id="rId5" Type="http://schemas.openxmlformats.org/officeDocument/2006/relationships/image" Target="../media/image3.wmf"/><Relationship Id="rId10" Type="http://schemas.openxmlformats.org/officeDocument/2006/relationships/image" Target="../media/image8.gif"/><Relationship Id="rId4" Type="http://schemas.openxmlformats.org/officeDocument/2006/relationships/image" Target="../media/image2.jpeg"/><Relationship Id="rId9" Type="http://schemas.openxmlformats.org/officeDocument/2006/relationships/image" Target="../media/image7.gi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ags" Target="../tags/tag9.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pic>
        <p:nvPicPr>
          <p:cNvPr id="13" name="Picture 5" descr="POINSET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dirty="0">
                <a:solidFill>
                  <a:srgbClr val="FF0066"/>
                </a:solidFill>
                <a:latin typeface="Times New Roman" pitchFamily="18" charset="0"/>
              </a:rPr>
              <a:t>TRƯỜNG TIỂU HỌC TÂN VIÊN</a:t>
            </a:r>
          </a:p>
        </p:txBody>
      </p:sp>
      <p:pic>
        <p:nvPicPr>
          <p:cNvPr id="2051"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633738" y="4345293"/>
            <a:ext cx="13009161"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 </a:t>
            </a:r>
          </a:p>
          <a:p>
            <a:pPr algn="ctr" eaLnBrk="1" hangingPunct="1">
              <a:spcBef>
                <a:spcPts val="1800"/>
              </a:spcBef>
              <a:defRPr/>
            </a:pP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1: </a:t>
            </a:r>
            <a:r>
              <a:rPr lang="vi-VN"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II</a:t>
            </a: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(T1,2)</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dirty="0" err="1">
                <a:solidFill>
                  <a:srgbClr val="FF0066"/>
                </a:solidFill>
                <a:latin typeface="Times New Roman" pitchFamily="18" charset="0"/>
              </a:rPr>
              <a:t>Giáo</a:t>
            </a:r>
            <a:r>
              <a:rPr lang="en-US" altLang="en-US" sz="2400" b="1" i="1" dirty="0">
                <a:solidFill>
                  <a:srgbClr val="FF0066"/>
                </a:solidFill>
                <a:latin typeface="Times New Roman" pitchFamily="18" charset="0"/>
              </a:rPr>
              <a:t> </a:t>
            </a:r>
            <a:r>
              <a:rPr lang="en-US" altLang="en-US" sz="2400" b="1" i="1" dirty="0" err="1">
                <a:solidFill>
                  <a:srgbClr val="FF0066"/>
                </a:solidFill>
                <a:latin typeface="Times New Roman" pitchFamily="18" charset="0"/>
              </a:rPr>
              <a:t>viên</a:t>
            </a:r>
            <a:r>
              <a:rPr lang="en-US" altLang="en-US" sz="2400" b="1" i="1" dirty="0">
                <a:solidFill>
                  <a:srgbClr val="FF0066"/>
                </a:solidFill>
                <a:latin typeface="Times New Roman" pitchFamily="18" charset="0"/>
              </a:rPr>
              <a:t>: </a:t>
            </a:r>
            <a:r>
              <a:rPr lang="en-US" altLang="en-US" sz="2400" b="1" i="1" dirty="0" err="1">
                <a:solidFill>
                  <a:srgbClr val="FF0066"/>
                </a:solidFill>
                <a:latin typeface="Times New Roman" pitchFamily="18" charset="0"/>
              </a:rPr>
              <a:t>Đặng</a:t>
            </a:r>
            <a:r>
              <a:rPr lang="en-US" altLang="en-US" sz="2400" b="1" i="1" dirty="0">
                <a:solidFill>
                  <a:srgbClr val="FF0066"/>
                </a:solidFill>
                <a:latin typeface="Times New Roman" pitchFamily="18" charset="0"/>
              </a:rPr>
              <a:t> </a:t>
            </a:r>
            <a:r>
              <a:rPr lang="en-US" altLang="en-US" sz="2400" b="1" i="1" dirty="0" err="1">
                <a:solidFill>
                  <a:srgbClr val="FF0066"/>
                </a:solidFill>
                <a:latin typeface="Times New Roman" pitchFamily="18" charset="0"/>
              </a:rPr>
              <a:t>Thị</a:t>
            </a:r>
            <a:r>
              <a:rPr lang="en-US" altLang="en-US" sz="2400" b="1" i="1" dirty="0">
                <a:solidFill>
                  <a:srgbClr val="FF0066"/>
                </a:solidFill>
                <a:latin typeface="Times New Roman" pitchFamily="18" charset="0"/>
              </a:rPr>
              <a:t> </a:t>
            </a:r>
            <a:r>
              <a:rPr lang="en-US" altLang="en-US" sz="2400" b="1" i="1" dirty="0" err="1">
                <a:solidFill>
                  <a:srgbClr val="FF0066"/>
                </a:solidFill>
                <a:latin typeface="Times New Roman" pitchFamily="18" charset="0"/>
              </a:rPr>
              <a:t>Yến</a:t>
            </a:r>
            <a:endParaRPr lang="en-US" altLang="en-US" sz="2400" b="1" i="1" dirty="0">
              <a:solidFill>
                <a:srgbClr val="FF0066"/>
              </a:solidFill>
              <a:latin typeface="Times New Roman" pitchFamily="18" charset="0"/>
            </a:endParaRPr>
          </a:p>
          <a:p>
            <a:pPr eaLnBrk="1" hangingPunct="1"/>
            <a:r>
              <a:rPr lang="en-US" altLang="en-US" sz="2400" b="1" i="1" dirty="0" err="1">
                <a:solidFill>
                  <a:srgbClr val="FF0066"/>
                </a:solidFill>
                <a:latin typeface="Times New Roman" pitchFamily="18" charset="0"/>
              </a:rPr>
              <a:t>Lớp</a:t>
            </a:r>
            <a:r>
              <a:rPr lang="en-US" altLang="en-US" sz="2400" b="1" i="1" dirty="0">
                <a:solidFill>
                  <a:srgbClr val="FF0066"/>
                </a:solidFill>
                <a:latin typeface="Times New Roman" pitchFamily="18" charset="0"/>
              </a:rPr>
              <a:t>:  3 A</a:t>
            </a:r>
          </a:p>
        </p:txBody>
      </p:sp>
      <p:pic>
        <p:nvPicPr>
          <p:cNvPr id="2055" name="Picture 22" descr="bd21315_"/>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10">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49154" y="2833518"/>
            <a:ext cx="12868048" cy="1261884"/>
          </a:xfrm>
          <a:prstGeom prst="rect">
            <a:avLst/>
          </a:prstGeom>
        </p:spPr>
        <p:txBody>
          <a:bodyPr wrap="square">
            <a:spAutoFit/>
          </a:bodyPr>
          <a:lstStyle/>
          <a:p>
            <a:pPr algn="just"/>
            <a:r>
              <a:rPr lang="vi-VN" sz="3800" b="1" dirty="0">
                <a:solidFill>
                  <a:srgbClr val="0000CC"/>
                </a:solidFill>
                <a:latin typeface="Times New Roman" pitchFamily="18" charset="0"/>
                <a:cs typeface="Times New Roman" pitchFamily="18" charset="0"/>
              </a:rPr>
              <a:t>Kể đ</a:t>
            </a:r>
            <a:r>
              <a:rPr lang="en-US" sz="3800" b="1" dirty="0" err="1">
                <a:solidFill>
                  <a:srgbClr val="0000CC"/>
                </a:solidFill>
                <a:latin typeface="Times New Roman" pitchFamily="18" charset="0"/>
                <a:cs typeface="Times New Roman" pitchFamily="18" charset="0"/>
              </a:rPr>
              <a:t>úng</a:t>
            </a:r>
            <a:r>
              <a:rPr lang="vi-VN" sz="3800" b="1" dirty="0">
                <a:solidFill>
                  <a:srgbClr val="0000CC"/>
                </a:solidFill>
                <a:latin typeface="Times New Roman" pitchFamily="18" charset="0"/>
                <a:cs typeface="Times New Roman" pitchFamily="18" charset="0"/>
              </a:rPr>
              <a:t> tên bài tập đọc đã học. Nêu ngắn gọn và chính xác nội dung của bài tập đọc đó. </a:t>
            </a:r>
            <a:endParaRPr lang="en-US" sz="3800" b="1" dirty="0">
              <a:solidFill>
                <a:srgbClr val="0000CC"/>
              </a:solidFill>
              <a:latin typeface="Times New Roman" pitchFamily="18" charset="0"/>
              <a:cs typeface="Times New Roman" pitchFamily="18" charset="0"/>
            </a:endParaRPr>
          </a:p>
        </p:txBody>
      </p:sp>
      <p:sp>
        <p:nvSpPr>
          <p:cNvPr id="3" name="Rectangle 2"/>
          <p:cNvSpPr/>
          <p:nvPr/>
        </p:nvSpPr>
        <p:spPr>
          <a:xfrm>
            <a:off x="1493838" y="5399452"/>
            <a:ext cx="13578681" cy="1846659"/>
          </a:xfrm>
          <a:prstGeom prst="rect">
            <a:avLst/>
          </a:prstGeom>
        </p:spPr>
        <p:txBody>
          <a:bodyPr wrap="square">
            <a:spAutoFit/>
          </a:bodyPr>
          <a:lstStyle/>
          <a:p>
            <a:r>
              <a:rPr lang="en-US" sz="3800" b="1" dirty="0">
                <a:solidFill>
                  <a:srgbClr val="0000CC"/>
                </a:solidFill>
                <a:latin typeface="Times New Roman" pitchFamily="18" charset="0"/>
                <a:cs typeface="Times New Roman" pitchFamily="18" charset="0"/>
              </a:rPr>
              <a:t>a, </a:t>
            </a:r>
            <a:r>
              <a:rPr lang="vi-VN" sz="3800" b="1" dirty="0">
                <a:solidFill>
                  <a:srgbClr val="0000CC"/>
                </a:solidFill>
                <a:latin typeface="Times New Roman" pitchFamily="18" charset="0"/>
                <a:cs typeface="Times New Roman" pitchFamily="18" charset="0"/>
              </a:rPr>
              <a:t>Bài đọc viết về ai hoặc viết về sự vật gì?</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b, </a:t>
            </a:r>
            <a:r>
              <a:rPr lang="vi-VN" sz="3800" b="1" dirty="0">
                <a:solidFill>
                  <a:srgbClr val="0000CC"/>
                </a:solidFill>
                <a:latin typeface="Times New Roman" pitchFamily="18" charset="0"/>
                <a:cs typeface="Times New Roman" pitchFamily="18" charset="0"/>
              </a:rPr>
              <a:t>Em nhớ nhất chi tiết nào trong bài đọc?</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c,</a:t>
            </a:r>
            <a:r>
              <a:rPr lang="vi-VN" sz="3800" b="1" dirty="0">
                <a:solidFill>
                  <a:srgbClr val="0000CC"/>
                </a:solidFill>
                <a:latin typeface="Times New Roman" pitchFamily="18" charset="0"/>
                <a:cs typeface="Times New Roman" pitchFamily="18" charset="0"/>
              </a:rPr>
              <a:t> Em học được gì từ bài đọc?</a:t>
            </a:r>
            <a:endParaRPr lang="en-US" sz="38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8" y="1981200"/>
            <a:ext cx="13578681" cy="677108"/>
            <a:chOff x="1508918" y="1888664"/>
            <a:chExt cx="12097370" cy="677108"/>
          </a:xfrm>
        </p:grpSpPr>
        <p:sp>
          <p:nvSpPr>
            <p:cNvPr id="20" name="Rectangle 19"/>
            <p:cNvSpPr/>
            <p:nvPr/>
          </p:nvSpPr>
          <p:spPr>
            <a:xfrm>
              <a:off x="1508918" y="1888664"/>
              <a:ext cx="12097370" cy="677108"/>
            </a:xfrm>
            <a:prstGeom prst="rect">
              <a:avLst/>
            </a:prstGeom>
          </p:spPr>
          <p:txBody>
            <a:bodyPr wrap="square">
              <a:spAutoFit/>
            </a:bodyPr>
            <a:lstStyle/>
            <a:p>
              <a:r>
                <a:rPr lang="vi-VN" sz="3800" b="1" dirty="0">
                  <a:solidFill>
                    <a:srgbClr val="FF0066"/>
                  </a:solidFill>
                  <a:latin typeface="Times New Roman" pitchFamily="18" charset="0"/>
                  <a:cs typeface="Times New Roman" pitchFamily="18" charset="0"/>
                </a:rPr>
                <a:t>Hoạt động 1. Kể tên và nêu nội dung của 3 bài tập đọc đã học</a:t>
              </a:r>
              <a:endParaRPr lang="en-US" sz="3800" b="1" dirty="0">
                <a:solidFill>
                  <a:srgbClr val="FF0066"/>
                </a:solidFill>
                <a:latin typeface="Times New Roman" pitchFamily="18" charset="0"/>
                <a:cs typeface="Times New Roman" pitchFamily="18" charset="0"/>
              </a:endParaRPr>
            </a:p>
          </p:txBody>
        </p:sp>
        <p:cxnSp>
          <p:nvCxnSpPr>
            <p:cNvPr id="21" name="Straight Connector 20"/>
            <p:cNvCxnSpPr/>
            <p:nvPr/>
          </p:nvCxnSpPr>
          <p:spPr>
            <a:xfrm flipV="1">
              <a:off x="1618922" y="2526726"/>
              <a:ext cx="2226701" cy="21491"/>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pSp>
        <p:nvGrpSpPr>
          <p:cNvPr id="22" name="Group 21"/>
          <p:cNvGrpSpPr/>
          <p:nvPr/>
        </p:nvGrpSpPr>
        <p:grpSpPr>
          <a:xfrm>
            <a:off x="1508919" y="4343400"/>
            <a:ext cx="12039600" cy="677108"/>
            <a:chOff x="1508919" y="1888664"/>
            <a:chExt cx="10726189" cy="677108"/>
          </a:xfrm>
        </p:grpSpPr>
        <p:sp>
          <p:nvSpPr>
            <p:cNvPr id="23" name="Rectangle 22"/>
            <p:cNvSpPr/>
            <p:nvPr/>
          </p:nvSpPr>
          <p:spPr>
            <a:xfrm>
              <a:off x="1508919" y="1888664"/>
              <a:ext cx="10726189" cy="677108"/>
            </a:xfrm>
            <a:prstGeom prst="rect">
              <a:avLst/>
            </a:prstGeom>
          </p:spPr>
          <p:txBody>
            <a:bodyPr wrap="square">
              <a:spAutoFit/>
            </a:bodyPr>
            <a:lstStyle/>
            <a:p>
              <a:r>
                <a:rPr lang="vi-VN" sz="3800" b="1">
                  <a:solidFill>
                    <a:srgbClr val="FF0066"/>
                  </a:solidFill>
                  <a:latin typeface="Times New Roman" pitchFamily="18" charset="0"/>
                  <a:cs typeface="Times New Roman" pitchFamily="18" charset="0"/>
                </a:rPr>
                <a:t>Hoạt động 2. Đọc một bài yêu thích và trả lời câu hỏi </a:t>
              </a:r>
              <a:endParaRPr lang="en-US" sz="3800" b="1">
                <a:solidFill>
                  <a:srgbClr val="FF0066"/>
                </a:solidFill>
                <a:latin typeface="Times New Roman" pitchFamily="18" charset="0"/>
                <a:cs typeface="Times New Roman" pitchFamily="18" charset="0"/>
              </a:endParaRPr>
            </a:p>
          </p:txBody>
        </p:sp>
        <p:cxnSp>
          <p:nvCxnSpPr>
            <p:cNvPr id="24" name="Straight Connector 23"/>
            <p:cNvCxnSpPr/>
            <p:nvPr/>
          </p:nvCxnSpPr>
          <p:spPr>
            <a:xfrm>
              <a:off x="1618922"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custDataLst>
      <p:tags r:id="rId1"/>
    </p:custDataLst>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r>
                <a:rPr lang="vi-VN" sz="4000" b="1" dirty="0">
                  <a:solidFill>
                    <a:srgbClr val="FF0000"/>
                  </a:solidFill>
                  <a:latin typeface="Times New Roman" pitchFamily="18" charset="0"/>
                  <a:cs typeface="Times New Roman" pitchFamily="18" charset="0"/>
                </a:rPr>
                <a:t>Hoạt động 3. Đọc bài thơ và trả lời câu hỏi</a:t>
              </a:r>
              <a:endParaRPr lang="en-US" sz="40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7" name="Rectangle 26">
            <a:extLst>
              <a:ext uri="{FF2B5EF4-FFF2-40B4-BE49-F238E27FC236}">
                <a16:creationId xmlns:a16="http://schemas.microsoft.com/office/drawing/2014/main" id="{38315CE6-0379-8B3D-79CC-DAE03D861FE4}"/>
              </a:ext>
            </a:extLst>
          </p:cNvPr>
          <p:cNvSpPr/>
          <p:nvPr/>
        </p:nvSpPr>
        <p:spPr>
          <a:xfrm>
            <a:off x="2042319" y="3622122"/>
            <a:ext cx="13578681" cy="7478970"/>
          </a:xfrm>
          <a:prstGeom prst="rect">
            <a:avLst/>
          </a:prstGeom>
        </p:spPr>
        <p:txBody>
          <a:bodyPr wrap="square" numCol="2">
            <a:spAutoFit/>
          </a:bodyPr>
          <a:lstStyle/>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cánh rừng xa</a:t>
            </a:r>
          </a:p>
          <a:p>
            <a:r>
              <a:rPr lang="vi-VN" sz="3200" b="1" dirty="0">
                <a:solidFill>
                  <a:srgbClr val="0000CC"/>
                </a:solidFill>
                <a:latin typeface="Times New Roman" pitchFamily="18" charset="0"/>
                <a:cs typeface="Times New Roman" pitchFamily="18" charset="0"/>
              </a:rPr>
              <a:t>Trăng hồng như quả chín</a:t>
            </a:r>
          </a:p>
          <a:p>
            <a:r>
              <a:rPr lang="vi-VN" sz="3200" b="1" dirty="0">
                <a:solidFill>
                  <a:srgbClr val="0000CC"/>
                </a:solidFill>
                <a:latin typeface="Times New Roman" pitchFamily="18" charset="0"/>
                <a:cs typeface="Times New Roman" pitchFamily="18" charset="0"/>
              </a:rPr>
              <a:t>Lửng lơ lên trước nhà</a:t>
            </a:r>
            <a:r>
              <a:rPr lang="en-US" sz="3200" b="1" dirty="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biển xanh diệu kỳ</a:t>
            </a:r>
          </a:p>
          <a:p>
            <a:r>
              <a:rPr lang="vi-VN" sz="3200" b="1" dirty="0">
                <a:solidFill>
                  <a:srgbClr val="0000CC"/>
                </a:solidFill>
                <a:latin typeface="Times New Roman" pitchFamily="18" charset="0"/>
                <a:cs typeface="Times New Roman" pitchFamily="18" charset="0"/>
              </a:rPr>
              <a:t>Trăng tròn như mắt cá</a:t>
            </a:r>
          </a:p>
          <a:p>
            <a:r>
              <a:rPr lang="vi-VN" sz="3200" b="1" dirty="0">
                <a:solidFill>
                  <a:srgbClr val="0000CC"/>
                </a:solidFill>
                <a:latin typeface="Times New Roman" pitchFamily="18" charset="0"/>
                <a:cs typeface="Times New Roman" pitchFamily="18" charset="0"/>
              </a:rPr>
              <a:t>Chẳng bao giờ chớp mi</a:t>
            </a:r>
            <a:r>
              <a:rPr lang="en-US" sz="3200" b="1" dirty="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một sân chơi</a:t>
            </a:r>
          </a:p>
          <a:p>
            <a:r>
              <a:rPr lang="vi-VN" sz="3200" b="1" dirty="0">
                <a:solidFill>
                  <a:srgbClr val="0000CC"/>
                </a:solidFill>
                <a:latin typeface="Times New Roman" pitchFamily="18" charset="0"/>
                <a:cs typeface="Times New Roman" pitchFamily="18" charset="0"/>
              </a:rPr>
              <a:t>Trăng bay như quả bóng</a:t>
            </a:r>
          </a:p>
          <a:p>
            <a:r>
              <a:rPr lang="en-US" sz="3200" b="1" dirty="0" err="1">
                <a:solidFill>
                  <a:srgbClr val="0000CC"/>
                </a:solidFill>
                <a:latin typeface="Times New Roman" pitchFamily="18" charset="0"/>
                <a:cs typeface="Times New Roman" pitchFamily="18" charset="0"/>
              </a:rPr>
              <a:t>Bạn</a:t>
            </a:r>
            <a:r>
              <a:rPr lang="vi-VN" sz="3200" b="1" dirty="0">
                <a:solidFill>
                  <a:srgbClr val="0000CC"/>
                </a:solidFill>
                <a:latin typeface="Times New Roman" pitchFamily="18" charset="0"/>
                <a:cs typeface="Times New Roman" pitchFamily="18" charset="0"/>
              </a:rPr>
              <a:t> nào đá lên trời</a:t>
            </a:r>
            <a:r>
              <a:rPr lang="en-US" sz="3200" b="1">
                <a:solidFill>
                  <a:srgbClr val="0000CC"/>
                </a:solidFill>
                <a:latin typeface="Times New Roman" pitchFamily="18" charset="0"/>
                <a:cs typeface="Times New Roman" pitchFamily="18" charset="0"/>
              </a:rPr>
              <a:t>.</a:t>
            </a:r>
            <a:endParaRPr lang="en-US" sz="3200" b="1" dirty="0">
              <a:solidFill>
                <a:srgbClr val="0000CC"/>
              </a:solidFill>
              <a:latin typeface="Times New Roman" pitchFamily="18" charset="0"/>
              <a:cs typeface="Times New Roman" pitchFamily="18" charset="0"/>
            </a:endParaRPr>
          </a:p>
          <a:p>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Trần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Đăng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Khoa</a:t>
            </a:r>
            <a:r>
              <a:rPr lang="en-US" sz="3200" b="1" dirty="0">
                <a:solidFill>
                  <a:srgbClr val="0000CC"/>
                </a:solidFill>
                <a:latin typeface="Times New Roman" pitchFamily="18" charset="0"/>
                <a:cs typeface="Times New Roman" pitchFamily="18" charset="0"/>
              </a:rPr>
              <a:t>)</a:t>
            </a: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p:txBody>
      </p:sp>
      <p:sp>
        <p:nvSpPr>
          <p:cNvPr id="21" name="Rectangle 20"/>
          <p:cNvSpPr/>
          <p:nvPr/>
        </p:nvSpPr>
        <p:spPr>
          <a:xfrm>
            <a:off x="5088165" y="2818548"/>
            <a:ext cx="5566905" cy="646331"/>
          </a:xfrm>
          <a:prstGeom prst="rect">
            <a:avLst/>
          </a:prstGeom>
        </p:spPr>
        <p:txBody>
          <a:bodyPr wrap="square">
            <a:spAutoFit/>
          </a:bodyPr>
          <a:lstStyle/>
          <a:p>
            <a:r>
              <a:rPr lang="en-US" sz="3600" b="1" dirty="0" err="1">
                <a:solidFill>
                  <a:srgbClr val="FF0000"/>
                </a:solidFill>
                <a:latin typeface="Times New Roman" pitchFamily="18" charset="0"/>
                <a:cs typeface="Times New Roman" pitchFamily="18" charset="0"/>
              </a:rPr>
              <a:t>Trăng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ơi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đến</a:t>
            </a:r>
            <a:r>
              <a:rPr lang="en-US" sz="3600" b="1" dirty="0">
                <a:solidFill>
                  <a:srgbClr val="FF0000"/>
                </a:solidFill>
                <a:latin typeface="Times New Roman" pitchFamily="18" charset="0"/>
                <a:cs typeface="Times New Roman" pitchFamily="18" charset="0"/>
              </a:rPr>
              <a:t>? </a:t>
            </a:r>
          </a:p>
        </p:txBody>
      </p:sp>
    </p:spTree>
    <p:custDataLst>
      <p:tags r:id="rId1"/>
    </p:custDataLst>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899319" y="1815126"/>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7" name="Rectangle 26">
            <a:extLst>
              <a:ext uri="{FF2B5EF4-FFF2-40B4-BE49-F238E27FC236}">
                <a16:creationId xmlns:a16="http://schemas.microsoft.com/office/drawing/2014/main" id="{38315CE6-0379-8B3D-79CC-DAE03D861FE4}"/>
              </a:ext>
            </a:extLst>
          </p:cNvPr>
          <p:cNvSpPr/>
          <p:nvPr/>
        </p:nvSpPr>
        <p:spPr>
          <a:xfrm>
            <a:off x="823119" y="2619497"/>
            <a:ext cx="13578681" cy="64633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3600" b="1" dirty="0" err="1">
                <a:solidFill>
                  <a:srgbClr val="FF0000"/>
                </a:solidFill>
                <a:latin typeface="Times New Roman" pitchFamily="18" charset="0"/>
                <a:cs typeface="Times New Roman" pitchFamily="18" charset="0"/>
              </a:rPr>
              <a:t>Tìm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các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chỉ</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sự</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vật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chỉ</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đặc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điểm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bài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thơ</a:t>
            </a:r>
            <a:r>
              <a:rPr lang="en-US" sz="3600" b="1" dirty="0">
                <a:solidFill>
                  <a:srgbClr val="FF0000"/>
                </a:solidFill>
                <a:latin typeface="Times New Roman" pitchFamily="18" charset="0"/>
                <a:cs typeface="Times New Roman" pitchFamily="18" charset="0"/>
              </a:rPr>
              <a:t>. </a:t>
            </a:r>
            <a:endParaRPr kumimoji="0" lang="en-US" sz="36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graphicFrame>
        <p:nvGraphicFramePr>
          <p:cNvPr id="6" name="Table 5">
            <a:extLst>
              <a:ext uri="{FF2B5EF4-FFF2-40B4-BE49-F238E27FC236}">
                <a16:creationId xmlns:a16="http://schemas.microsoft.com/office/drawing/2014/main" id="{B38AB6A2-B75F-B971-BED5-96AB5B55D0F0}"/>
              </a:ext>
            </a:extLst>
          </p:cNvPr>
          <p:cNvGraphicFramePr>
            <a:graphicFrameLocks noGrp="1"/>
          </p:cNvGraphicFramePr>
          <p:nvPr>
            <p:extLst>
              <p:ext uri="{D42A27DB-BD31-4B8C-83A1-F6EECF244321}">
                <p14:modId xmlns:p14="http://schemas.microsoft.com/office/powerpoint/2010/main" val="852758056"/>
              </p:ext>
            </p:extLst>
          </p:nvPr>
        </p:nvGraphicFramePr>
        <p:xfrm>
          <a:off x="3185317" y="3362317"/>
          <a:ext cx="9372601" cy="5705482"/>
        </p:xfrm>
        <a:graphic>
          <a:graphicData uri="http://schemas.openxmlformats.org/drawingml/2006/table">
            <a:tbl>
              <a:tblPr firstRow="1" firstCol="1" bandRow="1">
                <a:tableStyleId>{5C22544A-7EE6-4342-B048-85BDC9FD1C3A}</a:tableStyleId>
              </a:tblPr>
              <a:tblGrid>
                <a:gridCol w="3962402">
                  <a:extLst>
                    <a:ext uri="{9D8B030D-6E8A-4147-A177-3AD203B41FA5}">
                      <a16:colId xmlns:a16="http://schemas.microsoft.com/office/drawing/2014/main" val="2698706383"/>
                    </a:ext>
                  </a:extLst>
                </a:gridCol>
                <a:gridCol w="5410199">
                  <a:extLst>
                    <a:ext uri="{9D8B030D-6E8A-4147-A177-3AD203B41FA5}">
                      <a16:colId xmlns:a16="http://schemas.microsoft.com/office/drawing/2014/main" val="753318260"/>
                    </a:ext>
                  </a:extLst>
                </a:gridCol>
              </a:tblGrid>
              <a:tr h="438883">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đặc điểm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22601193"/>
                  </a:ext>
                </a:extLst>
              </a:tr>
              <a:tr h="877769">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Trăng</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hồng như quả chín, lửng lơ</a:t>
                      </a:r>
                      <a:endParaRPr lang="en-US" sz="2800" b="1" dirty="0">
                        <a:solidFill>
                          <a:srgbClr val="0000CC"/>
                        </a:solidFill>
                        <a:effectLst/>
                        <a:latin typeface="Times New Roman" panose="02020603050405020304" pitchFamily="18" charset="0"/>
                        <a:cs typeface="Times New Roman" panose="02020603050405020304" pitchFamily="18" charset="0"/>
                      </a:endParaRPr>
                    </a:p>
                    <a:p>
                      <a:pPr algn="ctr"/>
                      <a:r>
                        <a:rPr lang="vi-VN" sz="2800" b="1" dirty="0">
                          <a:solidFill>
                            <a:srgbClr val="0000CC"/>
                          </a:solidFill>
                          <a:effectLst/>
                          <a:latin typeface="Times New Roman" panose="02020603050405020304" pitchFamily="18" charset="0"/>
                          <a:cs typeface="Times New Roman" panose="02020603050405020304" pitchFamily="18" charset="0"/>
                        </a:rPr>
                        <a:t>- tròn như mắt cá</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8794068"/>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Cánh rừng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245621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chín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227673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Nhà</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8067752"/>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Biển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Xanh diệu kì</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7188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Mắt cá</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Tròn</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12681995"/>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24667006"/>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Sân chơi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5187085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bóng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578774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Bạn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943088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Trời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62638131"/>
                  </a:ext>
                </a:extLst>
              </a:tr>
            </a:tbl>
          </a:graphicData>
        </a:graphic>
      </p:graphicFrame>
    </p:spTree>
    <p:custDataLst>
      <p:tags r:id="rId1"/>
    </p:custDataLst>
    <p:extLst>
      <p:ext uri="{BB962C8B-B14F-4D97-AF65-F5344CB8AC3E}">
        <p14:creationId xmlns:p14="http://schemas.microsoft.com/office/powerpoint/2010/main" val="359544216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fade">
                                      <p:cBhvr>
                                        <p:cTn id="7" dur="5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7" name="Rectangle 26">
            <a:extLst>
              <a:ext uri="{FF2B5EF4-FFF2-40B4-BE49-F238E27FC236}">
                <a16:creationId xmlns:a16="http://schemas.microsoft.com/office/drawing/2014/main" id="{38315CE6-0379-8B3D-79CC-DAE03D861FE4}"/>
              </a:ext>
            </a:extLst>
          </p:cNvPr>
          <p:cNvSpPr/>
          <p:nvPr/>
        </p:nvSpPr>
        <p:spPr>
          <a:xfrm>
            <a:off x="1680661" y="3085738"/>
            <a:ext cx="13578681" cy="70788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4000" b="1" dirty="0">
                <a:solidFill>
                  <a:srgbClr val="FF0000"/>
                </a:solidFill>
                <a:latin typeface="Times New Roman" pitchFamily="18" charset="0"/>
                <a:cs typeface="Times New Roman" pitchFamily="18" charset="0"/>
              </a:rPr>
              <a:t>? </a:t>
            </a:r>
            <a:r>
              <a:rPr kumimoji="0" lang="vi-VN"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rPr>
              <a:t>Trong bài thơ trăng được so sánh với những gì?</a:t>
            </a:r>
            <a:endParaRPr kumimoji="0" lang="en-US"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sp>
        <p:nvSpPr>
          <p:cNvPr id="3" name="Rectangle 2"/>
          <p:cNvSpPr/>
          <p:nvPr/>
        </p:nvSpPr>
        <p:spPr>
          <a:xfrm>
            <a:off x="1860613" y="6400800"/>
            <a:ext cx="11916505" cy="707886"/>
          </a:xfrm>
          <a:prstGeom prst="rect">
            <a:avLst/>
          </a:prstGeom>
        </p:spPr>
        <p:txBody>
          <a:bodyPr wrap="square">
            <a:spAutoFit/>
          </a:bodyPr>
          <a:lstStyle/>
          <a:p>
            <a:pPr lvl="0">
              <a:defRPr/>
            </a:pPr>
            <a:r>
              <a:rPr lang="en-US" sz="4000" b="1" dirty="0">
                <a:solidFill>
                  <a:srgbClr val="FF0000"/>
                </a:solidFill>
                <a:latin typeface="Times New Roman" pitchFamily="18" charset="0"/>
                <a:cs typeface="Times New Roman" pitchFamily="18" charset="0"/>
              </a:rPr>
              <a:t>? </a:t>
            </a:r>
            <a:r>
              <a:rPr lang="vi-VN" sz="4000" b="1" dirty="0">
                <a:solidFill>
                  <a:srgbClr val="FF0000"/>
                </a:solidFill>
                <a:latin typeface="Times New Roman" pitchFamily="18" charset="0"/>
                <a:cs typeface="Times New Roman" pitchFamily="18" charset="0"/>
              </a:rPr>
              <a:t>Em thích hình ảnh so sánh nào nhất? Vì sao?</a:t>
            </a:r>
            <a:endParaRPr lang="en-US" sz="4000" b="1" dirty="0">
              <a:solidFill>
                <a:srgbClr val="FF0000"/>
              </a:solidFill>
              <a:latin typeface="Times New Roman" pitchFamily="18" charset="0"/>
              <a:cs typeface="Times New Roman" pitchFamily="18" charset="0"/>
            </a:endParaRPr>
          </a:p>
        </p:txBody>
      </p:sp>
      <p:sp>
        <p:nvSpPr>
          <p:cNvPr id="20" name="Rectangle 19"/>
          <p:cNvSpPr/>
          <p:nvPr/>
        </p:nvSpPr>
        <p:spPr>
          <a:xfrm>
            <a:off x="3041085" y="3793624"/>
            <a:ext cx="10165556" cy="2554545"/>
          </a:xfrm>
          <a:prstGeom prst="rect">
            <a:avLst/>
          </a:prstGeom>
        </p:spPr>
        <p:txBody>
          <a:bodyPr wrap="square">
            <a:spAutoFit/>
          </a:bodyPr>
          <a:lstStyle/>
          <a:p>
            <a:pPr>
              <a:spcAft>
                <a:spcPts val="0"/>
              </a:spcAft>
            </a:pPr>
            <a:r>
              <a:rPr lang="vi-VN" sz="4000" b="1" dirty="0">
                <a:solidFill>
                  <a:srgbClr val="0000CC"/>
                </a:solidFill>
                <a:latin typeface="Times New Roman" panose="02020603050405020304" pitchFamily="18" charset="0"/>
                <a:ea typeface="Calibri" panose="020F0502020204030204" pitchFamily="34" charset="0"/>
              </a:rPr>
              <a:t>Trăng được so sánh với các sự vật sau: </a:t>
            </a:r>
          </a:p>
          <a:p>
            <a:pPr lvl="3" algn="just">
              <a:spcAft>
                <a:spcPts val="0"/>
              </a:spcAft>
            </a:pPr>
            <a:r>
              <a:rPr lang="en-US" sz="4000" b="1" dirty="0">
                <a:solidFill>
                  <a:srgbClr val="0000CC"/>
                </a:solidFill>
                <a:latin typeface="Times New Roman" panose="02020603050405020304" pitchFamily="18" charset="0"/>
                <a:ea typeface="Calibri" panose="020F0502020204030204" pitchFamily="34" charset="0"/>
              </a:rPr>
              <a:t>T</a:t>
            </a:r>
            <a:r>
              <a:rPr lang="vi-VN" sz="4000" b="1" dirty="0">
                <a:solidFill>
                  <a:srgbClr val="0000CC"/>
                </a:solidFill>
                <a:latin typeface="Times New Roman" panose="02020603050405020304" pitchFamily="18" charset="0"/>
                <a:ea typeface="Calibri" panose="020F0502020204030204" pitchFamily="34" charset="0"/>
              </a:rPr>
              <a:t>răng - hồng như quả </a:t>
            </a:r>
            <a:r>
              <a:rPr lang="en-US" sz="4000" b="1" dirty="0" err="1">
                <a:solidFill>
                  <a:srgbClr val="0000CC"/>
                </a:solidFill>
                <a:latin typeface="Times New Roman" panose="02020603050405020304" pitchFamily="18" charset="0"/>
                <a:ea typeface="Calibri" panose="020F0502020204030204" pitchFamily="34" charset="0"/>
              </a:rPr>
              <a:t>ch</a:t>
            </a:r>
            <a:r>
              <a:rPr lang="vi-VN" sz="4000" b="1" dirty="0">
                <a:solidFill>
                  <a:srgbClr val="0000CC"/>
                </a:solidFill>
                <a:latin typeface="Times New Roman" panose="02020603050405020304" pitchFamily="18" charset="0"/>
                <a:ea typeface="Calibri" panose="020F0502020204030204" pitchFamily="34" charset="0"/>
              </a:rPr>
              <a:t>ín</a:t>
            </a:r>
            <a:endParaRPr lang="en-US" sz="3600" b="1" dirty="0">
              <a:solidFill>
                <a:srgbClr val="0000CC"/>
              </a:solidFill>
              <a:latin typeface="Times New Roman" panose="02020603050405020304" pitchFamily="18" charset="0"/>
              <a:ea typeface="Calibri" panose="020F0502020204030204" pitchFamily="34" charset="0"/>
            </a:endParaRPr>
          </a:p>
          <a:p>
            <a:pPr lvl="3" algn="just">
              <a:spcAft>
                <a:spcPts val="0"/>
              </a:spcAft>
            </a:pPr>
            <a:r>
              <a:rPr lang="vi-VN" sz="4000" b="1" dirty="0">
                <a:solidFill>
                  <a:srgbClr val="0000CC"/>
                </a:solidFill>
                <a:latin typeface="Times New Roman" panose="02020603050405020304" pitchFamily="18" charset="0"/>
                <a:ea typeface="Calibri" panose="020F0502020204030204" pitchFamily="34" charset="0"/>
              </a:rPr>
              <a:t>Trăng - tròn như mắt cá</a:t>
            </a:r>
            <a:endParaRPr lang="en-US" sz="3600" b="1" dirty="0">
              <a:solidFill>
                <a:srgbClr val="0000CC"/>
              </a:solidFill>
              <a:latin typeface="Times New Roman" panose="02020603050405020304" pitchFamily="18" charset="0"/>
              <a:ea typeface="Times New Roman" panose="02020603050405020304" pitchFamily="18" charset="0"/>
            </a:endParaRPr>
          </a:p>
          <a:p>
            <a:pPr lvl="3" algn="just">
              <a:spcAft>
                <a:spcPts val="0"/>
              </a:spcAft>
            </a:pPr>
            <a:r>
              <a:rPr lang="vi-VN" sz="4000" b="1" dirty="0">
                <a:solidFill>
                  <a:srgbClr val="0000CC"/>
                </a:solidFill>
                <a:latin typeface="Times New Roman" panose="02020603050405020304" pitchFamily="18" charset="0"/>
                <a:ea typeface="Calibri" panose="020F0502020204030204" pitchFamily="34" charset="0"/>
              </a:rPr>
              <a:t>Trăng - bay như quả bóng</a:t>
            </a:r>
            <a:endParaRPr lang="en-US" sz="3600" b="1" dirty="0">
              <a:solidFill>
                <a:srgbClr val="0000CC"/>
              </a:solidFill>
              <a:effectLst/>
              <a:latin typeface="Times New Roman" panose="02020603050405020304" pitchFamily="18" charset="0"/>
              <a:ea typeface="Times New Roman" panose="02020603050405020304" pitchFamily="18" charset="0"/>
            </a:endParaRPr>
          </a:p>
        </p:txBody>
      </p:sp>
    </p:spTree>
    <p:custDataLst>
      <p:tags r:id="rId1"/>
    </p:custDataLst>
    <p:extLst>
      <p:ext uri="{BB962C8B-B14F-4D97-AF65-F5344CB8AC3E}">
        <p14:creationId xmlns:p14="http://schemas.microsoft.com/office/powerpoint/2010/main" val="323235414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1424892" y="2106155"/>
            <a:ext cx="13639800" cy="1239382"/>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r>
              <a:rPr lang="vi-VN" sz="3800" b="1" dirty="0">
                <a:ln w="11430"/>
                <a:solidFill>
                  <a:srgbClr val="FF0000"/>
                </a:solidFill>
                <a:latin typeface="Times New Roman" pitchFamily="18" charset="0"/>
                <a:cs typeface="Times New Roman" pitchFamily="18" charset="0"/>
              </a:rPr>
              <a:t>Bài 4. Chọn dấu </a:t>
            </a:r>
            <a:r>
              <a:rPr lang="vi-VN" sz="3800" b="1" i="1" dirty="0">
                <a:ln w="11430"/>
                <a:solidFill>
                  <a:srgbClr val="FF0000"/>
                </a:solidFill>
                <a:latin typeface="Times New Roman" pitchFamily="18" charset="0"/>
                <a:cs typeface="Times New Roman" pitchFamily="18" charset="0"/>
              </a:rPr>
              <a:t>hai chấm </a:t>
            </a:r>
            <a:r>
              <a:rPr lang="vi-VN" sz="3800" b="1" dirty="0">
                <a:ln w="11430"/>
                <a:solidFill>
                  <a:srgbClr val="FF0000"/>
                </a:solidFill>
                <a:latin typeface="Times New Roman" pitchFamily="18" charset="0"/>
                <a:cs typeface="Times New Roman" pitchFamily="18" charset="0"/>
              </a:rPr>
              <a:t>hoặc </a:t>
            </a:r>
            <a:r>
              <a:rPr lang="vi-VN" sz="3800" b="1" i="1" dirty="0">
                <a:ln w="11430"/>
                <a:solidFill>
                  <a:srgbClr val="FF0000"/>
                </a:solidFill>
                <a:latin typeface="Times New Roman" pitchFamily="18" charset="0"/>
                <a:cs typeface="Times New Roman" pitchFamily="18" charset="0"/>
              </a:rPr>
              <a:t>dấu phẩy </a:t>
            </a:r>
            <a:r>
              <a:rPr lang="vi-VN" sz="3800" b="1" dirty="0">
                <a:ln w="11430"/>
                <a:solidFill>
                  <a:srgbClr val="FF0000"/>
                </a:solidFill>
                <a:latin typeface="Times New Roman" pitchFamily="18" charset="0"/>
                <a:cs typeface="Times New Roman" pitchFamily="18" charset="0"/>
              </a:rPr>
              <a:t>thay cho ô vuông trong đoạn văn dưới đây: </a:t>
            </a:r>
            <a:endParaRPr lang="en-US" sz="3800" b="1" dirty="0">
              <a:ln w="11430"/>
              <a:solidFill>
                <a:srgbClr val="FF0000"/>
              </a:solidFill>
              <a:latin typeface="Times New Roman" pitchFamily="18" charset="0"/>
              <a:cs typeface="Times New Roman" pitchFamily="18" charset="0"/>
            </a:endParaRPr>
          </a:p>
        </p:txBody>
      </p:sp>
      <p:sp>
        <p:nvSpPr>
          <p:cNvPr id="19" name="Rectangle 18"/>
          <p:cNvSpPr/>
          <p:nvPr/>
        </p:nvSpPr>
        <p:spPr>
          <a:xfrm>
            <a:off x="1424892" y="3649587"/>
            <a:ext cx="13289735" cy="2408933"/>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just"/>
            <a:r>
              <a:rPr lang="vi-VN" sz="3800" b="1" dirty="0">
                <a:ln w="11430"/>
                <a:solidFill>
                  <a:srgbClr val="0000FF"/>
                </a:solidFill>
                <a:latin typeface="Times New Roman" pitchFamily="18" charset="0"/>
                <a:cs typeface="Times New Roman" pitchFamily="18" charset="0"/>
              </a:rPr>
              <a:t>     Không sao đếm hết được các loài cá với đủ màu sắc     cá kim bé nhỏ như que diêm màu tím      cá ót mặc áo vàng có sọc đen     cá khoai trong suốt như miếng nước đá     cá song lực lưỡng    da đen trũi     cá hồng đỏ như lửa,...  </a:t>
            </a:r>
            <a:endParaRPr lang="en-US" sz="3800" b="1" dirty="0">
              <a:ln w="11430"/>
              <a:solidFill>
                <a:srgbClr val="0000FF"/>
              </a:solidFill>
              <a:latin typeface="Times New Roman" pitchFamily="18" charset="0"/>
              <a:cs typeface="Times New Roman" pitchFamily="18" charset="0"/>
            </a:endParaRPr>
          </a:p>
        </p:txBody>
      </p:sp>
      <p:sp>
        <p:nvSpPr>
          <p:cNvPr id="4" name="Rectangle 3"/>
          <p:cNvSpPr/>
          <p:nvPr/>
        </p:nvSpPr>
        <p:spPr>
          <a:xfrm>
            <a:off x="12786519" y="3718795"/>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1" name="Rectangle 20"/>
          <p:cNvSpPr/>
          <p:nvPr/>
        </p:nvSpPr>
        <p:spPr>
          <a:xfrm>
            <a:off x="8054292" y="4354026"/>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2" name="Rectangle 21"/>
          <p:cNvSpPr/>
          <p:nvPr/>
        </p:nvSpPr>
        <p:spPr>
          <a:xfrm>
            <a:off x="14714627" y="434076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3" name="Rectangle 22"/>
          <p:cNvSpPr/>
          <p:nvPr/>
        </p:nvSpPr>
        <p:spPr>
          <a:xfrm>
            <a:off x="10214769" y="500816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4" name="Rectangle 23"/>
          <p:cNvSpPr/>
          <p:nvPr/>
        </p:nvSpPr>
        <p:spPr>
          <a:xfrm>
            <a:off x="3871119" y="548640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5" name="Rectangle 24"/>
          <p:cNvSpPr/>
          <p:nvPr/>
        </p:nvSpPr>
        <p:spPr>
          <a:xfrm>
            <a:off x="14714627" y="501725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p:cNvSpPr txBox="1"/>
          <p:nvPr/>
        </p:nvSpPr>
        <p:spPr>
          <a:xfrm>
            <a:off x="12780116" y="3516508"/>
            <a:ext cx="393806"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3" name="TextBox 32"/>
          <p:cNvSpPr txBox="1"/>
          <p:nvPr/>
        </p:nvSpPr>
        <p:spPr>
          <a:xfrm>
            <a:off x="8084951"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4" name="TextBox 33"/>
          <p:cNvSpPr txBox="1"/>
          <p:nvPr/>
        </p:nvSpPr>
        <p:spPr>
          <a:xfrm>
            <a:off x="14710885"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5" name="TextBox 34"/>
          <p:cNvSpPr txBox="1"/>
          <p:nvPr/>
        </p:nvSpPr>
        <p:spPr>
          <a:xfrm>
            <a:off x="10216541" y="472723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6" name="TextBox 35"/>
          <p:cNvSpPr txBox="1"/>
          <p:nvPr/>
        </p:nvSpPr>
        <p:spPr>
          <a:xfrm>
            <a:off x="14745286" y="4748316"/>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7" name="TextBox 36"/>
          <p:cNvSpPr txBox="1"/>
          <p:nvPr/>
        </p:nvSpPr>
        <p:spPr>
          <a:xfrm>
            <a:off x="3931407" y="5207758"/>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
                                        </p:tgtEl>
                                        <p:attrNameLst>
                                          <p:attrName>style.visibility</p:attrName>
                                        </p:attrNameLst>
                                      </p:cBhvr>
                                      <p:to>
                                        <p:strVal val="visible"/>
                                      </p:to>
                                    </p:set>
                                    <p:anim calcmode="lin" valueType="num">
                                      <p:cBhvr additive="base">
                                        <p:cTn id="13" dur="500" fill="hold"/>
                                        <p:tgtEl>
                                          <p:spTgt spid="33"/>
                                        </p:tgtEl>
                                        <p:attrNameLst>
                                          <p:attrName>ppt_x</p:attrName>
                                        </p:attrNameLst>
                                      </p:cBhvr>
                                      <p:tavLst>
                                        <p:tav tm="0">
                                          <p:val>
                                            <p:strVal val="#ppt_x"/>
                                          </p:val>
                                        </p:tav>
                                        <p:tav tm="100000">
                                          <p:val>
                                            <p:strVal val="#ppt_x"/>
                                          </p:val>
                                        </p:tav>
                                      </p:tavLst>
                                    </p:anim>
                                    <p:anim calcmode="lin" valueType="num">
                                      <p:cBhvr additive="base">
                                        <p:cTn id="14"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
                                        </p:tgtEl>
                                        <p:attrNameLst>
                                          <p:attrName>style.visibility</p:attrName>
                                        </p:attrNameLst>
                                      </p:cBhvr>
                                      <p:to>
                                        <p:strVal val="visible"/>
                                      </p:to>
                                    </p:set>
                                    <p:anim calcmode="lin" valueType="num">
                                      <p:cBhvr additive="base">
                                        <p:cTn id="19" dur="500" fill="hold"/>
                                        <p:tgtEl>
                                          <p:spTgt spid="34"/>
                                        </p:tgtEl>
                                        <p:attrNameLst>
                                          <p:attrName>ppt_x</p:attrName>
                                        </p:attrNameLst>
                                      </p:cBhvr>
                                      <p:tavLst>
                                        <p:tav tm="0">
                                          <p:val>
                                            <p:strVal val="#ppt_x"/>
                                          </p:val>
                                        </p:tav>
                                        <p:tav tm="100000">
                                          <p:val>
                                            <p:strVal val="#ppt_x"/>
                                          </p:val>
                                        </p:tav>
                                      </p:tavLst>
                                    </p:anim>
                                    <p:anim calcmode="lin" valueType="num">
                                      <p:cBhvr additive="base">
                                        <p:cTn id="20"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
                                        </p:tgtEl>
                                        <p:attrNameLst>
                                          <p:attrName>style.visibility</p:attrName>
                                        </p:attrNameLst>
                                      </p:cBhvr>
                                      <p:to>
                                        <p:strVal val="visible"/>
                                      </p:to>
                                    </p:set>
                                    <p:anim calcmode="lin" valueType="num">
                                      <p:cBhvr additive="base">
                                        <p:cTn id="25" dur="500" fill="hold"/>
                                        <p:tgtEl>
                                          <p:spTgt spid="35"/>
                                        </p:tgtEl>
                                        <p:attrNameLst>
                                          <p:attrName>ppt_x</p:attrName>
                                        </p:attrNameLst>
                                      </p:cBhvr>
                                      <p:tavLst>
                                        <p:tav tm="0">
                                          <p:val>
                                            <p:strVal val="#ppt_x"/>
                                          </p:val>
                                        </p:tav>
                                        <p:tav tm="100000">
                                          <p:val>
                                            <p:strVal val="#ppt_x"/>
                                          </p:val>
                                        </p:tav>
                                      </p:tavLst>
                                    </p:anim>
                                    <p:anim calcmode="lin" valueType="num">
                                      <p:cBhvr additive="base">
                                        <p:cTn id="2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6"/>
                                        </p:tgtEl>
                                        <p:attrNameLst>
                                          <p:attrName>style.visibility</p:attrName>
                                        </p:attrNameLst>
                                      </p:cBhvr>
                                      <p:to>
                                        <p:strVal val="visible"/>
                                      </p:to>
                                    </p:set>
                                    <p:anim calcmode="lin" valueType="num">
                                      <p:cBhvr additive="base">
                                        <p:cTn id="31" dur="500" fill="hold"/>
                                        <p:tgtEl>
                                          <p:spTgt spid="36"/>
                                        </p:tgtEl>
                                        <p:attrNameLst>
                                          <p:attrName>ppt_x</p:attrName>
                                        </p:attrNameLst>
                                      </p:cBhvr>
                                      <p:tavLst>
                                        <p:tav tm="0">
                                          <p:val>
                                            <p:strVal val="#ppt_x"/>
                                          </p:val>
                                        </p:tav>
                                        <p:tav tm="100000">
                                          <p:val>
                                            <p:strVal val="#ppt_x"/>
                                          </p:val>
                                        </p:tav>
                                      </p:tavLst>
                                    </p:anim>
                                    <p:anim calcmode="lin" valueType="num">
                                      <p:cBhvr additive="base">
                                        <p:cTn id="3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anim calcmode="lin" valueType="num">
                                      <p:cBhvr additive="base">
                                        <p:cTn id="37" dur="500" fill="hold"/>
                                        <p:tgtEl>
                                          <p:spTgt spid="37"/>
                                        </p:tgtEl>
                                        <p:attrNameLst>
                                          <p:attrName>ppt_x</p:attrName>
                                        </p:attrNameLst>
                                      </p:cBhvr>
                                      <p:tavLst>
                                        <p:tav tm="0">
                                          <p:val>
                                            <p:strVal val="#ppt_x"/>
                                          </p:val>
                                        </p:tav>
                                        <p:tav tm="100000">
                                          <p:val>
                                            <p:strVal val="#ppt_x"/>
                                          </p:val>
                                        </p:tav>
                                      </p:tavLst>
                                    </p:anim>
                                    <p:anim calcmode="lin" valueType="num">
                                      <p:cBhvr additive="base">
                                        <p:cTn id="38"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3" grpId="0"/>
      <p:bldP spid="34" grpId="0"/>
      <p:bldP spid="35" grpId="0"/>
      <p:bldP spid="36" grpId="0"/>
      <p:bldP spid="3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143146" y="2283352"/>
            <a:ext cx="14533668" cy="1270160"/>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kumimoji="0" lang="vi-VN" sz="4000" b="1" i="0" u="none" strike="noStrike" kern="1200" cap="none" spc="0" normalizeH="0" baseline="0" noProof="0" dirty="0">
                <a:ln w="11430"/>
                <a:solidFill>
                  <a:srgbClr val="FF0000"/>
                </a:solidFill>
                <a:effectLst/>
                <a:uLnTx/>
                <a:uFillTx/>
                <a:latin typeface="Times New Roman" pitchFamily="18" charset="0"/>
                <a:cs typeface="Times New Roman" pitchFamily="18" charset="0"/>
              </a:rPr>
              <a:t>Bài 5. </a:t>
            </a:r>
            <a:r>
              <a:rPr lang="vi-VN" sz="4000" b="1" dirty="0">
                <a:solidFill>
                  <a:srgbClr val="FF0000"/>
                </a:solidFill>
                <a:latin typeface="Times New Roman" pitchFamily="18" charset="0"/>
                <a:cs typeface="Times New Roman" pitchFamily="18" charset="0"/>
              </a:rPr>
              <a:t>Tìm các sự vật được so sánh với nhau trong đoạn văn trên: </a:t>
            </a:r>
            <a:endParaRPr lang="en-US" sz="4000" b="1" dirty="0">
              <a:solidFill>
                <a:srgbClr val="FF0000"/>
              </a:solidFill>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3800" b="1" i="0" u="none" strike="noStrike" kern="1200" cap="none" spc="0" normalizeH="0" baseline="0" noProof="0" dirty="0">
              <a:ln w="11430"/>
              <a:solidFill>
                <a:srgbClr val="0000FF"/>
              </a:solidFill>
              <a:effectLst/>
              <a:uLnTx/>
              <a:uFillTx/>
              <a:latin typeface="Times New Roman" pitchFamily="18" charset="0"/>
              <a:ea typeface="+mn-ea"/>
              <a:cs typeface="Times New Roman" pitchFamily="18" charset="0"/>
            </a:endParaRPr>
          </a:p>
        </p:txBody>
      </p:sp>
      <p:graphicFrame>
        <p:nvGraphicFramePr>
          <p:cNvPr id="2" name="Table 1">
            <a:extLst>
              <a:ext uri="{FF2B5EF4-FFF2-40B4-BE49-F238E27FC236}">
                <a16:creationId xmlns:a16="http://schemas.microsoft.com/office/drawing/2014/main" id="{234F1E88-5A7A-E3DA-3F31-1D86E76F509F}"/>
              </a:ext>
            </a:extLst>
          </p:cNvPr>
          <p:cNvGraphicFramePr>
            <a:graphicFrameLocks noGrp="1"/>
          </p:cNvGraphicFramePr>
          <p:nvPr>
            <p:extLst>
              <p:ext uri="{D42A27DB-BD31-4B8C-83A1-F6EECF244321}">
                <p14:modId xmlns:p14="http://schemas.microsoft.com/office/powerpoint/2010/main" val="1771192692"/>
              </p:ext>
            </p:extLst>
          </p:nvPr>
        </p:nvGraphicFramePr>
        <p:xfrm>
          <a:off x="2347119" y="3733800"/>
          <a:ext cx="11741716" cy="3093512"/>
        </p:xfrm>
        <a:graphic>
          <a:graphicData uri="http://schemas.openxmlformats.org/drawingml/2006/table">
            <a:tbl>
              <a:tblPr firstRow="1" firstCol="1" bandRow="1">
                <a:tableStyleId>{5C22544A-7EE6-4342-B048-85BDC9FD1C3A}</a:tableStyleId>
              </a:tblPr>
              <a:tblGrid>
                <a:gridCol w="2936146">
                  <a:extLst>
                    <a:ext uri="{9D8B030D-6E8A-4147-A177-3AD203B41FA5}">
                      <a16:colId xmlns:a16="http://schemas.microsoft.com/office/drawing/2014/main" val="2923303774"/>
                    </a:ext>
                  </a:extLst>
                </a:gridCol>
                <a:gridCol w="2939006">
                  <a:extLst>
                    <a:ext uri="{9D8B030D-6E8A-4147-A177-3AD203B41FA5}">
                      <a16:colId xmlns:a16="http://schemas.microsoft.com/office/drawing/2014/main" val="1990332540"/>
                    </a:ext>
                  </a:extLst>
                </a:gridCol>
                <a:gridCol w="2930418">
                  <a:extLst>
                    <a:ext uri="{9D8B030D-6E8A-4147-A177-3AD203B41FA5}">
                      <a16:colId xmlns:a16="http://schemas.microsoft.com/office/drawing/2014/main" val="1878141539"/>
                    </a:ext>
                  </a:extLst>
                </a:gridCol>
                <a:gridCol w="2936146">
                  <a:extLst>
                    <a:ext uri="{9D8B030D-6E8A-4147-A177-3AD203B41FA5}">
                      <a16:colId xmlns:a16="http://schemas.microsoft.com/office/drawing/2014/main" val="780500291"/>
                    </a:ext>
                  </a:extLst>
                </a:gridCol>
              </a:tblGrid>
              <a:tr h="1546756">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1</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Từ đem ra so sánh </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Từ so sánh</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2</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542541"/>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khoai</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trong suốt</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như</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que diêm</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0852468"/>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hồng</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đỏ</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như</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lửa</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1186989"/>
                  </a:ext>
                </a:extLst>
              </a:tr>
            </a:tbl>
          </a:graphicData>
        </a:graphic>
      </p:graphicFrame>
    </p:spTree>
    <p:custDataLst>
      <p:tags r:id="rId1"/>
    </p:custDataLst>
    <p:extLst>
      <p:ext uri="{BB962C8B-B14F-4D97-AF65-F5344CB8AC3E}">
        <p14:creationId xmlns:p14="http://schemas.microsoft.com/office/powerpoint/2010/main" val="289307733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 name="ISPRING_LMS_API_VERSION" val="SCORM 2004 (4th edition)"/>
  <p:tag name="ISPRING_ULTRA_SCORM_COURSE_ID" val="E8CCFE24-09DB-4D1D-847B-413855503AA1"/>
  <p:tag name="ISPRING_CMI5_LAUNCH_METHOD" val="any window"/>
  <p:tag name="ISPRING_SCORM_ENDPOINT" val="&lt;endpoint&gt;&lt;enable&gt;0&lt;/enable&gt;&lt;lrs&gt;https://&lt;/lrs&gt;&lt;auth&gt;0&lt;/auth&gt;&lt;login&gt;&lt;/login&gt;&lt;password&gt;&lt;/password&gt;&lt;key&gt;&lt;/key&gt;&lt;name&gt;&lt;/name&gt;&lt;email&gt;&lt;/email&gt;&lt;/endpoint&gt;&#10;"/>
  <p:tag name="ISPRING_SCORM_RATE_SLIDES" val="1"/>
  <p:tag name="ISPRINGCLOUDFOLDERID" val="1"/>
  <p:tag name="ISPRINGONLINEFOLDERID" val="1"/>
  <p:tag name="ISPRING_OUTPUT_FOLDER" val="[[&quot;b:\uFFFDN{44C9C380-D2AB-4688-94B4-9598F3A00778}&quot;,&quot;C:\\Users\\SURFACE\\Downloads&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free&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quot;onlineDestinationFolderId&quot;:&quot;1&quot;,&quot;uploadSources&quot;:true}}"/>
  <p:tag name="ISPRING_SCORM_RATE_QUIZZES" val="0"/>
  <p:tag name="ISPRING_SCORM_PASSING_SCORE" val="100.000000"/>
  <p:tag name="ISPRING_PRESENTATION_TITLE" val="BÀI ÔN TẬP GIỮA HỌC KÌ 2   TIẾT 1, 2"/>
  <p:tag name="ISPRING_FIRST_PUBLISH" val="1"/>
</p:tagLst>
</file>

<file path=ppt/tags/tag2.xml><?xml version="1.0" encoding="utf-8"?>
<p:tagLst xmlns:a="http://schemas.openxmlformats.org/drawingml/2006/main" xmlns:r="http://schemas.openxmlformats.org/officeDocument/2006/relationships" xmlns:p="http://schemas.openxmlformats.org/presentationml/2006/main">
  <p:tag name="GENSWF_SLIDE_UID" val="{E5389ADF-1C71-48C4-BFEA-1D0F52BFFE59}:327"/>
</p:tagLst>
</file>

<file path=ppt/tags/tag3.xml><?xml version="1.0" encoding="utf-8"?>
<p:tagLst xmlns:a="http://schemas.openxmlformats.org/drawingml/2006/main" xmlns:r="http://schemas.openxmlformats.org/officeDocument/2006/relationships" xmlns:p="http://schemas.openxmlformats.org/presentationml/2006/main">
  <p:tag name="GENSWF_SLIDE_UID" val="{01E94212-A31D-4D44-87BD-C081A0116347}:427"/>
</p:tagLst>
</file>

<file path=ppt/tags/tag4.xml><?xml version="1.0" encoding="utf-8"?>
<p:tagLst xmlns:a="http://schemas.openxmlformats.org/drawingml/2006/main" xmlns:r="http://schemas.openxmlformats.org/officeDocument/2006/relationships" xmlns:p="http://schemas.openxmlformats.org/presentationml/2006/main">
  <p:tag name="GENSWF_SLIDE_UID" val="{0A1A241F-E0A8-4ED4-8B08-C5FCBFFB27E5}:428"/>
</p:tagLst>
</file>

<file path=ppt/tags/tag5.xml><?xml version="1.0" encoding="utf-8"?>
<p:tagLst xmlns:a="http://schemas.openxmlformats.org/drawingml/2006/main" xmlns:r="http://schemas.openxmlformats.org/officeDocument/2006/relationships" xmlns:p="http://schemas.openxmlformats.org/presentationml/2006/main">
  <p:tag name="GENSWF_SLIDE_UID" val="{5306B46C-B845-48F3-8102-0CCC0B8EAD63}:429"/>
</p:tagLst>
</file>

<file path=ppt/tags/tag6.xml><?xml version="1.0" encoding="utf-8"?>
<p:tagLst xmlns:a="http://schemas.openxmlformats.org/drawingml/2006/main" xmlns:r="http://schemas.openxmlformats.org/officeDocument/2006/relationships" xmlns:p="http://schemas.openxmlformats.org/presentationml/2006/main">
  <p:tag name="GENSWF_SLIDE_UID" val="{B484BAA9-7B86-4D18-A5F5-3EFE337CD3E0}:430"/>
</p:tagLst>
</file>

<file path=ppt/tags/tag7.xml><?xml version="1.0" encoding="utf-8"?>
<p:tagLst xmlns:a="http://schemas.openxmlformats.org/drawingml/2006/main" xmlns:r="http://schemas.openxmlformats.org/officeDocument/2006/relationships" xmlns:p="http://schemas.openxmlformats.org/presentationml/2006/main">
  <p:tag name="GENSWF_SLIDE_UID" val="{29201047-3B53-4BC7-917C-9F96590448B5}:426"/>
</p:tagLst>
</file>

<file path=ppt/tags/tag8.xml><?xml version="1.0" encoding="utf-8"?>
<p:tagLst xmlns:a="http://schemas.openxmlformats.org/drawingml/2006/main" xmlns:r="http://schemas.openxmlformats.org/officeDocument/2006/relationships" xmlns:p="http://schemas.openxmlformats.org/presentationml/2006/main">
  <p:tag name="GENSWF_SLIDE_UID" val="{7C5F58C3-95F9-4C92-8A8F-8F303B271D71}:431"/>
</p:tagLst>
</file>

<file path=ppt/tags/tag9.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 name="GENSWF_SLIDE_UID" val="{14BE5B68-A6D6-48AA-8F45-6E0C2143345F}:34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9519</TotalTime>
  <Words>516</Words>
  <Application>Microsoft Office PowerPoint</Application>
  <PresentationFormat>Custom</PresentationFormat>
  <Paragraphs>101</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ÔN TẬP GIỮA HỌC KÌ 2   TIẾT 1, 2</dc:title>
  <dc:creator>Le Hong Minh</dc:creator>
  <cp:lastModifiedBy>SURFACE</cp:lastModifiedBy>
  <cp:revision>1032</cp:revision>
  <dcterms:created xsi:type="dcterms:W3CDTF">2008-09-09T22:52:10Z</dcterms:created>
  <dcterms:modified xsi:type="dcterms:W3CDTF">2025-03-26T09:09:14Z</dcterms:modified>
</cp:coreProperties>
</file>