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78" r:id="rId3"/>
    <p:sldId id="271" r:id="rId4"/>
    <p:sldId id="272" r:id="rId5"/>
    <p:sldId id="273" r:id="rId6"/>
    <p:sldId id="274" r:id="rId7"/>
    <p:sldId id="275" r:id="rId8"/>
    <p:sldId id="27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7E584-B179-47E5-8E57-766DF49AEB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30105-5329-43BD-9396-6841EC090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05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giới thiệu bạn Đoremon đến VN để du lịch, và bạn ấy sẽ là người bạn của các em trong tiết học hôm nay.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9C060-03AA-4C03-B1A4-881930BE6E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533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5947-F90A-4280-8791-704B2CC2650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429F-8029-474F-AD55-302C8DF39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7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5947-F90A-4280-8791-704B2CC2650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429F-8029-474F-AD55-302C8DF39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07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5947-F90A-4280-8791-704B2CC2650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429F-8029-474F-AD55-302C8DF39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09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5947-F90A-4280-8791-704B2CC2650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429F-8029-474F-AD55-302C8DF39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36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5947-F90A-4280-8791-704B2CC2650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429F-8029-474F-AD55-302C8DF39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32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5947-F90A-4280-8791-704B2CC2650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429F-8029-474F-AD55-302C8DF39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39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5947-F90A-4280-8791-704B2CC2650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429F-8029-474F-AD55-302C8DF39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3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5947-F90A-4280-8791-704B2CC2650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429F-8029-474F-AD55-302C8DF39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30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5947-F90A-4280-8791-704B2CC2650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429F-8029-474F-AD55-302C8DF39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04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5947-F90A-4280-8791-704B2CC2650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429F-8029-474F-AD55-302C8DF39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5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5947-F90A-4280-8791-704B2CC2650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429F-8029-474F-AD55-302C8DF39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9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65947-F90A-4280-8791-704B2CC2650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3429F-8029-474F-AD55-302C8DF39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7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8144825" y="1507482"/>
            <a:ext cx="3363402" cy="1522068"/>
          </a:xfrm>
          <a:prstGeom prst="rect">
            <a:avLst/>
          </a:prstGeom>
        </p:spPr>
        <p:txBody>
          <a:bodyPr wrap="none" lIns="57479" tIns="28740" rIns="57479" bIns="2874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595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TỰ NHIÊN VÀ XÃ HỘI</a:t>
            </a:r>
          </a:p>
          <a:p>
            <a:pPr algn="ctr"/>
            <a:r>
              <a:rPr lang="vi-VN" sz="3595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3A.</a:t>
            </a:r>
          </a:p>
        </p:txBody>
      </p:sp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93954" y="3301765"/>
            <a:ext cx="7765577" cy="1554174"/>
          </a:xfrm>
          <a:prstGeom prst="rect">
            <a:avLst/>
          </a:prstGeom>
        </p:spPr>
        <p:txBody>
          <a:bodyPr wrap="none" lIns="57479" tIns="28740" rIns="57479" bIns="28740" numCol="1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/>
            <a:r>
              <a:rPr lang="en-US" sz="3795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Bài</a:t>
            </a:r>
            <a:r>
              <a:rPr lang="en-US" sz="3795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20: CƠ QUAN TUẦN HOÀN  ( TIẾT 2 )</a:t>
            </a:r>
            <a:r>
              <a:rPr lang="vi-VN" sz="3795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2129051" y="6029600"/>
            <a:ext cx="7710985" cy="824057"/>
          </a:xfrm>
          <a:prstGeom prst="rect">
            <a:avLst/>
          </a:prstGeom>
        </p:spPr>
        <p:txBody>
          <a:bodyPr wrap="none" lIns="57479" tIns="28740" rIns="57479" bIns="2874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595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 VIÊN:</a:t>
            </a:r>
            <a:r>
              <a:rPr lang="en-US" sz="3595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ĐẶNG SĨ TRUNG</a:t>
            </a:r>
            <a:r>
              <a:rPr lang="vi-VN" sz="3595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814194" y="1145899"/>
            <a:ext cx="2682806" cy="1996525"/>
            <a:chOff x="5225" y="9335"/>
            <a:chExt cx="2520" cy="1750"/>
          </a:xfrm>
        </p:grpSpPr>
        <p:sp>
          <p:nvSpPr>
            <p:cNvPr id="4107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2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 lIns="91319" tIns="45660" rIns="91319" bIns="45660"/>
            <a:lstStyle/>
            <a:p>
              <a:pPr eaLnBrk="1" hangingPunct="1"/>
              <a:endParaRPr lang="vi-VN" altLang="en-US" sz="1998" dirty="0">
                <a:latin typeface="VNI-Times" pitchFamily="2" charset="0"/>
              </a:endParaRPr>
            </a:p>
          </p:txBody>
        </p:sp>
        <p:pic>
          <p:nvPicPr>
            <p:cNvPr id="4108" name="Picture 26" descr="cosmo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9" name="Picture 25" descr="BOOK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0" name="Picture 24" descr="BOOK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1" name="Picture 23" descr="QUILLPEN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2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19" tIns="45660" rIns="91319" bIns="45660"/>
            <a:lstStyle/>
            <a:p>
              <a:pPr algn="r" eaLnBrk="1" hangingPunct="1"/>
              <a:r>
                <a:rPr lang="en-US" altLang="en-US" sz="799" b="1" dirty="0">
                  <a:cs typeface="Times New Roman" pitchFamily="18" charset="0"/>
                </a:rPr>
                <a:t> </a:t>
              </a:r>
              <a:endParaRPr lang="en-US" altLang="en-US" sz="4794" dirty="0">
                <a:cs typeface="Times New Roman" pitchFamily="18" charset="0"/>
              </a:endParaRPr>
            </a:p>
          </p:txBody>
        </p:sp>
        <p:sp>
          <p:nvSpPr>
            <p:cNvPr id="4113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19" tIns="45660" rIns="91319" bIns="45660"/>
            <a:lstStyle/>
            <a:p>
              <a:pPr eaLnBrk="1" hangingPunct="1"/>
              <a:endParaRPr lang="vi-VN" altLang="en-US" sz="4794" dirty="0"/>
            </a:p>
          </p:txBody>
        </p:sp>
        <p:sp>
          <p:nvSpPr>
            <p:cNvPr id="4114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vi-VN" sz="1348" b="1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Times New Roman"/>
                  <a:cs typeface="Times New Roman"/>
                </a:rPr>
                <a:t>NĂM </a:t>
              </a:r>
            </a:p>
          </p:txBody>
        </p:sp>
        <p:sp>
          <p:nvSpPr>
            <p:cNvPr id="4115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19" tIns="45660" rIns="91319" bIns="45660"/>
            <a:lstStyle/>
            <a:p>
              <a:pPr eaLnBrk="1" hangingPunct="1"/>
              <a:endParaRPr lang="vi-VN" altLang="en-US" sz="4794" dirty="0"/>
            </a:p>
          </p:txBody>
        </p:sp>
      </p:grpSp>
      <p:sp>
        <p:nvSpPr>
          <p:cNvPr id="4102" name="WordArt 16"/>
          <p:cNvSpPr>
            <a:spLocks noChangeArrowheads="1" noChangeShapeType="1" noTextEdit="1"/>
          </p:cNvSpPr>
          <p:nvPr/>
        </p:nvSpPr>
        <p:spPr bwMode="auto">
          <a:xfrm>
            <a:off x="1815156" y="156555"/>
            <a:ext cx="8407017" cy="692065"/>
          </a:xfrm>
          <a:prstGeom prst="rect">
            <a:avLst/>
          </a:prstGeom>
        </p:spPr>
        <p:txBody>
          <a:bodyPr wrap="none" lIns="57479" tIns="28740" rIns="57479" bIns="2874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595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3595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TÂN VIÊN</a:t>
            </a:r>
            <a:endParaRPr lang="vi-VN" sz="3595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103" name="Picture 3" descr="WhitecornerFlow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855939"/>
            <a:ext cx="1875826" cy="192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4" descr="WhitecornerFlow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222173" y="4772995"/>
            <a:ext cx="1912345" cy="206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101475" y="-102376"/>
            <a:ext cx="726817" cy="2478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2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222913" y="0"/>
            <a:ext cx="969087" cy="2478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504819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7DF5E6-D327-4DD9-B9F2-97A8022018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3" t="27047" r="-24021"/>
          <a:stretch/>
        </p:blipFill>
        <p:spPr>
          <a:xfrm>
            <a:off x="0" y="38788"/>
            <a:ext cx="12192000" cy="6840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0FD3AB-4E01-4039-8593-44856BF306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1" t="7042" r="15277" b="-6976"/>
          <a:stretch/>
        </p:blipFill>
        <p:spPr>
          <a:xfrm>
            <a:off x="5411068" y="4348"/>
            <a:ext cx="6780931" cy="6840232"/>
          </a:xfrm>
          <a:custGeom>
            <a:avLst/>
            <a:gdLst/>
            <a:ahLst/>
            <a:cxnLst/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  <a:solidFill>
            <a:srgbClr val="FFF3DA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F73519-F449-4054-851D-6BBBE61C49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01" b="94613" l="5357" r="95330">
                        <a14:foregroundMark x1="24725" y1="23343" x2="42582" y2="56354"/>
                        <a14:foregroundMark x1="42582" y1="56354" x2="42582" y2="56354"/>
                        <a14:foregroundMark x1="39973" y1="23895" x2="39698" y2="55110"/>
                        <a14:foregroundMark x1="13874" y1="38398" x2="57418" y2="61464"/>
                        <a14:foregroundMark x1="57418" y1="61464" x2="63736" y2="71823"/>
                        <a14:foregroundMark x1="63736" y1="71823" x2="65522" y2="80525"/>
                        <a14:foregroundMark x1="91071" y1="55663" x2="91896" y2="69890"/>
                        <a14:foregroundMark x1="90659" y1="57320" x2="95330" y2="56215"/>
                        <a14:foregroundMark x1="91346" y1="64227" x2="95330" y2="62431"/>
                        <a14:foregroundMark x1="37088" y1="11602" x2="21841" y2="27901"/>
                        <a14:foregroundMark x1="21841" y1="27901" x2="21841" y2="27901"/>
                        <a14:foregroundMark x1="35027" y1="13260" x2="43269" y2="28177"/>
                        <a14:foregroundMark x1="39286" y1="2901" x2="40934" y2="24724"/>
                        <a14:foregroundMark x1="40934" y1="24724" x2="47940" y2="46409"/>
                        <a14:foregroundMark x1="33104" y1="28177" x2="36951" y2="43232"/>
                        <a14:foregroundMark x1="28984" y1="30663" x2="28571" y2="47652"/>
                        <a14:foregroundMark x1="8104" y1="91436" x2="49863" y2="85635"/>
                        <a14:foregroundMark x1="49863" y1="85635" x2="56044" y2="82735"/>
                        <a14:foregroundMark x1="40247" y1="49862" x2="47390" y2="72238"/>
                        <a14:foregroundMark x1="47390" y1="72238" x2="38462" y2="58011"/>
                        <a14:foregroundMark x1="38462" y1="58011" x2="36951" y2="58564"/>
                        <a14:foregroundMark x1="45604" y1="46961" x2="51374" y2="62983"/>
                        <a14:foregroundMark x1="51374" y1="62983" x2="37912" y2="68646"/>
                        <a14:foregroundMark x1="37912" y1="68646" x2="32418" y2="63260"/>
                        <a14:foregroundMark x1="32418" y1="63260" x2="48489" y2="74724"/>
                        <a14:foregroundMark x1="48489" y1="74724" x2="52060" y2="79420"/>
                        <a14:foregroundMark x1="47665" y1="75691" x2="25962" y2="53315"/>
                        <a14:foregroundMark x1="48901" y1="83149" x2="42995" y2="80387"/>
                        <a14:foregroundMark x1="66071" y1="70856" x2="53159" y2="71133"/>
                        <a14:foregroundMark x1="38462" y1="83702" x2="28434" y2="77486"/>
                        <a14:foregroundMark x1="33929" y1="92680" x2="6868" y2="94613"/>
                        <a14:foregroundMark x1="6868" y1="94613" x2="5357" y2="92127"/>
                        <a14:foregroundMark x1="22115" y1="25829" x2="18819" y2="33840"/>
                        <a14:foregroundMark x1="18819" y1="33840" x2="18819" y2="33840"/>
                        <a14:foregroundMark x1="20742" y1="26519" x2="18132" y2="320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7755" y="4838329"/>
            <a:ext cx="1826856" cy="126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30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673955" y="164252"/>
            <a:ext cx="6040706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886">
              <a:defRPr/>
            </a:pPr>
            <a:r>
              <a:rPr lang="en-US" sz="2996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996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996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996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996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96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996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hình</a:t>
            </a: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281" y="955343"/>
            <a:ext cx="7906055" cy="589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1986417" y="3029803"/>
            <a:ext cx="1602041" cy="736979"/>
          </a:xfrm>
          <a:prstGeom prst="round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4886">
              <a:defRPr/>
            </a:pPr>
            <a:endParaRPr lang="en-US" sz="1348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264846" y="2095220"/>
            <a:ext cx="1833059" cy="770809"/>
          </a:xfrm>
          <a:prstGeom prst="round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4886">
              <a:defRPr/>
            </a:pPr>
            <a:endParaRPr lang="en-US" sz="1348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050017" y="4650622"/>
            <a:ext cx="1602041" cy="1081438"/>
          </a:xfrm>
          <a:prstGeom prst="round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4886">
              <a:defRPr/>
            </a:pPr>
            <a:endParaRPr lang="en-US" sz="1348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986417" y="955344"/>
            <a:ext cx="1729242" cy="910968"/>
          </a:xfrm>
          <a:prstGeom prst="round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4886">
              <a:defRPr/>
            </a:pPr>
            <a:endParaRPr lang="en-US" sz="1348" kern="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793576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1513732"/>
            <a:ext cx="8201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Tìm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756848"/>
            <a:ext cx="12192001" cy="41011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7320" y="2135290"/>
            <a:ext cx="7246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12493401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1479144"/>
            <a:ext cx="8714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686479"/>
              </p:ext>
            </p:extLst>
          </p:nvPr>
        </p:nvGraphicFramePr>
        <p:xfrm>
          <a:off x="99212" y="2145995"/>
          <a:ext cx="12092787" cy="28587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9397">
                  <a:extLst>
                    <a:ext uri="{9D8B030D-6E8A-4147-A177-3AD203B41FA5}">
                      <a16:colId xmlns:a16="http://schemas.microsoft.com/office/drawing/2014/main" val="1177969058"/>
                    </a:ext>
                  </a:extLst>
                </a:gridCol>
                <a:gridCol w="4626591">
                  <a:extLst>
                    <a:ext uri="{9D8B030D-6E8A-4147-A177-3AD203B41FA5}">
                      <a16:colId xmlns:a16="http://schemas.microsoft.com/office/drawing/2014/main" val="2864280155"/>
                    </a:ext>
                  </a:extLst>
                </a:gridCol>
                <a:gridCol w="4876799">
                  <a:extLst>
                    <a:ext uri="{9D8B030D-6E8A-4147-A177-3AD203B41FA5}">
                      <a16:colId xmlns:a16="http://schemas.microsoft.com/office/drawing/2014/main" val="650419736"/>
                    </a:ext>
                  </a:extLst>
                </a:gridCol>
              </a:tblGrid>
              <a:tr h="769308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7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endParaRPr lang="en-US" sz="27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</a:t>
                      </a:r>
                      <a:r>
                        <a:rPr lang="en-US" sz="2700" b="1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nhịp</a:t>
                      </a:r>
                      <a:r>
                        <a:rPr lang="en-US" sz="2700" b="1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đập</a:t>
                      </a:r>
                      <a:r>
                        <a:rPr lang="en-US" sz="2700" b="1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700" b="1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700" b="1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endParaRPr lang="en-US" sz="27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7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endParaRPr lang="en-US" sz="27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625600"/>
                  </a:ext>
                </a:extLst>
              </a:tr>
              <a:tr h="843992">
                <a:tc>
                  <a:txBody>
                    <a:bodyPr/>
                    <a:lstStyle/>
                    <a:p>
                      <a:r>
                        <a:rPr lang="en-US" sz="27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Ngồi</a:t>
                      </a:r>
                      <a:r>
                        <a:rPr lang="en-US" sz="27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yên</a:t>
                      </a:r>
                      <a:endParaRPr lang="en-US" sz="27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>
                    <a:solidFill>
                      <a:srgbClr val="FFCC99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27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333073"/>
                  </a:ext>
                </a:extLst>
              </a:tr>
              <a:tr h="1245486">
                <a:tc>
                  <a:txBody>
                    <a:bodyPr/>
                    <a:lstStyle/>
                    <a:p>
                      <a:endParaRPr lang="en-US" sz="27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7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 </a:t>
                      </a:r>
                      <a:r>
                        <a:rPr lang="en-US" sz="27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7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7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>
                    <a:solidFill>
                      <a:srgbClr val="FFCC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860617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907378" y="3053945"/>
            <a:ext cx="446155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996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2996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996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996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29956" y="3961287"/>
            <a:ext cx="446155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996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2996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2996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996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996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164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91" y="1204839"/>
            <a:ext cx="4961872" cy="15899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" y="2906974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886">
              <a:defRPr/>
            </a:pPr>
            <a:r>
              <a:rPr lang="nl-NL" sz="2800" kern="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* </a:t>
            </a:r>
            <a:r>
              <a:rPr lang="nl-NL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Trong cơ thể người trưởng thành có khoảng từ 4 đến 5 lít máu tùy trọng lượng cơ thể.</a:t>
            </a:r>
          </a:p>
          <a:p>
            <a:pPr defTabSz="684886">
              <a:defRPr/>
            </a:pPr>
            <a:r>
              <a:rPr lang="nl-NL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* Hiện nay, các cơ quan y tế rất cần một lượng máu dự trữ để cứu người bệnh. Vậy, chúng ta hãy tuyên truyền để nhiều người tham gia hiến máu nhân đạo.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25651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8675"/>
            <a:ext cx="12192000" cy="497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94737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2728425" y="2402007"/>
            <a:ext cx="6906382" cy="1527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269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CÁC EM !</a:t>
            </a:r>
          </a:p>
        </p:txBody>
      </p:sp>
    </p:spTree>
    <p:extLst>
      <p:ext uri="{BB962C8B-B14F-4D97-AF65-F5344CB8AC3E}">
        <p14:creationId xmlns:p14="http://schemas.microsoft.com/office/powerpoint/2010/main" val="188316426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184</Words>
  <Application>Microsoft Office PowerPoint</Application>
  <PresentationFormat>Widescreen</PresentationFormat>
  <Paragraphs>24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宋体</vt:lpstr>
      <vt:lpstr>Arial</vt:lpstr>
      <vt:lpstr>Calibri</vt:lpstr>
      <vt:lpstr>Calibri Light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</dc:creator>
  <cp:lastModifiedBy>Administrator</cp:lastModifiedBy>
  <cp:revision>12</cp:revision>
  <dcterms:created xsi:type="dcterms:W3CDTF">2024-03-05T03:01:54Z</dcterms:created>
  <dcterms:modified xsi:type="dcterms:W3CDTF">2025-03-03T02:18:46Z</dcterms:modified>
</cp:coreProperties>
</file>