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427" r:id="rId2"/>
    <p:sldId id="448" r:id="rId3"/>
    <p:sldId id="430" r:id="rId4"/>
    <p:sldId id="432" r:id="rId5"/>
    <p:sldId id="440" r:id="rId6"/>
    <p:sldId id="434" r:id="rId7"/>
    <p:sldId id="442" r:id="rId8"/>
    <p:sldId id="443" r:id="rId9"/>
    <p:sldId id="444" r:id="rId10"/>
    <p:sldId id="445" r:id="rId11"/>
    <p:sldId id="446" r:id="rId12"/>
    <p:sldId id="447" r:id="rId13"/>
    <p:sldId id="431" r:id="rId14"/>
  </p:sldIdLst>
  <p:sldSz cx="16276638" cy="9144000"/>
  <p:notesSz cx="6858000" cy="9144000"/>
  <p:custDataLst>
    <p:tags r:id="rId16"/>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7C80"/>
    <a:srgbClr val="FF0066"/>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9274" autoAdjust="0"/>
  </p:normalViewPr>
  <p:slideViewPr>
    <p:cSldViewPr>
      <p:cViewPr varScale="1">
        <p:scale>
          <a:sx n="65" d="100"/>
          <a:sy n="65" d="100"/>
        </p:scale>
        <p:origin x="437" y="58"/>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5.wdp"/><Relationship Id="rId5" Type="http://schemas.openxmlformats.org/officeDocument/2006/relationships/image" Target="../media/image17.png"/><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5" Type="http://schemas.openxmlformats.org/officeDocument/2006/relationships/image" Target="../media/image20.png"/><Relationship Id="rId4" Type="http://schemas.openxmlformats.org/officeDocument/2006/relationships/image" Target="../media/image6.jp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4.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8" name="Text Box 14"/>
          <p:cNvSpPr txBox="1">
            <a:spLocks noChangeArrowheads="1"/>
          </p:cNvSpPr>
          <p:nvPr/>
        </p:nvSpPr>
        <p:spPr bwMode="auto">
          <a:xfrm>
            <a:off x="2884156" y="1326134"/>
            <a:ext cx="9018111" cy="3253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Tự</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nhiên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Xã</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hội</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400" b="1" dirty="0">
                <a:solidFill>
                  <a:srgbClr val="FF0000"/>
                </a:solidFill>
                <a:latin typeface="Times New Roman" panose="02020603050405020304" pitchFamily="18" charset="0"/>
                <a:ea typeface="+mj-ea"/>
                <a:cs typeface="Times New Roman" panose="02020603050405020304" pitchFamily="18" charset="0"/>
              </a:rPr>
              <a:t>BÀI 20: CƠ QUAN TUẦN HOÀN</a:t>
            </a:r>
            <a:br>
              <a:rPr lang="en-US" sz="4400" b="1" dirty="0">
                <a:solidFill>
                  <a:srgbClr val="FF0000"/>
                </a:solidFill>
                <a:latin typeface="Times New Roman" panose="02020603050405020304" pitchFamily="18" charset="0"/>
                <a:ea typeface="+mj-ea"/>
                <a:cs typeface="Times New Roman" panose="02020603050405020304" pitchFamily="18" charset="0"/>
              </a:rPr>
            </a:br>
            <a:r>
              <a:rPr lang="en-US" sz="4400" b="1" dirty="0">
                <a:solidFill>
                  <a:srgbClr val="FF0000"/>
                </a:solidFill>
                <a:latin typeface="Times New Roman" panose="02020603050405020304" pitchFamily="18" charset="0"/>
                <a:ea typeface="+mj-ea"/>
                <a:cs typeface="Times New Roman" panose="02020603050405020304" pitchFamily="18" charset="0"/>
              </a:rPr>
              <a:t>(TIẾT 1)</a:t>
            </a:r>
          </a:p>
          <a:p>
            <a:pPr algn="ctr" eaLnBrk="1" hangingPunct="1">
              <a:spcBef>
                <a:spcPts val="1800"/>
              </a:spcBef>
              <a:defRPr/>
            </a:pP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GV: ĐẶNG SĨ TRUNG </a:t>
            </a:r>
            <a:endPar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2" name="Picture 7" descr="BƯỚM 5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417220" flipH="1">
            <a:off x="2328913" y="6922250"/>
            <a:ext cx="1110487" cy="8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934910"/>
      </p:ext>
    </p:extLst>
  </p:cSld>
  <p:clrMapOvr>
    <a:masterClrMapping/>
  </p:clrMapOvr>
  <p:transition spd="slow">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289719" y="1716205"/>
            <a:ext cx="11353800" cy="769441"/>
          </a:xfrm>
          <a:prstGeom prst="rect">
            <a:avLst/>
          </a:prstGeom>
          <a:noFill/>
        </p:spPr>
        <p:txBody>
          <a:bodyPr wrap="square" rtlCol="0">
            <a:spAutoFit/>
          </a:bodyPr>
          <a:lstStyle/>
          <a:p>
            <a:pPr lvl="0" eaLnBrk="1" fontAlgn="auto" hangingPunct="1">
              <a:spcBef>
                <a:spcPts val="0"/>
              </a:spcBef>
              <a:spcAft>
                <a:spcPts val="0"/>
              </a:spcAft>
            </a:pPr>
            <a:r>
              <a:rPr lang="en-US" sz="4400" b="1" dirty="0" err="1">
                <a:solidFill>
                  <a:srgbClr val="FF0000"/>
                </a:solidFill>
                <a:latin typeface="Times New Roman" pitchFamily="18" charset="0"/>
                <a:cs typeface="Times New Roman" pitchFamily="18" charset="0"/>
              </a:rPr>
              <a:t>Hoạt</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động</a:t>
            </a:r>
            <a:r>
              <a:rPr lang="en-US" sz="4400" b="1" dirty="0">
                <a:solidFill>
                  <a:srgbClr val="FF0000"/>
                </a:solidFill>
                <a:latin typeface="Times New Roman" pitchFamily="18" charset="0"/>
                <a:cs typeface="Times New Roman" pitchFamily="18" charset="0"/>
              </a:rPr>
              <a:t> 3:</a:t>
            </a:r>
            <a:endParaRPr lang="en-US" sz="4000" b="1" dirty="0">
              <a:solidFill>
                <a:srgbClr val="0000FF"/>
              </a:solidFill>
              <a:latin typeface="Times New Roman" pitchFamily="18" charset="0"/>
              <a:cs typeface="Times New Roman" pitchFamily="18" charset="0"/>
            </a:endParaRPr>
          </a:p>
        </p:txBody>
      </p:sp>
      <p:sp>
        <p:nvSpPr>
          <p:cNvPr id="17" name="TextBox 16"/>
          <p:cNvSpPr txBox="1"/>
          <p:nvPr/>
        </p:nvSpPr>
        <p:spPr>
          <a:xfrm>
            <a:off x="3569800" y="1774094"/>
            <a:ext cx="8064500" cy="707886"/>
          </a:xfrm>
          <a:prstGeom prst="rect">
            <a:avLst/>
          </a:prstGeom>
          <a:noFill/>
        </p:spPr>
        <p:txBody>
          <a:bodyPr wrap="square" rtlCol="0">
            <a:spAutoFit/>
          </a:bodyPr>
          <a:lstStyle/>
          <a:p>
            <a:pPr eaLnBrk="1" fontAlgn="auto" hangingPunct="1">
              <a:spcBef>
                <a:spcPts val="0"/>
              </a:spcBef>
              <a:spcAft>
                <a:spcPts val="0"/>
              </a:spcAft>
            </a:pPr>
            <a:r>
              <a:rPr lang="en-US" sz="4000" b="1" dirty="0">
                <a:solidFill>
                  <a:srgbClr val="0000FF"/>
                </a:solidFill>
                <a:latin typeface="Times New Roman" pitchFamily="18" charset="0"/>
                <a:cs typeface="Times New Roman" pitchFamily="18" charset="0"/>
              </a:rPr>
              <a:t>Chức </a:t>
            </a:r>
            <a:r>
              <a:rPr lang="en-US" sz="4000" b="1" dirty="0" err="1">
                <a:solidFill>
                  <a:srgbClr val="0000FF"/>
                </a:solidFill>
                <a:latin typeface="Times New Roman" pitchFamily="18" charset="0"/>
                <a:cs typeface="Times New Roman" pitchFamily="18" charset="0"/>
              </a:rPr>
              <a:t>năng</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của</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cơ</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quan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tuần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hoàn</a:t>
            </a:r>
            <a:endParaRPr lang="en-US" sz="4000" b="1" dirty="0">
              <a:solidFill>
                <a:srgbClr val="0000FF"/>
              </a:solidFill>
              <a:latin typeface="Times New Roman" pitchFamily="18" charset="0"/>
              <a:cs typeface="Times New Roman" pitchFamily="18" charset="0"/>
            </a:endParaRPr>
          </a:p>
        </p:txBody>
      </p:sp>
      <p:sp>
        <p:nvSpPr>
          <p:cNvPr id="18" name="Rectangle 17">
            <a:extLst>
              <a:ext uri="{FF2B5EF4-FFF2-40B4-BE49-F238E27FC236}">
                <a16:creationId xmlns:a16="http://schemas.microsoft.com/office/drawing/2014/main" id="{719A7391-C340-458A-91EA-16DB3EE4377E}"/>
              </a:ext>
            </a:extLst>
          </p:cNvPr>
          <p:cNvSpPr/>
          <p:nvPr/>
        </p:nvSpPr>
        <p:spPr>
          <a:xfrm>
            <a:off x="4985763" y="2539869"/>
            <a:ext cx="4524156" cy="584775"/>
          </a:xfrm>
          <a:prstGeom prst="rect">
            <a:avLst/>
          </a:prstGeom>
        </p:spPr>
        <p:txBody>
          <a:bodyPr wrap="square">
            <a:spAutoFit/>
          </a:bodyPr>
          <a:lstStyle/>
          <a:p>
            <a:pPr algn="ctr" eaLnBrk="1" fontAlgn="auto" hangingPunct="1">
              <a:spcBef>
                <a:spcPts val="0"/>
              </a:spcBef>
              <a:spcAft>
                <a:spcPts val="0"/>
              </a:spcAft>
            </a:pPr>
            <a:r>
              <a:rPr lang="en-US" sz="3200" b="1" dirty="0" err="1">
                <a:solidFill>
                  <a:srgbClr val="FF0000"/>
                </a:solidFill>
                <a:latin typeface="Times New Roman" panose="02020603050405020304" pitchFamily="18" charset="0"/>
                <a:ea typeface="Segoe UI" panose="020B0502040204020203" pitchFamily="34" charset="0"/>
                <a:cs typeface="Times New Roman" panose="02020603050405020304" pitchFamily="18" charset="0"/>
              </a:rPr>
              <a:t>Làm</a:t>
            </a:r>
            <a:r>
              <a:rPr lang="en-US" sz="32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Segoe UI" panose="020B0502040204020203" pitchFamily="34" charset="0"/>
                <a:cs typeface="Times New Roman" panose="02020603050405020304" pitchFamily="18" charset="0"/>
              </a:rPr>
              <a:t>việc</a:t>
            </a:r>
            <a:r>
              <a:rPr lang="en-US" sz="32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Segoe UI" panose="020B0502040204020203" pitchFamily="34" charset="0"/>
                <a:cs typeface="Times New Roman" panose="02020603050405020304" pitchFamily="18" charset="0"/>
              </a:rPr>
              <a:t>theo</a:t>
            </a:r>
            <a:r>
              <a:rPr lang="en-US" sz="32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Segoe UI" panose="020B0502040204020203" pitchFamily="34" charset="0"/>
                <a:cs typeface="Times New Roman" panose="02020603050405020304" pitchFamily="18" charset="0"/>
              </a:rPr>
              <a:t>nhóm</a:t>
            </a:r>
            <a:r>
              <a:rPr lang="en-US" sz="32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 4</a:t>
            </a:r>
            <a:r>
              <a:rPr lang="vi-VN" sz="32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 </a:t>
            </a:r>
            <a:endParaRPr lang="en-US" sz="32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endParaRPr>
          </a:p>
        </p:txBody>
      </p:sp>
      <p:sp>
        <p:nvSpPr>
          <p:cNvPr id="19" name="Rectangle 18"/>
          <p:cNvSpPr/>
          <p:nvPr/>
        </p:nvSpPr>
        <p:spPr>
          <a:xfrm>
            <a:off x="826874" y="3258698"/>
            <a:ext cx="8317778" cy="3416320"/>
          </a:xfrm>
          <a:prstGeom prst="rect">
            <a:avLst/>
          </a:prstGeom>
        </p:spPr>
        <p:txBody>
          <a:bodyPr wrap="square">
            <a:spAutoFit/>
          </a:bodyPr>
          <a:lstStyle/>
          <a:p>
            <a:pPr eaLnBrk="1" fontAlgn="auto" hangingPunct="1">
              <a:spcBef>
                <a:spcPts val="0"/>
              </a:spcBef>
              <a:spcAft>
                <a:spcPts val="0"/>
              </a:spcAft>
            </a:pPr>
            <a:r>
              <a:rPr lang="nl-NL" sz="36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Hãy chỉ vào động mạch, tĩnh mạch và mao mạch trên sơ đồ?</a:t>
            </a:r>
            <a:endParaRPr lang="en-US" sz="36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eaLnBrk="1" fontAlgn="auto" hangingPunct="1">
              <a:spcBef>
                <a:spcPts val="0"/>
              </a:spcBef>
              <a:spcAft>
                <a:spcPts val="0"/>
              </a:spcAft>
            </a:pPr>
            <a:r>
              <a:rPr lang="nl-NL" sz="36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Động mạch có nhiệm vụ gì?</a:t>
            </a:r>
            <a:endParaRPr lang="en-US" sz="36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eaLnBrk="1" fontAlgn="auto" hangingPunct="1">
              <a:spcBef>
                <a:spcPts val="0"/>
              </a:spcBef>
              <a:spcAft>
                <a:spcPts val="0"/>
              </a:spcAft>
            </a:pPr>
            <a:r>
              <a:rPr lang="nl-NL" sz="36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Tĩnh mạch có nhiệm vụ gì?</a:t>
            </a:r>
            <a:endParaRPr lang="en-US" sz="36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eaLnBrk="1" fontAlgn="auto" hangingPunct="1">
              <a:spcBef>
                <a:spcPts val="0"/>
              </a:spcBef>
              <a:spcAft>
                <a:spcPts val="0"/>
              </a:spcAft>
            </a:pPr>
            <a:r>
              <a:rPr lang="nl-NL" sz="36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Tim có nhiệm vụ gì?Nếu tim ngừng đập thì cơ thể sẽ như thế nào?</a:t>
            </a:r>
            <a:endParaRPr lang="en-US" sz="3600" b="1" dirty="0">
              <a:solidFill>
                <a:prstClr val="black"/>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300000"/>
                    </a14:imgEffect>
                  </a14:imgLayer>
                </a14:imgProps>
              </a:ext>
            </a:extLst>
          </a:blip>
          <a:srcRect l="38669" t="26000" r="17396" b="8781"/>
          <a:stretch/>
        </p:blipFill>
        <p:spPr>
          <a:xfrm>
            <a:off x="9967119" y="2582951"/>
            <a:ext cx="5489291" cy="6206269"/>
          </a:xfrm>
          <a:prstGeom prst="rect">
            <a:avLst/>
          </a:prstGeom>
          <a:ln>
            <a:noFill/>
          </a:ln>
          <a:effectLst>
            <a:softEdge rad="112500"/>
          </a:effectLst>
        </p:spPr>
      </p:pic>
      <p:pic>
        <p:nvPicPr>
          <p:cNvPr id="21" name="5 Minutes timer (Đồng hồ đếm ngược 5 phút)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966619" y="6913428"/>
            <a:ext cx="2706324" cy="1398190"/>
          </a:xfrm>
          <a:prstGeom prst="rect">
            <a:avLst/>
          </a:prstGeom>
        </p:spPr>
      </p:pic>
    </p:spTree>
    <p:extLst>
      <p:ext uri="{BB962C8B-B14F-4D97-AF65-F5344CB8AC3E}">
        <p14:creationId xmlns:p14="http://schemas.microsoft.com/office/powerpoint/2010/main" val="20380789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fade">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barn(inVertical)">
                                      <p:cBhvr>
                                        <p:cTn id="22" dur="500"/>
                                        <p:tgtEl>
                                          <p:spTgt spid="19">
                                            <p:txEl>
                                              <p:pRg st="0" end="0"/>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9">
                                            <p:txEl>
                                              <p:pRg st="1" end="1"/>
                                            </p:txEl>
                                          </p:spTgt>
                                        </p:tgtEl>
                                        <p:attrNameLst>
                                          <p:attrName>style.visibility</p:attrName>
                                        </p:attrNameLst>
                                      </p:cBhvr>
                                      <p:to>
                                        <p:strVal val="visible"/>
                                      </p:to>
                                    </p:set>
                                    <p:animEffect transition="in" filter="fade">
                                      <p:cBhvr>
                                        <p:cTn id="26" dur="500"/>
                                        <p:tgtEl>
                                          <p:spTgt spid="19">
                                            <p:txEl>
                                              <p:pRg st="1" end="1"/>
                                            </p:txEl>
                                          </p:spTgt>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19">
                                            <p:txEl>
                                              <p:pRg st="2" end="2"/>
                                            </p:txEl>
                                          </p:spTgt>
                                        </p:tgtEl>
                                        <p:attrNameLst>
                                          <p:attrName>style.visibility</p:attrName>
                                        </p:attrNameLst>
                                      </p:cBhvr>
                                      <p:to>
                                        <p:strVal val="visible"/>
                                      </p:to>
                                    </p:set>
                                    <p:animEffect transition="in" filter="fade">
                                      <p:cBhvr>
                                        <p:cTn id="30" dur="500"/>
                                        <p:tgtEl>
                                          <p:spTgt spid="19">
                                            <p:txEl>
                                              <p:pRg st="2" end="2"/>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xEl>
                                              <p:pRg st="3" end="3"/>
                                            </p:txEl>
                                          </p:spTgt>
                                        </p:tgtEl>
                                        <p:attrNameLst>
                                          <p:attrName>style.visibility</p:attrName>
                                        </p:attrNameLst>
                                      </p:cBhvr>
                                      <p:to>
                                        <p:strVal val="visible"/>
                                      </p:to>
                                    </p:set>
                                    <p:animEffect transition="in" filter="fade">
                                      <p:cBhvr>
                                        <p:cTn id="33" dur="500"/>
                                        <p:tgtEl>
                                          <p:spTgt spid="19">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par>
                                <p:cTn id="44" presetID="1" presetClass="mediacall" presetSubtype="0" fill="hold" nodeType="withEffect">
                                  <p:stCondLst>
                                    <p:cond delay="0"/>
                                  </p:stCondLst>
                                  <p:childTnLst>
                                    <p:cmd type="call" cmd="playFrom(0.0)">
                                      <p:cBhvr>
                                        <p:cTn id="45" dur="300072"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6" fill="hold" display="0">
                  <p:stCondLst>
                    <p:cond delay="indefinite"/>
                  </p:stCondLst>
                </p:cTn>
                <p:tgtEl>
                  <p:spTgt spid="21"/>
                </p:tgtEl>
              </p:cMediaNode>
            </p:video>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714793" y="1483886"/>
            <a:ext cx="113538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Hoạt</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động</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3:</a:t>
            </a:r>
            <a:endPar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17" name="TextBox 16"/>
          <p:cNvSpPr txBox="1"/>
          <p:nvPr/>
        </p:nvSpPr>
        <p:spPr>
          <a:xfrm>
            <a:off x="3813880" y="1572397"/>
            <a:ext cx="80645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Chức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năng</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của</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cơ</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quan</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tuần</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hoàn</a:t>
            </a:r>
            <a:endPar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14" name="矩形 51"/>
          <p:cNvSpPr>
            <a:spLocks noChangeArrowheads="1"/>
          </p:cNvSpPr>
          <p:nvPr/>
        </p:nvSpPr>
        <p:spPr bwMode="auto">
          <a:xfrm>
            <a:off x="4560496" y="2514923"/>
            <a:ext cx="4127156" cy="55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eaLnBrk="1" fontAlgn="auto" hangingPunct="1">
              <a:spcBef>
                <a:spcPts val="1000"/>
              </a:spcBef>
              <a:spcAft>
                <a:spcPts val="0"/>
              </a:spcAft>
            </a:pPr>
            <a:r>
              <a:rPr lang="en-US" sz="3000" b="1" dirty="0">
                <a:solidFill>
                  <a:srgbClr val="0070C0"/>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pitchFamily="34" charset="0"/>
              </a:rPr>
              <a:t>CHIA SẺ TRƯỚC LỚP</a:t>
            </a:r>
          </a:p>
        </p:txBody>
      </p:sp>
      <p:pic>
        <p:nvPicPr>
          <p:cNvPr id="15" name="Picture 1"/>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24655" y="3207152"/>
            <a:ext cx="10554789" cy="593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ounded Rectangle 15"/>
          <p:cNvSpPr/>
          <p:nvPr/>
        </p:nvSpPr>
        <p:spPr>
          <a:xfrm>
            <a:off x="2651919" y="5257800"/>
            <a:ext cx="2138766" cy="822960"/>
          </a:xfrm>
          <a:prstGeom prst="roundRect">
            <a:avLst/>
          </a:prstGeom>
          <a:solidFill>
            <a:srgbClr val="FFC000">
              <a:lumMod val="40000"/>
              <a:lumOff val="6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Rounded Rectangle 21"/>
          <p:cNvSpPr/>
          <p:nvPr/>
        </p:nvSpPr>
        <p:spPr>
          <a:xfrm>
            <a:off x="9662319" y="4267200"/>
            <a:ext cx="2447182" cy="803627"/>
          </a:xfrm>
          <a:prstGeom prst="roundRect">
            <a:avLst/>
          </a:prstGeom>
          <a:solidFill>
            <a:srgbClr val="FFC000">
              <a:lumMod val="40000"/>
              <a:lumOff val="6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Rounded Rectangle 22"/>
          <p:cNvSpPr/>
          <p:nvPr/>
        </p:nvSpPr>
        <p:spPr>
          <a:xfrm>
            <a:off x="2651919" y="6802266"/>
            <a:ext cx="2138766" cy="1198734"/>
          </a:xfrm>
          <a:prstGeom prst="roundRect">
            <a:avLst/>
          </a:prstGeom>
          <a:solidFill>
            <a:srgbClr val="FFC000">
              <a:lumMod val="40000"/>
              <a:lumOff val="6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Rounded Rectangle 23"/>
          <p:cNvSpPr/>
          <p:nvPr/>
        </p:nvSpPr>
        <p:spPr>
          <a:xfrm>
            <a:off x="2651919" y="3122833"/>
            <a:ext cx="2308583" cy="842333"/>
          </a:xfrm>
          <a:prstGeom prst="roundRect">
            <a:avLst/>
          </a:prstGeom>
          <a:solidFill>
            <a:srgbClr val="FFC000">
              <a:lumMod val="40000"/>
              <a:lumOff val="6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25856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22"/>
                                        </p:tgtEl>
                                      </p:cBhvr>
                                    </p:animEffect>
                                    <p:set>
                                      <p:cBhvr>
                                        <p:cTn id="22" dur="1" fill="hold">
                                          <p:stCondLst>
                                            <p:cond delay="499"/>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3"/>
                                        </p:tgtEl>
                                      </p:cBhvr>
                                    </p:animEffect>
                                    <p:set>
                                      <p:cBhvr>
                                        <p:cTn id="27" dur="1" fill="hold">
                                          <p:stCondLst>
                                            <p:cond delay="499"/>
                                          </p:stCondLst>
                                        </p:cTn>
                                        <p:tgtEl>
                                          <p:spTgt spid="2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24"/>
                                        </p:tgtEl>
                                      </p:cBhvr>
                                    </p:animEffect>
                                    <p:set>
                                      <p:cBhvr>
                                        <p:cTn id="32"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animBg="1"/>
      <p:bldP spid="22" grpId="0" animBg="1"/>
      <p:bldP spid="23"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8" name="Lớp 3- TNXH Hoạt động tuần hoàn (1)">
            <a:hlinkClick r:id="" action="ppaction://media"/>
          </p:cNvPr>
          <p:cNvPicPr>
            <a:picLocks noChangeAspect="1"/>
          </p:cNvPicPr>
          <p:nvPr>
            <a:videoFile r:link="rId1"/>
            <p:extLst>
              <p:ext uri="{DAA4B4D4-6D71-4841-9C94-3DE7FCFB9230}">
                <p14:media xmlns:p14="http://schemas.microsoft.com/office/powerpoint/2010/main" r:embed="rId2">
                  <p14:trim st="159786" end="79125"/>
                </p14:media>
              </p:ext>
            </p:extLst>
          </p:nvPr>
        </p:nvPicPr>
        <p:blipFill>
          <a:blip r:embed="rId5"/>
          <a:stretch>
            <a:fillRect/>
          </a:stretch>
        </p:blipFill>
        <p:spPr>
          <a:xfrm>
            <a:off x="1432719" y="1746025"/>
            <a:ext cx="14173200" cy="6331176"/>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Rectangle 18"/>
          <p:cNvSpPr/>
          <p:nvPr/>
        </p:nvSpPr>
        <p:spPr>
          <a:xfrm>
            <a:off x="5146417" y="1875987"/>
            <a:ext cx="5910943" cy="574766"/>
          </a:xfrm>
          <a:prstGeom prst="rect">
            <a:avLst/>
          </a:prstGeom>
          <a:solidFill>
            <a:srgbClr val="FFCCCC"/>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VIDEO HOẠT ĐỘNG TUẦN HOÀN</a:t>
            </a:r>
          </a:p>
        </p:txBody>
      </p:sp>
    </p:spTree>
    <p:extLst>
      <p:ext uri="{BB962C8B-B14F-4D97-AF65-F5344CB8AC3E}">
        <p14:creationId xmlns:p14="http://schemas.microsoft.com/office/powerpoint/2010/main" val="3943764031"/>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8"/>
                                        </p:tgtEl>
                                      </p:cBhvr>
                                    </p:cmd>
                                  </p:childTnLst>
                                </p:cTn>
                              </p:par>
                            </p:childTnLst>
                          </p:cTn>
                        </p:par>
                      </p:childTnLst>
                    </p:cTn>
                  </p:par>
                </p:childTnLst>
              </p:cTn>
              <p:nextCondLst>
                <p:cond evt="onClick" delay="0">
                  <p:tgtEl>
                    <p:spTgt spid="18"/>
                  </p:tgtEl>
                </p:cond>
              </p:nextCondLst>
            </p:seq>
            <p:video>
              <p:cMediaNode vol="80000">
                <p:cTn id="7" fill="hold" display="0">
                  <p:stCondLst>
                    <p:cond delay="indefinite"/>
                  </p:stCondLst>
                </p:cTn>
                <p:tgtEl>
                  <p:spTgt spid="18"/>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CHÚC CÁC EM CHĂM NGOAN HỌC GIỎI</a:t>
            </a:r>
          </a:p>
          <a:p>
            <a:pPr algn="ctr"/>
            <a:r>
              <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TẠM BIỆT CÁC EM</a:t>
            </a: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Box 14"/>
          <p:cNvSpPr txBox="1">
            <a:spLocks noChangeArrowheads="1"/>
          </p:cNvSpPr>
          <p:nvPr/>
        </p:nvSpPr>
        <p:spPr bwMode="auto">
          <a:xfrm>
            <a:off x="3706772" y="4115408"/>
            <a:ext cx="7708148" cy="1499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8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KHỞI ĐỘNG</a:t>
            </a:r>
          </a:p>
        </p:txBody>
      </p:sp>
      <p:pic>
        <p:nvPicPr>
          <p:cNvPr id="32" name="Picture 7" descr="BƯỚM 58"/>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417220" flipH="1">
            <a:off x="867941" y="7421499"/>
            <a:ext cx="1110487" cy="8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14546501" y="7343794"/>
            <a:ext cx="1207113" cy="938865"/>
          </a:xfrm>
          <a:prstGeom prst="rect">
            <a:avLst/>
          </a:prstGeom>
        </p:spPr>
      </p:pic>
      <p:pic>
        <p:nvPicPr>
          <p:cNvPr id="3" name="Picture 2"/>
          <p:cNvPicPr>
            <a:picLocks noChangeAspect="1"/>
          </p:cNvPicPr>
          <p:nvPr/>
        </p:nvPicPr>
        <p:blipFill>
          <a:blip r:embed="rId4"/>
          <a:stretch>
            <a:fillRect/>
          </a:stretch>
        </p:blipFill>
        <p:spPr>
          <a:xfrm>
            <a:off x="975519" y="533400"/>
            <a:ext cx="1207113" cy="938865"/>
          </a:xfrm>
          <a:prstGeom prst="rect">
            <a:avLst/>
          </a:prstGeom>
        </p:spPr>
      </p:pic>
    </p:spTree>
    <p:extLst>
      <p:ext uri="{BB962C8B-B14F-4D97-AF65-F5344CB8AC3E}">
        <p14:creationId xmlns:p14="http://schemas.microsoft.com/office/powerpoint/2010/main" val="2105352457"/>
      </p:ext>
    </p:extLst>
  </p:cSld>
  <p:clrMapOvr>
    <a:masterClrMapping/>
  </p:clrMapOvr>
  <p:transition spd="slow">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lí cây xanh kđ">
            <a:hlinkClick r:id="" action="ppaction://media"/>
            <a:extLst>
              <a:ext uri="{FF2B5EF4-FFF2-40B4-BE49-F238E27FC236}">
                <a16:creationId xmlns:a16="http://schemas.microsoft.com/office/drawing/2014/main" id="{3739EBE5-A04E-010A-1B7D-CD3ED9E57F19}"/>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9900" t="9259" r="9891" b="9259"/>
          <a:stretch/>
        </p:blipFill>
        <p:spPr>
          <a:xfrm>
            <a:off x="1432719" y="827314"/>
            <a:ext cx="13792200" cy="7630886"/>
          </a:xfrm>
          <a:prstGeom prst="rect">
            <a:avLst/>
          </a:prstGeom>
        </p:spPr>
      </p:pic>
    </p:spTree>
    <p:extLst>
      <p:ext uri="{BB962C8B-B14F-4D97-AF65-F5344CB8AC3E}">
        <p14:creationId xmlns:p14="http://schemas.microsoft.com/office/powerpoint/2010/main" val="23052919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1"/>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154763" y="3323603"/>
            <a:ext cx="4090729" cy="5439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p:cNvSpPr/>
          <p:nvPr/>
        </p:nvSpPr>
        <p:spPr>
          <a:xfrm>
            <a:off x="4376708" y="3492937"/>
            <a:ext cx="4286444" cy="748144"/>
          </a:xfrm>
          <a:prstGeom prst="roundRect">
            <a:avLst/>
          </a:prstGeom>
          <a:solidFill>
            <a:sysClr val="window" lastClr="FFFFFF">
              <a:lumMod val="95000"/>
            </a:sysClr>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Thảo</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luận</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a:t>
            </a:r>
          </a:p>
        </p:txBody>
      </p:sp>
      <p:sp>
        <p:nvSpPr>
          <p:cNvPr id="20" name="Rectangle: Rounded Corners 186">
            <a:extLst>
              <a:ext uri="{FF2B5EF4-FFF2-40B4-BE49-F238E27FC236}">
                <a16:creationId xmlns:a16="http://schemas.microsoft.com/office/drawing/2014/main" id="{09BD8570-F3EE-4550-91DC-3636FF64E440}"/>
              </a:ext>
            </a:extLst>
          </p:cNvPr>
          <p:cNvSpPr/>
          <p:nvPr/>
        </p:nvSpPr>
        <p:spPr>
          <a:xfrm>
            <a:off x="12634119" y="2152900"/>
            <a:ext cx="2246749" cy="666799"/>
          </a:xfrm>
          <a:prstGeom prst="roundRect">
            <a:avLst/>
          </a:prstGeom>
          <a:solidFill>
            <a:srgbClr val="FF0000"/>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HẾT GIỜ</a:t>
            </a:r>
          </a:p>
        </p:txBody>
      </p:sp>
      <p:sp>
        <p:nvSpPr>
          <p:cNvPr id="21" name="Rounded Rectangle 20"/>
          <p:cNvSpPr/>
          <p:nvPr/>
        </p:nvSpPr>
        <p:spPr>
          <a:xfrm>
            <a:off x="3072742" y="4727741"/>
            <a:ext cx="6894377" cy="812739"/>
          </a:xfrm>
          <a:prstGeom prst="roundRect">
            <a:avLst/>
          </a:prstGeom>
          <a:solidFill>
            <a:srgbClr val="FFC000">
              <a:lumMod val="40000"/>
              <a:lumOff val="60000"/>
            </a:srgbClr>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Thảo</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luận</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trả</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hỏi</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sau</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22" name="Rounded Rectangle 21"/>
          <p:cNvSpPr/>
          <p:nvPr/>
        </p:nvSpPr>
        <p:spPr>
          <a:xfrm>
            <a:off x="2978299" y="6301915"/>
            <a:ext cx="6239642" cy="1380155"/>
          </a:xfrm>
          <a:prstGeom prst="roundRect">
            <a:avLst/>
          </a:prstGeom>
          <a:solidFill>
            <a:srgbClr val="FFC000">
              <a:lumMod val="40000"/>
              <a:lumOff val="60000"/>
            </a:srgbClr>
          </a:solidFill>
          <a:ln w="12700" cap="flat" cmpd="sng" algn="ctr">
            <a:solidFill>
              <a:srgbClr val="ED7D31">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Hãy chỉ và nói tên các bộ phận của cơ quan tuần hoàn.</a:t>
            </a:r>
            <a:endPar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3" name="Content Placeholder 6"/>
          <p:cNvPicPr>
            <a:picLocks noChangeAspect="1"/>
          </p:cNvPicPr>
          <p:nvPr/>
        </p:nvPicPr>
        <p:blipFill rotWithShape="1">
          <a:blip r:embed="rId5"/>
          <a:srcRect l="17448"/>
          <a:stretch/>
        </p:blipFill>
        <p:spPr>
          <a:xfrm>
            <a:off x="410649" y="4396915"/>
            <a:ext cx="2567649" cy="2253141"/>
          </a:xfrm>
          <a:prstGeom prst="rect">
            <a:avLst/>
          </a:prstGeom>
        </p:spPr>
      </p:pic>
      <p:sp>
        <p:nvSpPr>
          <p:cNvPr id="25" name="TextBox 24"/>
          <p:cNvSpPr txBox="1"/>
          <p:nvPr/>
        </p:nvSpPr>
        <p:spPr>
          <a:xfrm>
            <a:off x="118627" y="2233861"/>
            <a:ext cx="3139647" cy="584775"/>
          </a:xfrm>
          <a:prstGeom prst="rect">
            <a:avLst/>
          </a:prstGeom>
          <a:noFill/>
        </p:spPr>
        <p:txBody>
          <a:bodyPr wrap="square" rtlCol="0">
            <a:spAutoFit/>
          </a:bodyPr>
          <a:lstStyle/>
          <a:p>
            <a:pPr eaLnBrk="1" fontAlgn="auto" hangingPunct="1">
              <a:spcBef>
                <a:spcPts val="0"/>
              </a:spcBef>
              <a:spcAft>
                <a:spcPts val="0"/>
              </a:spcAft>
            </a:pPr>
            <a:r>
              <a:rPr lang="en-US" sz="3200" b="1" dirty="0" err="1">
                <a:solidFill>
                  <a:srgbClr val="FF0000"/>
                </a:solidFill>
                <a:latin typeface="Times New Roman" pitchFamily="18" charset="0"/>
                <a:cs typeface="Times New Roman" pitchFamily="18" charset="0"/>
              </a:rPr>
              <a:t>Hoạt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động</a:t>
            </a:r>
            <a:r>
              <a:rPr lang="en-US" sz="3200" b="1" dirty="0">
                <a:solidFill>
                  <a:srgbClr val="FF0000"/>
                </a:solidFill>
                <a:latin typeface="Times New Roman" pitchFamily="18" charset="0"/>
                <a:cs typeface="Times New Roman" pitchFamily="18" charset="0"/>
              </a:rPr>
              <a:t> 1</a:t>
            </a:r>
          </a:p>
        </p:txBody>
      </p:sp>
      <p:sp>
        <p:nvSpPr>
          <p:cNvPr id="33" name="TextBox 32"/>
          <p:cNvSpPr txBox="1"/>
          <p:nvPr/>
        </p:nvSpPr>
        <p:spPr>
          <a:xfrm>
            <a:off x="3129035" y="2299419"/>
            <a:ext cx="8064500" cy="584775"/>
          </a:xfrm>
          <a:prstGeom prst="rect">
            <a:avLst/>
          </a:prstGeom>
          <a:noFill/>
        </p:spPr>
        <p:txBody>
          <a:bodyPr wrap="square" rtlCol="0">
            <a:spAutoFit/>
          </a:bodyPr>
          <a:lstStyle/>
          <a:p>
            <a:pPr eaLnBrk="1" fontAlgn="auto" hangingPunct="1">
              <a:spcBef>
                <a:spcPts val="0"/>
              </a:spcBef>
              <a:spcAft>
                <a:spcPts val="0"/>
              </a:spcAft>
            </a:pPr>
            <a:r>
              <a:rPr lang="en-US" sz="3200" b="1" dirty="0" err="1">
                <a:solidFill>
                  <a:srgbClr val="0000FF"/>
                </a:solidFill>
                <a:latin typeface="Times New Roman" pitchFamily="18" charset="0"/>
                <a:cs typeface="Times New Roman" pitchFamily="18" charset="0"/>
              </a:rPr>
              <a:t>Các</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bộ</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phận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của</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cơ</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quan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tuần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hoàn</a:t>
            </a:r>
            <a:endParaRPr lang="en-US" sz="32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1"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10" presetClass="entr" presetSubtype="0" fill="hold" grpId="1"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1" grpId="1" animBg="1"/>
      <p:bldP spid="22" grpId="0" animBg="1"/>
      <p:bldP spid="2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4" name="Picture 1"/>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940862" y="1781908"/>
            <a:ext cx="6858000" cy="7169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39679" l="46310" r="100000">
                        <a14:foregroundMark x1="47417" y1="22244" x2="69188" y2="2605"/>
                        <a14:foregroundMark x1="48155" y1="22645" x2="68819" y2="33066"/>
                        <a14:foregroundMark x1="72878" y1="1403" x2="69188" y2="3607"/>
                        <a14:foregroundMark x1="73801" y1="1202" x2="85793" y2="1202"/>
                        <a14:foregroundMark x1="86531" y1="1403" x2="94649" y2="8216"/>
                        <a14:foregroundMark x1="94465" y1="8818" x2="97786" y2="23046"/>
                        <a14:foregroundMark x1="97232" y1="22645" x2="90406" y2="34269"/>
                        <a14:foregroundMark x1="90775" y1="34870" x2="66974" y2="34870"/>
                        <a14:foregroundMark x1="71771" y1="28657" x2="82841" y2="1603"/>
                        <a14:foregroundMark x1="88561" y1="33066" x2="96679" y2="17836"/>
                        <a14:foregroundMark x1="63100" y1="12024" x2="92066" y2="29259"/>
                        <a14:foregroundMark x1="63284" y1="25651" x2="76568" y2="2405"/>
                        <a14:foregroundMark x1="81919" y1="21643" x2="88745" y2="6613"/>
                        <a14:foregroundMark x1="82657" y1="7415" x2="82657" y2="7415"/>
                        <a14:foregroundMark x1="70849" y1="29058" x2="70849" y2="29058"/>
                        <a14:foregroundMark x1="66421" y1="28858" x2="75830" y2="32866"/>
                        <a14:foregroundMark x1="84133" y1="29259" x2="84133" y2="29259"/>
                        <a14:foregroundMark x1="85424" y1="10421" x2="85424" y2="10421"/>
                        <a14:foregroundMark x1="69188" y1="8617" x2="69188" y2="8617"/>
                        <a14:backgroundMark x1="46679" y1="21242" x2="52214" y2="18036"/>
                        <a14:backgroundMark x1="59041" y1="9820" x2="69742" y2="1403"/>
                        <a14:backgroundMark x1="66052" y1="33667" x2="64022" y2="41283"/>
                        <a14:backgroundMark x1="66974" y1="34269" x2="66974" y2="34269"/>
                        <a14:backgroundMark x1="68081" y1="35271" x2="68081" y2="35271"/>
                        <a14:backgroundMark x1="69004" y1="35872" x2="69004" y2="35872"/>
                        <a14:backgroundMark x1="59963" y1="29860" x2="59963" y2="29860"/>
                        <a14:backgroundMark x1="62362" y1="30060" x2="62362" y2="30060"/>
                      </a14:backgroundRemoval>
                    </a14:imgEffect>
                    <a14:imgEffect>
                      <a14:sharpenSoften amount="50000"/>
                    </a14:imgEffect>
                  </a14:imgLayer>
                </a14:imgProps>
              </a:ext>
              <a:ext uri="{28A0092B-C50C-407E-A947-70E740481C1C}">
                <a14:useLocalDpi xmlns:a14="http://schemas.microsoft.com/office/drawing/2010/main" val="0"/>
              </a:ext>
            </a:extLst>
          </a:blip>
          <a:srcRect l="46119" r="2016" b="60622"/>
          <a:stretch/>
        </p:blipFill>
        <p:spPr bwMode="auto">
          <a:xfrm>
            <a:off x="9298538" y="2195128"/>
            <a:ext cx="4900612" cy="232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ounded Rectangle 31"/>
          <p:cNvSpPr/>
          <p:nvPr/>
        </p:nvSpPr>
        <p:spPr>
          <a:xfrm>
            <a:off x="5343498" y="3076354"/>
            <a:ext cx="1347021" cy="505046"/>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Times New Roman" panose="02020603050405020304" pitchFamily="18" charset="0"/>
                <a:cs typeface="Times New Roman" panose="02020603050405020304" pitchFamily="18" charset="0"/>
              </a:rPr>
              <a:t>Tim</a:t>
            </a:r>
            <a:endParaRPr lang="vi-VN" sz="2400" dirty="0">
              <a:solidFill>
                <a:srgbClr val="FF0000"/>
              </a:solidFill>
              <a:latin typeface="Times New Roman" panose="02020603050405020304" pitchFamily="18" charset="0"/>
              <a:cs typeface="Times New Roman" panose="02020603050405020304" pitchFamily="18" charset="0"/>
            </a:endParaRPr>
          </a:p>
        </p:txBody>
      </p:sp>
      <p:sp>
        <p:nvSpPr>
          <p:cNvPr id="33" name="Rounded Rectangle 32"/>
          <p:cNvSpPr/>
          <p:nvPr/>
        </p:nvSpPr>
        <p:spPr>
          <a:xfrm>
            <a:off x="5178828" y="5734591"/>
            <a:ext cx="2121291" cy="742409"/>
          </a:xfrm>
          <a:prstGeom prst="roundRect">
            <a:avLst/>
          </a:prstGeom>
          <a:solidFill>
            <a:srgbClr val="ED7D31">
              <a:lumMod val="20000"/>
              <a:lumOff val="80000"/>
            </a:srgbClr>
          </a:solidFill>
          <a:ln w="12700" cap="flat" cmpd="sng" algn="ctr">
            <a:solidFill>
              <a:srgbClr val="ED7D3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Các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mạch</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máu</a:t>
            </a:r>
            <a:endParaRPr kumimoji="0" lang="vi-VN"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0206142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1000" fill="hold"/>
                                        <p:tgtEl>
                                          <p:spTgt spid="25"/>
                                        </p:tgtEl>
                                        <p:attrNameLst>
                                          <p:attrName>ppt_w</p:attrName>
                                        </p:attrNameLst>
                                      </p:cBhvr>
                                      <p:tavLst>
                                        <p:tav tm="0">
                                          <p:val>
                                            <p:fltVal val="0"/>
                                          </p:val>
                                        </p:tav>
                                        <p:tav tm="100000">
                                          <p:val>
                                            <p:strVal val="#ppt_w"/>
                                          </p:val>
                                        </p:tav>
                                      </p:tavLst>
                                    </p:anim>
                                    <p:anim calcmode="lin" valueType="num">
                                      <p:cBhvr>
                                        <p:cTn id="13" dur="1000" fill="hold"/>
                                        <p:tgtEl>
                                          <p:spTgt spid="25"/>
                                        </p:tgtEl>
                                        <p:attrNameLst>
                                          <p:attrName>ppt_h</p:attrName>
                                        </p:attrNameLst>
                                      </p:cBhvr>
                                      <p:tavLst>
                                        <p:tav tm="0">
                                          <p:val>
                                            <p:fltVal val="0"/>
                                          </p:val>
                                        </p:tav>
                                        <p:tav tm="100000">
                                          <p:val>
                                            <p:strVal val="#ppt_h"/>
                                          </p:val>
                                        </p:tav>
                                      </p:tavLst>
                                    </p:anim>
                                    <p:anim calcmode="lin" valueType="num">
                                      <p:cBhvr>
                                        <p:cTn id="14" dur="1000" fill="hold"/>
                                        <p:tgtEl>
                                          <p:spTgt spid="25"/>
                                        </p:tgtEl>
                                        <p:attrNameLst>
                                          <p:attrName>style.rotation</p:attrName>
                                        </p:attrNameLst>
                                      </p:cBhvr>
                                      <p:tavLst>
                                        <p:tav tm="0">
                                          <p:val>
                                            <p:fltVal val="90"/>
                                          </p:val>
                                        </p:tav>
                                        <p:tav tm="100000">
                                          <p:val>
                                            <p:fltVal val="0"/>
                                          </p:val>
                                        </p:tav>
                                      </p:tavLst>
                                    </p:anim>
                                    <p:animEffect transition="in" filter="fade">
                                      <p:cBhvr>
                                        <p:cTn id="15" dur="10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1000" fill="hold"/>
                                        <p:tgtEl>
                                          <p:spTgt spid="32"/>
                                        </p:tgtEl>
                                        <p:attrNameLst>
                                          <p:attrName>ppt_w</p:attrName>
                                        </p:attrNameLst>
                                      </p:cBhvr>
                                      <p:tavLst>
                                        <p:tav tm="0">
                                          <p:val>
                                            <p:fltVal val="0"/>
                                          </p:val>
                                        </p:tav>
                                        <p:tav tm="100000">
                                          <p:val>
                                            <p:strVal val="#ppt_w"/>
                                          </p:val>
                                        </p:tav>
                                      </p:tavLst>
                                    </p:anim>
                                    <p:anim calcmode="lin" valueType="num">
                                      <p:cBhvr>
                                        <p:cTn id="21" dur="1000" fill="hold"/>
                                        <p:tgtEl>
                                          <p:spTgt spid="32"/>
                                        </p:tgtEl>
                                        <p:attrNameLst>
                                          <p:attrName>ppt_h</p:attrName>
                                        </p:attrNameLst>
                                      </p:cBhvr>
                                      <p:tavLst>
                                        <p:tav tm="0">
                                          <p:val>
                                            <p:fltVal val="0"/>
                                          </p:val>
                                        </p:tav>
                                        <p:tav tm="100000">
                                          <p:val>
                                            <p:strVal val="#ppt_h"/>
                                          </p:val>
                                        </p:tav>
                                      </p:tavLst>
                                    </p:anim>
                                    <p:anim calcmode="lin" valueType="num">
                                      <p:cBhvr>
                                        <p:cTn id="22" dur="1000" fill="hold"/>
                                        <p:tgtEl>
                                          <p:spTgt spid="32"/>
                                        </p:tgtEl>
                                        <p:attrNameLst>
                                          <p:attrName>style.rotation</p:attrName>
                                        </p:attrNameLst>
                                      </p:cBhvr>
                                      <p:tavLst>
                                        <p:tav tm="0">
                                          <p:val>
                                            <p:fltVal val="90"/>
                                          </p:val>
                                        </p:tav>
                                        <p:tav tm="100000">
                                          <p:val>
                                            <p:fltVal val="0"/>
                                          </p:val>
                                        </p:tav>
                                      </p:tavLst>
                                    </p:anim>
                                    <p:animEffect transition="in" filter="fade">
                                      <p:cBhvr>
                                        <p:cTn id="23" dur="10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1000" fill="hold"/>
                                        <p:tgtEl>
                                          <p:spTgt spid="33"/>
                                        </p:tgtEl>
                                        <p:attrNameLst>
                                          <p:attrName>ppt_w</p:attrName>
                                        </p:attrNameLst>
                                      </p:cBhvr>
                                      <p:tavLst>
                                        <p:tav tm="0">
                                          <p:val>
                                            <p:fltVal val="0"/>
                                          </p:val>
                                        </p:tav>
                                        <p:tav tm="100000">
                                          <p:val>
                                            <p:strVal val="#ppt_w"/>
                                          </p:val>
                                        </p:tav>
                                      </p:tavLst>
                                    </p:anim>
                                    <p:anim calcmode="lin" valueType="num">
                                      <p:cBhvr>
                                        <p:cTn id="29" dur="1000" fill="hold"/>
                                        <p:tgtEl>
                                          <p:spTgt spid="33"/>
                                        </p:tgtEl>
                                        <p:attrNameLst>
                                          <p:attrName>ppt_h</p:attrName>
                                        </p:attrNameLst>
                                      </p:cBhvr>
                                      <p:tavLst>
                                        <p:tav tm="0">
                                          <p:val>
                                            <p:fltVal val="0"/>
                                          </p:val>
                                        </p:tav>
                                        <p:tav tm="100000">
                                          <p:val>
                                            <p:strVal val="#ppt_h"/>
                                          </p:val>
                                        </p:tav>
                                      </p:tavLst>
                                    </p:anim>
                                    <p:anim calcmode="lin" valueType="num">
                                      <p:cBhvr>
                                        <p:cTn id="30" dur="1000" fill="hold"/>
                                        <p:tgtEl>
                                          <p:spTgt spid="33"/>
                                        </p:tgtEl>
                                        <p:attrNameLst>
                                          <p:attrName>style.rotation</p:attrName>
                                        </p:attrNameLst>
                                      </p:cBhvr>
                                      <p:tavLst>
                                        <p:tav tm="0">
                                          <p:val>
                                            <p:fltVal val="90"/>
                                          </p:val>
                                        </p:tav>
                                        <p:tav tm="100000">
                                          <p:val>
                                            <p:fltVal val="0"/>
                                          </p:val>
                                        </p:tav>
                                      </p:tavLst>
                                    </p:anim>
                                    <p:animEffect transition="in" filter="fade">
                                      <p:cBhvr>
                                        <p:cTn id="31"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1"/>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3801" y1="35671" x2="73801" y2="35671"/>
                        <a14:foregroundMark x1="87454" y1="31062" x2="87454" y2="31062"/>
                        <a14:foregroundMark x1="24539" y1="18236" x2="24539" y2="18236"/>
                        <a14:foregroundMark x1="27306" y1="14429" x2="27306" y2="14429"/>
                        <a14:foregroundMark x1="30443" y1="12826" x2="30443" y2="12826"/>
                        <a14:foregroundMark x1="33210" y1="2004" x2="33395" y2="2004"/>
                        <a14:foregroundMark x1="32657" y1="3407" x2="32657" y2="3407"/>
                        <a14:foregroundMark x1="44280" y1="59719" x2="44280" y2="59719"/>
                        <a14:foregroundMark x1="43727" y1="63727" x2="43727" y2="63727"/>
                        <a14:foregroundMark x1="44096" y1="70140" x2="44096" y2="70140"/>
                        <a14:foregroundMark x1="44280" y1="75752" x2="44280" y2="75752"/>
                        <a14:foregroundMark x1="43358" y1="84569" x2="43358" y2="84569"/>
                        <a14:foregroundMark x1="45203" y1="91984" x2="45203" y2="91984"/>
                        <a14:foregroundMark x1="40590" y1="91383" x2="40590" y2="91383"/>
                        <a14:foregroundMark x1="34133" y1="71543" x2="34133" y2="71543"/>
                        <a14:foregroundMark x1="33764" y1="77154" x2="33764" y2="77154"/>
                        <a14:foregroundMark x1="32657" y1="82365" x2="32657" y2="82365"/>
                        <a14:foregroundMark x1="32657" y1="87375" x2="32657" y2="87375"/>
                        <a14:foregroundMark x1="32657" y1="90581" x2="32657" y2="90581"/>
                        <a14:foregroundMark x1="33210" y1="92184" x2="33210" y2="92184"/>
                        <a14:foregroundMark x1="28967" y1="92184" x2="28967" y2="92184"/>
                        <a14:foregroundMark x1="29705" y1="87976" x2="29705" y2="87976"/>
                        <a14:foregroundMark x1="29705" y1="83567" x2="29705" y2="83567"/>
                        <a14:foregroundMark x1="29151" y1="77756" x2="29151" y2="77756"/>
                        <a14:foregroundMark x1="36531" y1="93387" x2="36531" y2="93387"/>
                        <a14:foregroundMark x1="95018" y1="14429" x2="95018" y2="14429"/>
                        <a14:foregroundMark x1="28967" y1="49299" x2="28967" y2="49299"/>
                        <a14:foregroundMark x1="28967" y1="53908" x2="28967" y2="53908"/>
                        <a14:foregroundMark x1="27306" y1="92585" x2="27306" y2="92585"/>
                        <a14:foregroundMark x1="28782" y1="93788" x2="28782" y2="93788"/>
                        <a14:foregroundMark x1="30996" y1="92986" x2="30996" y2="92986"/>
                        <a14:foregroundMark x1="43727" y1="93587" x2="43727" y2="93587"/>
                        <a14:foregroundMark x1="45203" y1="93587" x2="45203" y2="93587"/>
                        <a14:foregroundMark x1="28413" y1="59920" x2="28413" y2="59920"/>
                        <a14:foregroundMark x1="29151" y1="63727" x2="29151" y2="63727"/>
                        <a14:foregroundMark x1="28782" y1="68737" x2="28782" y2="68737"/>
                        <a14:foregroundMark x1="28598" y1="73347" x2="28598" y2="73347"/>
                        <a14:foregroundMark x1="54982" y1="32465" x2="54982" y2="32465"/>
                        <a14:foregroundMark x1="56089" y1="34669" x2="56089" y2="34669"/>
                        <a14:foregroundMark x1="59410" y1="47495" x2="59410" y2="47495"/>
                        <a14:foregroundMark x1="64207" y1="41483" x2="64207" y2="41483"/>
                        <a14:foregroundMark x1="11808" y1="47295" x2="11808" y2="47295"/>
                        <a14:foregroundMark x1="14022" y1="47295" x2="14022" y2="47295"/>
                        <a14:foregroundMark x1="10148" y1="46493" x2="10148" y2="46493"/>
                        <a14:foregroundMark x1="8856" y1="44289" x2="8856" y2="44289"/>
                        <a14:foregroundMark x1="9225" y1="40681" x2="9225" y2="40681"/>
                        <a14:foregroundMark x1="68266" y1="29259" x2="68266" y2="29259"/>
                        <a14:foregroundMark x1="81550" y1="33066" x2="81550" y2="33066"/>
                        <a14:foregroundMark x1="94280" y1="24449" x2="94280" y2="24449"/>
                        <a14:foregroundMark x1="34133" y1="68938" x2="34133" y2="68938"/>
                        <a14:foregroundMark x1="34686" y1="63126" x2="34686" y2="63126"/>
                        <a14:foregroundMark x1="40221" y1="4208" x2="40221" y2="4208"/>
                        <a14:foregroundMark x1="38745" y1="7615" x2="38745" y2="7615"/>
                        <a14:foregroundMark x1="40406" y1="12224" x2="40406" y2="12224"/>
                        <a14:foregroundMark x1="43911" y1="13627" x2="43911" y2="13627"/>
                        <a14:foregroundMark x1="47970" y1="17435" x2="47970" y2="17435"/>
                        <a14:foregroundMark x1="57565" y1="37275" x2="57565" y2="37275"/>
                        <a14:foregroundMark x1="58487" y1="38878" x2="58487" y2="38878"/>
                        <a14:foregroundMark x1="29151" y1="57715" x2="29151" y2="57715"/>
                        <a14:foregroundMark x1="18819" y1="29860" x2="18819" y2="29860"/>
                        <a14:foregroundMark x1="21402" y1="26253" x2="21402" y2="26253"/>
                        <a14:foregroundMark x1="23247" y1="21443" x2="23247" y2="21443"/>
                        <a14:foregroundMark x1="17528" y1="33667" x2="17528" y2="33667"/>
                        <a14:foregroundMark x1="59963" y1="28457" x2="68081" y2="34068"/>
                        <a14:foregroundMark x1="37085" y1="94990" x2="37085" y2="94990"/>
                        <a14:foregroundMark x1="37638" y1="49900" x2="37638" y2="49900"/>
                        <a14:foregroundMark x1="37638" y1="56713" x2="37638" y2="56713"/>
                        <a14:foregroundMark x1="38376" y1="62525" x2="38376" y2="62525"/>
                        <a14:foregroundMark x1="33764" y1="65331" x2="33764" y2="65331"/>
                        <a14:backgroundMark x1="12362" y1="22445" x2="12362" y2="22445"/>
                        <a14:backgroundMark x1="21218" y1="23848" x2="21218" y2="23848"/>
                        <a14:backgroundMark x1="14391" y1="37475" x2="14391" y2="37475"/>
                        <a14:backgroundMark x1="7934" y1="43687" x2="7934" y2="43687"/>
                        <a14:backgroundMark x1="9963" y1="50100" x2="9963" y2="50100"/>
                        <a14:backgroundMark x1="23801" y1="30461" x2="23801" y2="30461"/>
                        <a14:backgroundMark x1="27860" y1="25852" x2="27860" y2="25852"/>
                        <a14:backgroundMark x1="26384" y1="41884" x2="26384" y2="41884"/>
                        <a14:backgroundMark x1="22509" y1="52305" x2="22509" y2="52305"/>
                        <a14:backgroundMark x1="27122" y1="56313" x2="27122" y2="56313"/>
                        <a14:backgroundMark x1="25092" y1="65130" x2="25092" y2="65130"/>
                        <a14:backgroundMark x1="36162" y1="52305" x2="36162" y2="52305"/>
                        <a14:backgroundMark x1="36716" y1="59519" x2="36716" y2="59519"/>
                        <a14:backgroundMark x1="35609" y1="67134" x2="35609" y2="67134"/>
                        <a14:backgroundMark x1="36162" y1="56112" x2="36162" y2="56112"/>
                        <a14:backgroundMark x1="36162" y1="49699" x2="36162" y2="49699"/>
                        <a14:backgroundMark x1="36716" y1="54509" x2="36716" y2="54509"/>
                        <a14:backgroundMark x1="36531" y1="49098" x2="36531" y2="49098"/>
                        <a14:backgroundMark x1="44649" y1="26453" x2="44649" y2="26453"/>
                        <a14:backgroundMark x1="46310" y1="42886" x2="46310" y2="42886"/>
                        <a14:backgroundMark x1="54797" y1="42084" x2="54797" y2="42084"/>
                        <a14:backgroundMark x1="56827" y1="30060" x2="56827" y2="30060"/>
                        <a14:backgroundMark x1="47048" y1="10421" x2="46863" y2="10421"/>
                        <a14:backgroundMark x1="27860" y1="34068" x2="27860" y2="34068"/>
                        <a14:backgroundMark x1="27122" y1="71343" x2="27122" y2="71343"/>
                        <a14:backgroundMark x1="27122" y1="49499" x2="27122" y2="49499"/>
                        <a14:backgroundMark x1="44465" y1="34068" x2="44465" y2="34068"/>
                        <a14:backgroundMark x1="64022" y1="36273" x2="64022" y2="36273"/>
                        <a14:backgroundMark x1="31919" y1="96593" x2="31919" y2="96593"/>
                        <a14:backgroundMark x1="15683" y1="50501" x2="15683" y2="50501"/>
                        <a14:backgroundMark x1="26384" y1="62725" x2="26384" y2="62725"/>
                        <a14:backgroundMark x1="22509" y1="65130" x2="22509" y2="65130"/>
                        <a14:backgroundMark x1="59963" y1="38677" x2="59963" y2="38677"/>
                        <a14:backgroundMark x1="54059" y1="28257" x2="54059" y2="28257"/>
                        <a14:backgroundMark x1="43173" y1="7816" x2="43173" y2="7816"/>
                        <a14:backgroundMark x1="52214" y1="15431" x2="52214" y2="15431"/>
                        <a14:backgroundMark x1="24354" y1="37475" x2="24354" y2="37475"/>
                        <a14:backgroundMark x1="60701" y1="33667" x2="60701" y2="33667"/>
                        <a14:backgroundMark x1="91513" y1="44890" x2="91513" y2="44890"/>
                        <a14:backgroundMark x1="66605" y1="38477" x2="66605" y2="38477"/>
                        <a14:backgroundMark x1="58672" y1="32665" x2="58672" y2="32665"/>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71119" y="2003011"/>
            <a:ext cx="8022149" cy="6988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7890558" y="8245371"/>
            <a:ext cx="5791200" cy="646331"/>
          </a:xfrm>
          <a:prstGeom prst="rect">
            <a:avLst/>
          </a:prstGeom>
          <a:solidFill>
            <a:srgbClr val="ED7D31">
              <a:lumMod val="20000"/>
              <a:lumOff val="8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Sơ</a:t>
            </a:r>
            <a:r>
              <a:rPr kumimoji="0" lang="en-US" sz="36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đồ</a:t>
            </a:r>
            <a:r>
              <a:rPr kumimoji="0" lang="en-US" sz="36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cơ</a:t>
            </a:r>
            <a:r>
              <a:rPr kumimoji="0" lang="en-US" sz="36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quan</a:t>
            </a:r>
            <a:r>
              <a:rPr kumimoji="0" lang="en-US" sz="36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tuần</a:t>
            </a:r>
            <a:r>
              <a:rPr kumimoji="0" lang="en-US" sz="36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hoàn</a:t>
            </a:r>
            <a:endParaRPr kumimoji="0" lang="en-US" sz="3600" b="1" i="0" u="none" strike="noStrike" kern="0" cap="none" spc="0" normalizeH="0" baseline="0" noProof="0" dirty="0">
              <a:ln>
                <a:noFill/>
              </a:ln>
              <a:solidFill>
                <a:srgbClr val="0000FF"/>
              </a:solidFill>
              <a:effectLst/>
              <a:uLnTx/>
              <a:uFillTx/>
              <a:latin typeface="Times New Roman" pitchFamily="18" charset="0"/>
              <a:cs typeface="Times New Roman" pitchFamily="18" charset="0"/>
            </a:endParaRPr>
          </a:p>
        </p:txBody>
      </p:sp>
      <p:grpSp>
        <p:nvGrpSpPr>
          <p:cNvPr id="2" name="Group 1">
            <a:extLst>
              <a:ext uri="{FF2B5EF4-FFF2-40B4-BE49-F238E27FC236}">
                <a16:creationId xmlns:a16="http://schemas.microsoft.com/office/drawing/2014/main" id="{A90C7731-04F7-3776-F583-AEE29718DE02}"/>
              </a:ext>
            </a:extLst>
          </p:cNvPr>
          <p:cNvGrpSpPr/>
          <p:nvPr/>
        </p:nvGrpSpPr>
        <p:grpSpPr>
          <a:xfrm>
            <a:off x="1698992" y="514902"/>
            <a:ext cx="9837394" cy="1237698"/>
            <a:chOff x="1698992" y="514902"/>
            <a:chExt cx="9837394" cy="1237698"/>
          </a:xfrm>
        </p:grpSpPr>
        <p:sp>
          <p:nvSpPr>
            <p:cNvPr id="3" name="Text Box 14">
              <a:extLst>
                <a:ext uri="{FF2B5EF4-FFF2-40B4-BE49-F238E27FC236}">
                  <a16:creationId xmlns:a16="http://schemas.microsoft.com/office/drawing/2014/main" id="{5396646F-0E3F-8399-447D-076B4E39FEE0}"/>
                </a:ext>
              </a:extLst>
            </p:cNvPr>
            <p:cNvSpPr txBox="1">
              <a:spLocks noChangeArrowheads="1"/>
            </p:cNvSpPr>
            <p:nvPr/>
          </p:nvSpPr>
          <p:spPr bwMode="auto">
            <a:xfrm>
              <a:off x="1698992" y="514902"/>
              <a:ext cx="9837394" cy="1237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2800" b="1">
                  <a:solidFill>
                    <a:srgbClr val="FF0066"/>
                  </a:solidFill>
                  <a:latin typeface="Times New Roman" panose="02020603050405020304" pitchFamily="18" charset="0"/>
                  <a:cs typeface="Times New Roman" pitchFamily="18" charset="0"/>
                </a:rPr>
                <a:t>TỰ NHIÊN VÀ XÃ HỘI</a:t>
              </a:r>
            </a:p>
            <a:p>
              <a:pPr lvl="0" algn="ctr" eaLnBrk="1" hangingPunct="1">
                <a:spcBef>
                  <a:spcPts val="1800"/>
                </a:spcBef>
                <a:defRPr/>
              </a:pPr>
              <a:r>
                <a:rPr lang="en-US" sz="2800" b="1">
                  <a:solidFill>
                    <a:srgbClr val="0000CC"/>
                  </a:solidFill>
                  <a:latin typeface="Times New Roman" panose="02020603050405020304" pitchFamily="18" charset="0"/>
                  <a:cs typeface="Times New Roman" panose="02020603050405020304" pitchFamily="18" charset="0"/>
                </a:rPr>
                <a:t>BÀI </a:t>
              </a:r>
              <a:r>
                <a:rPr lang="en-US" sz="2800" b="1" dirty="0">
                  <a:solidFill>
                    <a:srgbClr val="0000CC"/>
                  </a:solidFill>
                  <a:latin typeface="Times New Roman" panose="02020603050405020304" pitchFamily="18" charset="0"/>
                  <a:cs typeface="Times New Roman" panose="02020603050405020304" pitchFamily="18" charset="0"/>
                </a:rPr>
                <a:t>20: CƠ QUAN TUẦN HOÀN (TIẾT 1)</a:t>
              </a:r>
              <a:endParaRPr lang="en-US" sz="28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p:txBody>
        </p:sp>
        <p:cxnSp>
          <p:nvCxnSpPr>
            <p:cNvPr id="4" name="Straight Connector 3">
              <a:extLst>
                <a:ext uri="{FF2B5EF4-FFF2-40B4-BE49-F238E27FC236}">
                  <a16:creationId xmlns:a16="http://schemas.microsoft.com/office/drawing/2014/main" id="{E4C7837B-52B3-B28A-DAD2-4B986D3A5F28}"/>
                </a:ext>
              </a:extLst>
            </p:cNvPr>
            <p:cNvCxnSpPr/>
            <p:nvPr/>
          </p:nvCxnSpPr>
          <p:spPr>
            <a:xfrm>
              <a:off x="4903189" y="1066800"/>
              <a:ext cx="3429000"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1447409419"/>
      </p:ext>
    </p:extLst>
  </p:cSld>
  <p:clrMapOvr>
    <a:masterClrMapping/>
  </p:clrMapOvr>
  <p:transition spd="slow">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518319" y="1951673"/>
            <a:ext cx="3426619" cy="769441"/>
          </a:xfrm>
          <a:prstGeom prst="rect">
            <a:avLst/>
          </a:prstGeom>
          <a:noFill/>
        </p:spPr>
        <p:txBody>
          <a:bodyPr wrap="square" rtlCol="0">
            <a:spAutoFit/>
          </a:bodyPr>
          <a:lstStyle/>
          <a:p>
            <a:pPr eaLnBrk="1" fontAlgn="auto" hangingPunct="1">
              <a:spcBef>
                <a:spcPts val="0"/>
              </a:spcBef>
              <a:spcAft>
                <a:spcPts val="0"/>
              </a:spcAft>
            </a:pPr>
            <a:r>
              <a:rPr lang="en-US" sz="4400" b="1" dirty="0" err="1">
                <a:solidFill>
                  <a:srgbClr val="FF0000"/>
                </a:solidFill>
                <a:latin typeface="Times New Roman" pitchFamily="18" charset="0"/>
                <a:cs typeface="Times New Roman" pitchFamily="18" charset="0"/>
              </a:rPr>
              <a:t>Hoạt</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động</a:t>
            </a:r>
            <a:r>
              <a:rPr lang="en-US" sz="4400" b="1" dirty="0">
                <a:solidFill>
                  <a:srgbClr val="FF0000"/>
                </a:solidFill>
                <a:latin typeface="Times New Roman" pitchFamily="18" charset="0"/>
                <a:cs typeface="Times New Roman" pitchFamily="18" charset="0"/>
              </a:rPr>
              <a:t> 2</a:t>
            </a:r>
          </a:p>
        </p:txBody>
      </p:sp>
      <p:sp>
        <p:nvSpPr>
          <p:cNvPr id="12" name="TextBox 11"/>
          <p:cNvSpPr txBox="1"/>
          <p:nvPr/>
        </p:nvSpPr>
        <p:spPr>
          <a:xfrm>
            <a:off x="3718719" y="2013228"/>
            <a:ext cx="8064500" cy="707886"/>
          </a:xfrm>
          <a:prstGeom prst="rect">
            <a:avLst/>
          </a:prstGeom>
          <a:noFill/>
        </p:spPr>
        <p:txBody>
          <a:bodyPr wrap="square" rtlCol="0">
            <a:spAutoFit/>
          </a:bodyPr>
          <a:lstStyle/>
          <a:p>
            <a:pPr eaLnBrk="1" fontAlgn="auto" hangingPunct="1">
              <a:spcBef>
                <a:spcPts val="0"/>
              </a:spcBef>
              <a:spcAft>
                <a:spcPts val="0"/>
              </a:spcAft>
            </a:pPr>
            <a:r>
              <a:rPr lang="en-US" sz="4000" b="1" dirty="0" err="1">
                <a:solidFill>
                  <a:srgbClr val="0000FF"/>
                </a:solidFill>
                <a:latin typeface="Times New Roman" pitchFamily="18" charset="0"/>
                <a:cs typeface="Times New Roman" pitchFamily="18" charset="0"/>
              </a:rPr>
              <a:t>Mở</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rộng</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kiến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thức</a:t>
            </a:r>
            <a:endParaRPr lang="en-US" sz="4000" b="1" dirty="0">
              <a:solidFill>
                <a:srgbClr val="0000FF"/>
              </a:solidFill>
              <a:latin typeface="Times New Roman" pitchFamily="18" charset="0"/>
              <a:cs typeface="Times New Roman" pitchFamily="18" charset="0"/>
            </a:endParaRPr>
          </a:p>
        </p:txBody>
      </p:sp>
      <p:pic>
        <p:nvPicPr>
          <p:cNvPr id="14" name="Picture 4" descr="Huyết thanh là gì? Cách phân biệt huyết thanh và huyết tương? | Medlat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4321" y="3230831"/>
            <a:ext cx="6356016" cy="52893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Text Box 13"/>
          <p:cNvSpPr txBox="1">
            <a:spLocks noChangeArrowheads="1"/>
          </p:cNvSpPr>
          <p:nvPr/>
        </p:nvSpPr>
        <p:spPr bwMode="auto">
          <a:xfrm>
            <a:off x="9738519" y="2475809"/>
            <a:ext cx="58389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auto" hangingPunct="1">
              <a:spcBef>
                <a:spcPct val="50000"/>
              </a:spcBef>
              <a:spcAft>
                <a:spcPts val="0"/>
              </a:spcAft>
            </a:pPr>
            <a:r>
              <a:rPr lang="en-US" altLang="vi-VN" sz="3600" dirty="0" err="1">
                <a:ln w="0"/>
                <a:solidFill>
                  <a:srgbClr val="C00000"/>
                </a:solidFill>
                <a:cs typeface="Times New Roman" pitchFamily="18" charset="0"/>
              </a:rPr>
              <a:t>Các</a:t>
            </a:r>
            <a:r>
              <a:rPr lang="en-US" altLang="vi-VN" sz="3600" dirty="0">
                <a:ln w="0"/>
                <a:solidFill>
                  <a:srgbClr val="C00000"/>
                </a:solidFill>
                <a:cs typeface="Times New Roman" pitchFamily="18" charset="0"/>
              </a:rPr>
              <a:t> </a:t>
            </a:r>
            <a:r>
              <a:rPr lang="en-US" altLang="vi-VN" sz="3600" dirty="0" err="1">
                <a:ln w="0"/>
                <a:solidFill>
                  <a:srgbClr val="C00000"/>
                </a:solidFill>
                <a:cs typeface="Times New Roman" pitchFamily="18" charset="0"/>
              </a:rPr>
              <a:t>thành</a:t>
            </a:r>
            <a:r>
              <a:rPr lang="en-US" altLang="vi-VN" sz="3600" dirty="0">
                <a:ln w="0"/>
                <a:solidFill>
                  <a:srgbClr val="C00000"/>
                </a:solidFill>
                <a:cs typeface="Times New Roman" pitchFamily="18" charset="0"/>
              </a:rPr>
              <a:t> </a:t>
            </a:r>
            <a:r>
              <a:rPr lang="en-US" altLang="vi-VN" sz="3600" dirty="0" err="1">
                <a:ln w="0"/>
                <a:solidFill>
                  <a:srgbClr val="C00000"/>
                </a:solidFill>
                <a:cs typeface="Times New Roman" pitchFamily="18" charset="0"/>
              </a:rPr>
              <a:t>phần</a:t>
            </a:r>
            <a:r>
              <a:rPr lang="en-US" altLang="vi-VN" sz="3600" dirty="0">
                <a:ln w="0"/>
                <a:solidFill>
                  <a:srgbClr val="C00000"/>
                </a:solidFill>
                <a:cs typeface="Times New Roman" pitchFamily="18" charset="0"/>
              </a:rPr>
              <a:t> </a:t>
            </a:r>
            <a:r>
              <a:rPr lang="en-US" altLang="vi-VN" sz="3600" dirty="0" err="1">
                <a:ln w="0"/>
                <a:solidFill>
                  <a:srgbClr val="C00000"/>
                </a:solidFill>
                <a:cs typeface="Times New Roman" pitchFamily="18" charset="0"/>
              </a:rPr>
              <a:t>của</a:t>
            </a:r>
            <a:r>
              <a:rPr lang="en-US" altLang="vi-VN" sz="3600" dirty="0">
                <a:ln w="0"/>
                <a:solidFill>
                  <a:srgbClr val="C00000"/>
                </a:solidFill>
                <a:cs typeface="Times New Roman" pitchFamily="18" charset="0"/>
              </a:rPr>
              <a:t> </a:t>
            </a:r>
            <a:r>
              <a:rPr lang="en-US" altLang="vi-VN" sz="3600" dirty="0" err="1">
                <a:ln w="0"/>
                <a:solidFill>
                  <a:srgbClr val="C00000"/>
                </a:solidFill>
                <a:cs typeface="Times New Roman" pitchFamily="18" charset="0"/>
              </a:rPr>
              <a:t>máu</a:t>
            </a:r>
            <a:endParaRPr lang="en-US" altLang="vi-VN" sz="3600" dirty="0">
              <a:ln w="0"/>
              <a:solidFill>
                <a:srgbClr val="C00000"/>
              </a:solidFill>
              <a:cs typeface="Times New Roman" pitchFamily="18" charset="0"/>
            </a:endParaRPr>
          </a:p>
        </p:txBody>
      </p:sp>
      <p:sp>
        <p:nvSpPr>
          <p:cNvPr id="16" name="Text Box 13"/>
          <p:cNvSpPr txBox="1">
            <a:spLocks noChangeArrowheads="1"/>
          </p:cNvSpPr>
          <p:nvPr/>
        </p:nvSpPr>
        <p:spPr bwMode="auto">
          <a:xfrm>
            <a:off x="4329481" y="3230831"/>
            <a:ext cx="2749814" cy="646331"/>
          </a:xfrm>
          <a:prstGeom prst="rect">
            <a:avLst/>
          </a:prstGeom>
          <a:solidFill>
            <a:srgbClr val="ED7D31"/>
          </a:solidFill>
          <a:ln w="38100" cap="flat" cmpd="sng" algn="ctr">
            <a:noFill/>
            <a:prstDash val="solid"/>
            <a:miter lim="800000"/>
          </a:ln>
          <a:effectLst/>
        </p:spPr>
        <p:txBody>
          <a:bodyPr wrap="square">
            <a:spAutoFit/>
          </a:bodyPr>
          <a:lstStyle>
            <a:defPPr>
              <a:defRPr lang="en-US"/>
            </a:defPPr>
            <a:lvl1pPr>
              <a:spcBef>
                <a:spcPct val="50000"/>
              </a:spcBef>
              <a:defRPr sz="2800" b="1">
                <a:ln w="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itchFamily="18" charset="0"/>
              </a:defRPr>
            </a:lvl1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altLang="vi-VN" sz="3600" b="1" i="0" u="none" strike="noStrike" kern="0" cap="none" spc="0" normalizeH="0" baseline="0" noProof="0" dirty="0" err="1">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Huyết</a:t>
            </a:r>
            <a:r>
              <a:rPr kumimoji="0" lang="en-US" altLang="vi-VN" sz="36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 </a:t>
            </a:r>
            <a:r>
              <a:rPr kumimoji="0" lang="en-US" altLang="vi-VN" sz="3600" b="1" i="0" u="none" strike="noStrike" kern="0" cap="none" spc="0" normalizeH="0" baseline="0" noProof="0" dirty="0" err="1">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tương</a:t>
            </a:r>
            <a:endParaRPr kumimoji="0" lang="en-US" altLang="vi-VN" sz="36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endParaRPr>
          </a:p>
        </p:txBody>
      </p:sp>
      <p:sp>
        <p:nvSpPr>
          <p:cNvPr id="19" name="Rectangle 18"/>
          <p:cNvSpPr/>
          <p:nvPr/>
        </p:nvSpPr>
        <p:spPr>
          <a:xfrm>
            <a:off x="3596440" y="4991032"/>
            <a:ext cx="4215896" cy="1384995"/>
          </a:xfrm>
          <a:prstGeom prst="rect">
            <a:avLst/>
          </a:prstGeom>
          <a:solidFill>
            <a:srgbClr val="ED7D31"/>
          </a:solidFill>
          <a:ln w="38100" cap="flat" cmpd="sng" algn="ctr">
            <a:noFill/>
            <a:prstDash val="solid"/>
            <a:miter lim="800000"/>
          </a:ln>
          <a:effectLst/>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8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   </a:t>
            </a:r>
            <a:r>
              <a:rPr kumimoji="0" lang="vi-VN" sz="28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Đây là phần dung dịch, có màu vàng, thành phần chủ yếu là nước</a:t>
            </a:r>
            <a:r>
              <a:rPr kumimoji="0" lang="en-US" sz="28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a:t>
            </a:r>
            <a:endParaRPr kumimoji="0" lang="vi-VN" sz="28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endParaRPr>
          </a:p>
        </p:txBody>
      </p:sp>
      <p:sp>
        <p:nvSpPr>
          <p:cNvPr id="20" name="Text Box 13"/>
          <p:cNvSpPr txBox="1">
            <a:spLocks noChangeArrowheads="1"/>
          </p:cNvSpPr>
          <p:nvPr/>
        </p:nvSpPr>
        <p:spPr bwMode="auto">
          <a:xfrm>
            <a:off x="3499750" y="6737730"/>
            <a:ext cx="3677412" cy="523220"/>
          </a:xfrm>
          <a:prstGeom prst="rect">
            <a:avLst/>
          </a:prstGeom>
          <a:solidFill>
            <a:srgbClr val="70AD47"/>
          </a:solidFill>
          <a:ln w="28575" cap="flat" cmpd="sng" algn="ctr">
            <a:solidFill>
              <a:sysClr val="windowText" lastClr="000000"/>
            </a:solidFill>
            <a:prstDash val="solid"/>
            <a:miter lim="800000"/>
          </a:ln>
          <a:effectLst/>
        </p:spPr>
        <p:txBody>
          <a:bodyPr wrap="square">
            <a:spAutoFit/>
          </a:bodyPr>
          <a:lstStyle>
            <a:defPPr>
              <a:defRPr lang="en-US"/>
            </a:defPPr>
            <a:lvl1pPr algn="ctr">
              <a:spcBef>
                <a:spcPct val="50000"/>
              </a:spcBef>
              <a:defRPr sz="2800" b="1">
                <a:ln w="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itchFamily="18" charset="0"/>
              </a:defRPr>
            </a:lvl1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altLang="vi-VN" sz="2800" b="1" i="0" u="none" strike="noStrike" kern="0" cap="none" spc="0" normalizeH="0" baseline="0" noProof="0" dirty="0" err="1">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Huyết</a:t>
            </a:r>
            <a:r>
              <a:rPr kumimoji="0" lang="en-US" altLang="vi-VN" sz="28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 </a:t>
            </a:r>
            <a:r>
              <a:rPr kumimoji="0" lang="en-US" altLang="vi-VN" sz="2800" b="1" i="0" u="none" strike="noStrike" kern="0" cap="none" spc="0" normalizeH="0" baseline="0" noProof="0" dirty="0" err="1">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cầu</a:t>
            </a:r>
            <a:endParaRPr kumimoji="0" lang="en-US" altLang="vi-VN" sz="28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endParaRPr>
          </a:p>
        </p:txBody>
      </p:sp>
      <p:sp>
        <p:nvSpPr>
          <p:cNvPr id="21" name="Rectangle 20">
            <a:extLst>
              <a:ext uri="{FF2B5EF4-FFF2-40B4-BE49-F238E27FC236}">
                <a16:creationId xmlns:a16="http://schemas.microsoft.com/office/drawing/2014/main" id="{7B3A0C8E-E841-4CC8-928F-0BD95B7D6699}"/>
              </a:ext>
            </a:extLst>
          </p:cNvPr>
          <p:cNvSpPr/>
          <p:nvPr/>
        </p:nvSpPr>
        <p:spPr>
          <a:xfrm>
            <a:off x="2188473" y="8010601"/>
            <a:ext cx="2364933" cy="523220"/>
          </a:xfrm>
          <a:prstGeom prst="rect">
            <a:avLst/>
          </a:prstGeom>
          <a:solidFill>
            <a:srgbClr val="4472C4"/>
          </a:solidFill>
          <a:ln w="19050" cap="flat" cmpd="sng" algn="ctr">
            <a:solidFill>
              <a:sysClr val="window" lastClr="FFFFFF"/>
            </a:solidFill>
            <a:prstDash val="solid"/>
            <a:miter lim="800000"/>
          </a:ln>
          <a:effectLst/>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vi-VN" sz="28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Huyết cầu đỏ</a:t>
            </a:r>
          </a:p>
        </p:txBody>
      </p:sp>
      <p:sp>
        <p:nvSpPr>
          <p:cNvPr id="22" name="Rectangle 21">
            <a:extLst>
              <a:ext uri="{FF2B5EF4-FFF2-40B4-BE49-F238E27FC236}">
                <a16:creationId xmlns:a16="http://schemas.microsoft.com/office/drawing/2014/main" id="{2A0246FD-982C-41C2-B6E2-85F1884331F4}"/>
              </a:ext>
            </a:extLst>
          </p:cNvPr>
          <p:cNvSpPr/>
          <p:nvPr/>
        </p:nvSpPr>
        <p:spPr>
          <a:xfrm>
            <a:off x="5811266" y="7962229"/>
            <a:ext cx="2930070" cy="523220"/>
          </a:xfrm>
          <a:prstGeom prst="rect">
            <a:avLst/>
          </a:prstGeom>
          <a:solidFill>
            <a:srgbClr val="4472C4"/>
          </a:solidFill>
          <a:ln w="19050" cap="flat" cmpd="sng" algn="ctr">
            <a:solidFill>
              <a:sysClr val="window" lastClr="FFFFFF"/>
            </a:solidFill>
            <a:prstDash val="solid"/>
            <a:miter lim="800000"/>
          </a:ln>
          <a:effectLst/>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vi-VN" sz="28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Huyết cầu trắng</a:t>
            </a:r>
          </a:p>
        </p:txBody>
      </p:sp>
      <p:cxnSp>
        <p:nvCxnSpPr>
          <p:cNvPr id="23" name="Straight Arrow Connector 22"/>
          <p:cNvCxnSpPr/>
          <p:nvPr/>
        </p:nvCxnSpPr>
        <p:spPr>
          <a:xfrm flipH="1" flipV="1">
            <a:off x="7142042" y="3676082"/>
            <a:ext cx="3739477" cy="2115118"/>
          </a:xfrm>
          <a:prstGeom prst="straightConnector1">
            <a:avLst/>
          </a:prstGeom>
          <a:noFill/>
          <a:ln w="38100" cap="flat" cmpd="sng" algn="ctr">
            <a:solidFill>
              <a:srgbClr val="FFC000"/>
            </a:solidFill>
            <a:prstDash val="solid"/>
            <a:miter lim="800000"/>
            <a:tailEnd type="triangle"/>
          </a:ln>
          <a:effectLst/>
        </p:spPr>
      </p:cxnSp>
      <p:cxnSp>
        <p:nvCxnSpPr>
          <p:cNvPr id="24" name="Straight Arrow Connector 23"/>
          <p:cNvCxnSpPr>
            <a:endCxn id="19" idx="0"/>
          </p:cNvCxnSpPr>
          <p:nvPr/>
        </p:nvCxnSpPr>
        <p:spPr>
          <a:xfrm>
            <a:off x="5704388" y="3877162"/>
            <a:ext cx="0" cy="1113870"/>
          </a:xfrm>
          <a:prstGeom prst="straightConnector1">
            <a:avLst/>
          </a:prstGeom>
          <a:noFill/>
          <a:ln w="38100" cap="flat" cmpd="sng" algn="ctr">
            <a:solidFill>
              <a:sysClr val="windowText" lastClr="000000"/>
            </a:solidFill>
            <a:prstDash val="solid"/>
            <a:miter lim="800000"/>
            <a:tailEnd type="triangle"/>
          </a:ln>
          <a:effectLst/>
        </p:spPr>
      </p:cxnSp>
      <p:cxnSp>
        <p:nvCxnSpPr>
          <p:cNvPr id="25" name="Straight Arrow Connector 24"/>
          <p:cNvCxnSpPr/>
          <p:nvPr/>
        </p:nvCxnSpPr>
        <p:spPr>
          <a:xfrm flipH="1">
            <a:off x="7216413" y="6885744"/>
            <a:ext cx="3665106" cy="202155"/>
          </a:xfrm>
          <a:prstGeom prst="straightConnector1">
            <a:avLst/>
          </a:prstGeom>
          <a:noFill/>
          <a:ln w="38100" cap="flat" cmpd="sng" algn="ctr">
            <a:solidFill>
              <a:srgbClr val="4472C4"/>
            </a:solidFill>
            <a:prstDash val="solid"/>
            <a:miter lim="800000"/>
            <a:tailEnd type="triangle"/>
          </a:ln>
          <a:effectLst/>
        </p:spPr>
      </p:cxnSp>
      <p:cxnSp>
        <p:nvCxnSpPr>
          <p:cNvPr id="31" name="Straight Arrow Connector 30">
            <a:extLst>
              <a:ext uri="{FF2B5EF4-FFF2-40B4-BE49-F238E27FC236}">
                <a16:creationId xmlns:a16="http://schemas.microsoft.com/office/drawing/2014/main" id="{C46BBC16-AA60-414C-9389-F2EB69BE89E5}"/>
              </a:ext>
            </a:extLst>
          </p:cNvPr>
          <p:cNvCxnSpPr>
            <a:cxnSpLocks/>
          </p:cNvCxnSpPr>
          <p:nvPr/>
        </p:nvCxnSpPr>
        <p:spPr>
          <a:xfrm flipH="1">
            <a:off x="3013356" y="7260950"/>
            <a:ext cx="1166167" cy="736058"/>
          </a:xfrm>
          <a:prstGeom prst="straightConnector1">
            <a:avLst/>
          </a:prstGeom>
          <a:noFill/>
          <a:ln w="57150" cap="flat" cmpd="sng" algn="ctr">
            <a:solidFill>
              <a:srgbClr val="C00000"/>
            </a:solidFill>
            <a:prstDash val="solid"/>
            <a:miter lim="800000"/>
            <a:tailEnd type="triangle"/>
          </a:ln>
          <a:effectLst/>
        </p:spPr>
      </p:cxnSp>
      <p:cxnSp>
        <p:nvCxnSpPr>
          <p:cNvPr id="32" name="Straight Arrow Connector 31">
            <a:extLst>
              <a:ext uri="{FF2B5EF4-FFF2-40B4-BE49-F238E27FC236}">
                <a16:creationId xmlns:a16="http://schemas.microsoft.com/office/drawing/2014/main" id="{C46BBC16-AA60-414C-9389-F2EB69BE89E5}"/>
              </a:ext>
            </a:extLst>
          </p:cNvPr>
          <p:cNvCxnSpPr>
            <a:cxnSpLocks/>
          </p:cNvCxnSpPr>
          <p:nvPr/>
        </p:nvCxnSpPr>
        <p:spPr>
          <a:xfrm>
            <a:off x="5900561" y="7260950"/>
            <a:ext cx="1315852" cy="632828"/>
          </a:xfrm>
          <a:prstGeom prst="straightConnector1">
            <a:avLst/>
          </a:prstGeom>
          <a:noFill/>
          <a:ln w="57150" cap="flat" cmpd="sng" algn="ctr">
            <a:solidFill>
              <a:srgbClr val="C00000"/>
            </a:solidFill>
            <a:prstDash val="solid"/>
            <a:miter lim="800000"/>
            <a:tailEnd type="triangle"/>
          </a:ln>
          <a:effectLst/>
        </p:spPr>
      </p:cxnSp>
    </p:spTree>
    <p:extLst>
      <p:ext uri="{BB962C8B-B14F-4D97-AF65-F5344CB8AC3E}">
        <p14:creationId xmlns:p14="http://schemas.microsoft.com/office/powerpoint/2010/main" val="263052800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heel(1)">
                                      <p:cBhvr>
                                        <p:cTn id="30" dur="2000"/>
                                        <p:tgtEl>
                                          <p:spTgt spid="19"/>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circle(in)">
                                      <p:cBhvr>
                                        <p:cTn id="33" dur="2000"/>
                                        <p:tgtEl>
                                          <p:spTgt spid="2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circle(in)">
                                      <p:cBhvr>
                                        <p:cTn id="39" dur="20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heel(1)">
                                      <p:cBhvr>
                                        <p:cTn id="49" dur="20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circle(in)">
                                      <p:cBhvr>
                                        <p:cTn id="54" dur="20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500"/>
                                        <p:tgtEl>
                                          <p:spTgt spid="3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animBg="1"/>
      <p:bldP spid="19" grpId="0" animBg="1"/>
      <p:bldP spid="20"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CAA4E51B-1458-4386-9349-6650B3525517}"/>
              </a:ext>
            </a:extLst>
          </p:cNvPr>
          <p:cNvSpPr txBox="1"/>
          <p:nvPr/>
        </p:nvSpPr>
        <p:spPr>
          <a:xfrm>
            <a:off x="593725" y="1682016"/>
            <a:ext cx="15087600" cy="1200329"/>
          </a:xfrm>
          <a:prstGeom prst="rect">
            <a:avLst/>
          </a:prstGeom>
          <a:noFill/>
        </p:spPr>
        <p:txBody>
          <a:bodyPr wrap="square" rtlCol="0">
            <a:spAutoFit/>
          </a:bodyPr>
          <a:lstStyle/>
          <a:p>
            <a:pPr lvl="0" eaLnBrk="1" fontAlgn="auto" hangingPunct="1">
              <a:spcBef>
                <a:spcPts val="0"/>
              </a:spcBef>
              <a:spcAft>
                <a:spcPts val="0"/>
              </a:spcAft>
            </a:pPr>
            <a:r>
              <a:rPr lang="en-US" sz="2800" dirty="0">
                <a:solidFill>
                  <a:srgbClr val="002060"/>
                </a:solidFill>
                <a:latin typeface="Times New Roman" panose="02020603050405020304" pitchFamily="18" charset="0"/>
                <a:cs typeface="Times New Roman" panose="02020603050405020304" pitchFamily="18" charset="0"/>
              </a:rPr>
              <a:t> </a:t>
            </a:r>
            <a:r>
              <a:rPr lang="en-US" sz="3600" b="1" i="1" dirty="0">
                <a:solidFill>
                  <a:srgbClr val="FF0000"/>
                </a:solidFill>
                <a:latin typeface="Times New Roman" panose="02020603050405020304" pitchFamily="18" charset="0"/>
                <a:cs typeface="Times New Roman" panose="02020603050405020304" pitchFamily="18" charset="0"/>
              </a:rPr>
              <a:t>=&gt; </a:t>
            </a:r>
            <a:r>
              <a:rPr lang="vi-VN" sz="3600" b="1" i="1" dirty="0">
                <a:solidFill>
                  <a:srgbClr val="FF0000"/>
                </a:solidFill>
                <a:latin typeface="Times New Roman" panose="02020603050405020304" pitchFamily="18" charset="0"/>
                <a:cs typeface="Times New Roman" panose="02020603050405020304" pitchFamily="18" charset="0"/>
              </a:rPr>
              <a:t>Huyết cầu đỏ</a:t>
            </a:r>
            <a:r>
              <a:rPr lang="en-US" sz="3600" b="1" i="1" dirty="0">
                <a:solidFill>
                  <a:srgbClr val="FF0000"/>
                </a:solidFill>
                <a:latin typeface="Times New Roman" panose="02020603050405020304" pitchFamily="18" charset="0"/>
                <a:cs typeface="Times New Roman" panose="02020603050405020304" pitchFamily="18" charset="0"/>
              </a:rPr>
              <a:t> ( </a:t>
            </a:r>
            <a:r>
              <a:rPr lang="en-US" sz="3600" b="1" i="1" dirty="0" err="1">
                <a:solidFill>
                  <a:srgbClr val="FF0000"/>
                </a:solidFill>
                <a:latin typeface="Times New Roman" panose="02020603050405020304" pitchFamily="18" charset="0"/>
                <a:cs typeface="Times New Roman" panose="02020603050405020304" pitchFamily="18" charset="0"/>
              </a:rPr>
              <a:t>hồng</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cầu</a:t>
            </a:r>
            <a:r>
              <a:rPr lang="en-US" sz="3600" b="1" i="1" dirty="0">
                <a:solidFill>
                  <a:srgbClr val="FF0000"/>
                </a:solidFill>
                <a:latin typeface="Times New Roman" panose="02020603050405020304" pitchFamily="18" charset="0"/>
                <a:cs typeface="Times New Roman" panose="02020603050405020304" pitchFamily="18" charset="0"/>
              </a:rPr>
              <a:t>)</a:t>
            </a:r>
            <a:r>
              <a:rPr lang="vi-VN" sz="3600" b="1" i="1" dirty="0">
                <a:solidFill>
                  <a:srgbClr val="FF0000"/>
                </a:solidFill>
                <a:latin typeface="Times New Roman" panose="02020603050405020304" pitchFamily="18" charset="0"/>
                <a:cs typeface="Times New Roman" panose="02020603050405020304" pitchFamily="18" charset="0"/>
              </a:rPr>
              <a:t> </a:t>
            </a:r>
            <a:r>
              <a:rPr lang="vi-VN" sz="3600" dirty="0">
                <a:solidFill>
                  <a:srgbClr val="002060"/>
                </a:solidFill>
                <a:latin typeface="Times New Roman" panose="02020603050405020304" pitchFamily="18" charset="0"/>
                <a:cs typeface="Times New Roman" panose="02020603050405020304" pitchFamily="18" charset="0"/>
              </a:rPr>
              <a:t>có  dạng </a:t>
            </a:r>
            <a:r>
              <a:rPr lang="en-US" sz="3600" dirty="0" err="1">
                <a:solidFill>
                  <a:srgbClr val="002060"/>
                </a:solidFill>
                <a:latin typeface="Times New Roman" panose="02020603050405020304" pitchFamily="18" charset="0"/>
                <a:cs typeface="Times New Roman" panose="02020603050405020304" pitchFamily="18" charset="0"/>
              </a:rPr>
              <a:t>tròn</a:t>
            </a:r>
            <a:r>
              <a:rPr lang="en-US" sz="3600" dirty="0">
                <a:solidFill>
                  <a:srgbClr val="002060"/>
                </a:solidFill>
                <a:latin typeface="Times New Roman" panose="02020603050405020304" pitchFamily="18" charset="0"/>
                <a:cs typeface="Times New Roman" panose="02020603050405020304" pitchFamily="18" charset="0"/>
              </a:rPr>
              <a:t> </a:t>
            </a:r>
            <a:r>
              <a:rPr lang="vi-VN" sz="3600" dirty="0">
                <a:solidFill>
                  <a:srgbClr val="002060"/>
                </a:solidFill>
                <a:latin typeface="Times New Roman" panose="02020603050405020304" pitchFamily="18" charset="0"/>
                <a:cs typeface="Times New Roman" panose="02020603050405020304" pitchFamily="18" charset="0"/>
              </a:rPr>
              <a:t>như </a:t>
            </a:r>
            <a:r>
              <a:rPr lang="en-US" sz="3600" dirty="0" err="1">
                <a:solidFill>
                  <a:srgbClr val="002060"/>
                </a:solidFill>
                <a:latin typeface="Times New Roman" panose="02020603050405020304" pitchFamily="18" charset="0"/>
                <a:cs typeface="Times New Roman" panose="02020603050405020304" pitchFamily="18" charset="0"/>
              </a:rPr>
              <a:t>cái</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đĩa</a:t>
            </a:r>
            <a:r>
              <a:rPr 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a:solidFill>
                  <a:srgbClr val="002060"/>
                </a:solidFill>
                <a:latin typeface="Times New Roman" panose="02020603050405020304" pitchFamily="18" charset="0"/>
                <a:cs typeface="Times New Roman" panose="02020603050405020304" pitchFamily="18" charset="0"/>
              </a:rPr>
              <a:t>hai </a:t>
            </a:r>
            <a:r>
              <a:rPr lang="en-US" altLang="en-US" sz="3600" dirty="0" err="1">
                <a:solidFill>
                  <a:srgbClr val="002060"/>
                </a:solidFill>
                <a:latin typeface="Times New Roman" panose="02020603050405020304" pitchFamily="18" charset="0"/>
                <a:cs typeface="Times New Roman" panose="02020603050405020304" pitchFamily="18" charset="0"/>
              </a:rPr>
              <a:t>mặt</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lõm</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chúng</a:t>
            </a:r>
            <a:r>
              <a:rPr lang="en-US" altLang="en-US" sz="3600" dirty="0">
                <a:solidFill>
                  <a:srgbClr val="002060"/>
                </a:solidFill>
                <a:latin typeface="Times New Roman" panose="02020603050405020304" pitchFamily="18" charset="0"/>
                <a:cs typeface="Times New Roman" panose="02020603050405020304" pitchFamily="18" charset="0"/>
              </a:rPr>
              <a:t>  di </a:t>
            </a:r>
            <a:r>
              <a:rPr lang="en-US" altLang="en-US" sz="3600" dirty="0" err="1">
                <a:solidFill>
                  <a:srgbClr val="002060"/>
                </a:solidFill>
                <a:latin typeface="Times New Roman" panose="02020603050405020304" pitchFamily="18" charset="0"/>
                <a:cs typeface="Times New Roman" panose="02020603050405020304" pitchFamily="18" charset="0"/>
              </a:rPr>
              <a:t>chuyển</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trong</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các</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mạch</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máu</a:t>
            </a:r>
            <a:r>
              <a:rPr lang="en-US" altLang="en-US" sz="3600" dirty="0">
                <a:solidFill>
                  <a:srgbClr val="002060"/>
                </a:solidFill>
                <a:latin typeface="Times New Roman" panose="02020603050405020304" pitchFamily="18" charset="0"/>
                <a:cs typeface="Times New Roman" panose="02020603050405020304" pitchFamily="18" charset="0"/>
              </a:rPr>
              <a:t>, </a:t>
            </a:r>
          </a:p>
        </p:txBody>
      </p:sp>
      <p:pic>
        <p:nvPicPr>
          <p:cNvPr id="35" name="Picture 2" descr="Hướng dẫn đọc kết quả xét nghiệm huyết học"/>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27919" y="4090031"/>
            <a:ext cx="6705600" cy="45332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6C8FB010-5525-4382-BA3D-793EB8A32F3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172267" y="4090031"/>
            <a:ext cx="7086600" cy="45689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p:cNvSpPr/>
          <p:nvPr/>
        </p:nvSpPr>
        <p:spPr>
          <a:xfrm>
            <a:off x="669925" y="2194020"/>
            <a:ext cx="15011400" cy="1754326"/>
          </a:xfrm>
          <a:prstGeom prst="rect">
            <a:avLst/>
          </a:prstGeom>
        </p:spPr>
        <p:txBody>
          <a:bodyPr wrap="square">
            <a:spAutoFit/>
          </a:bodyPr>
          <a:lstStyle/>
          <a:p>
            <a:pPr lvl="0" eaLnBrk="1" fontAlgn="auto" hangingPunct="1">
              <a:spcBef>
                <a:spcPts val="0"/>
              </a:spcBef>
              <a:spcAft>
                <a:spcPts val="0"/>
              </a:spcAft>
            </a:pPr>
            <a:r>
              <a:rPr lang="en-US" altLang="en-US" sz="3600" dirty="0">
                <a:solidFill>
                  <a:srgbClr val="002060"/>
                </a:solidFill>
                <a:latin typeface="Times New Roman" panose="02020603050405020304" pitchFamily="18" charset="0"/>
                <a:cs typeface="Times New Roman" panose="02020603050405020304" pitchFamily="18" charset="0"/>
              </a:rPr>
              <a:t>                                              có </a:t>
            </a:r>
            <a:r>
              <a:rPr lang="en-US" altLang="en-US" sz="3600" dirty="0" err="1">
                <a:solidFill>
                  <a:srgbClr val="002060"/>
                </a:solidFill>
                <a:latin typeface="Times New Roman" panose="02020603050405020304" pitchFamily="18" charset="0"/>
                <a:cs typeface="Times New Roman" panose="02020603050405020304" pitchFamily="18" charset="0"/>
              </a:rPr>
              <a:t>chức</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năng</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vận</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chuyển</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khí</a:t>
            </a:r>
            <a:r>
              <a:rPr lang="en-US" altLang="en-US" sz="3600" dirty="0">
                <a:solidFill>
                  <a:srgbClr val="002060"/>
                </a:solidFill>
                <a:latin typeface="Times New Roman" panose="02020603050405020304" pitchFamily="18" charset="0"/>
                <a:cs typeface="Times New Roman" panose="02020603050405020304" pitchFamily="18" charset="0"/>
              </a:rPr>
              <a:t> ô-xi </a:t>
            </a:r>
            <a:r>
              <a:rPr lang="en-US" altLang="en-US" sz="3600" dirty="0" err="1">
                <a:solidFill>
                  <a:srgbClr val="002060"/>
                </a:solidFill>
                <a:latin typeface="Times New Roman" panose="02020603050405020304" pitchFamily="18" charset="0"/>
                <a:cs typeface="Times New Roman" panose="02020603050405020304" pitchFamily="18" charset="0"/>
              </a:rPr>
              <a:t>và</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các</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chất</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dinh</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dưỡng</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đi</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nuôi</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cơ</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thể</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và</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mang</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khí</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các-bô-níc</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từ</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các</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cơ</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quan</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về</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phổi</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để</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thải</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ra</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ngoài</a:t>
            </a:r>
            <a:r>
              <a:rPr lang="en-US" sz="3600" dirty="0">
                <a:solidFill>
                  <a:srgbClr val="002060"/>
                </a:solidFill>
                <a:latin typeface="Times New Roman" panose="02020603050405020304" pitchFamily="18" charset="0"/>
                <a:cs typeface="Times New Roman" panose="02020603050405020304" pitchFamily="18" charset="0"/>
              </a:rPr>
              <a:t>.</a:t>
            </a:r>
            <a:r>
              <a:rPr lang="en-US" altLang="en-US" sz="3600"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78505609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ppt_x"/>
                                          </p:val>
                                        </p:tav>
                                        <p:tav tm="100000">
                                          <p:val>
                                            <p:strVal val="#ppt_x"/>
                                          </p:val>
                                        </p:tav>
                                      </p:tavLst>
                                    </p:anim>
                                    <p:anim calcmode="lin" valueType="num">
                                      <p:cBhvr additive="base">
                                        <p:cTn id="1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cBhvr additive="base">
                                        <p:cTn id="24" dur="500" fill="hold"/>
                                        <p:tgtEl>
                                          <p:spTgt spid="36"/>
                                        </p:tgtEl>
                                        <p:attrNameLst>
                                          <p:attrName>ppt_x</p:attrName>
                                        </p:attrNameLst>
                                      </p:cBhvr>
                                      <p:tavLst>
                                        <p:tav tm="0">
                                          <p:val>
                                            <p:strVal val="#ppt_x"/>
                                          </p:val>
                                        </p:tav>
                                        <p:tav tm="100000">
                                          <p:val>
                                            <p:strVal val="#ppt_x"/>
                                          </p:val>
                                        </p:tav>
                                      </p:tavLst>
                                    </p:anim>
                                    <p:anim calcmode="lin" valueType="num">
                                      <p:cBhvr additive="base">
                                        <p:cTn id="25"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629B7FC-591F-4533-9372-6728A29C8599}"/>
              </a:ext>
            </a:extLst>
          </p:cNvPr>
          <p:cNvSpPr txBox="1"/>
          <p:nvPr/>
        </p:nvSpPr>
        <p:spPr>
          <a:xfrm>
            <a:off x="892969" y="1899913"/>
            <a:ext cx="15017750" cy="1815882"/>
          </a:xfrm>
          <a:prstGeom prst="rect">
            <a:avLst/>
          </a:prstGeom>
          <a:noFill/>
        </p:spPr>
        <p:txBody>
          <a:bodyPr wrap="square" rtlCol="0">
            <a:spAutoFit/>
          </a:bodyPr>
          <a:lstStyle/>
          <a:p>
            <a:pPr eaLnBrk="1" fontAlgn="auto" hangingPunct="1">
              <a:spcBef>
                <a:spcPts val="0"/>
              </a:spcBef>
              <a:spcAft>
                <a:spcPts val="0"/>
              </a:spcAft>
            </a:pPr>
            <a:r>
              <a:rPr lang="en-US" sz="4000" i="1" dirty="0">
                <a:solidFill>
                  <a:prstClr val="black"/>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Huyết</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cầu</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trắng</a:t>
            </a:r>
            <a:r>
              <a:rPr lang="en-US" sz="3600" b="1" i="1" dirty="0">
                <a:solidFill>
                  <a:srgbClr val="FF0000"/>
                </a:solidFill>
                <a:latin typeface="Times New Roman" panose="02020603050405020304" pitchFamily="18" charset="0"/>
                <a:cs typeface="Times New Roman" panose="02020603050405020304" pitchFamily="18" charset="0"/>
              </a:rPr>
              <a:t> (</a:t>
            </a:r>
            <a:r>
              <a:rPr lang="vi-VN" sz="3600" b="1" i="1" dirty="0">
                <a:solidFill>
                  <a:srgbClr val="FF0000"/>
                </a:solidFill>
                <a:latin typeface="Times New Roman" panose="02020603050405020304" pitchFamily="18" charset="0"/>
                <a:cs typeface="Times New Roman" panose="02020603050405020304" pitchFamily="18" charset="0"/>
              </a:rPr>
              <a:t>Bạch cầu</a:t>
            </a:r>
            <a:r>
              <a:rPr lang="en-US" sz="3600" b="1" dirty="0">
                <a:solidFill>
                  <a:srgbClr val="FF0000"/>
                </a:solidFill>
                <a:latin typeface="Times New Roman" panose="02020603050405020304" pitchFamily="18" charset="0"/>
                <a:cs typeface="Times New Roman" panose="02020603050405020304" pitchFamily="18" charset="0"/>
              </a:rPr>
              <a:t>)</a:t>
            </a:r>
            <a:r>
              <a:rPr lang="en-US" sz="3600" dirty="0">
                <a:solidFill>
                  <a:prstClr val="black"/>
                </a:solidFill>
                <a:latin typeface="Times New Roman" panose="02020603050405020304" pitchFamily="18" charset="0"/>
                <a:cs typeface="Times New Roman" panose="02020603050405020304" pitchFamily="18" charset="0"/>
              </a:rPr>
              <a:t> </a:t>
            </a:r>
            <a:r>
              <a:rPr lang="vi-VN" sz="3600" dirty="0">
                <a:solidFill>
                  <a:prstClr val="black"/>
                </a:solidFill>
                <a:latin typeface="Times New Roman" panose="02020603050405020304" pitchFamily="18" charset="0"/>
                <a:cs typeface="Times New Roman" panose="02020603050405020304" pitchFamily="18" charset="0"/>
              </a:rPr>
              <a:t>còn được gọi là tế bào miễn dịch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bởi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nó</a:t>
            </a:r>
            <a:r>
              <a:rPr lang="en-US" sz="3600" dirty="0">
                <a:solidFill>
                  <a:prstClr val="black"/>
                </a:solidFill>
                <a:latin typeface="Times New Roman" panose="02020603050405020304" pitchFamily="18" charset="0"/>
                <a:cs typeface="Times New Roman" panose="02020603050405020304" pitchFamily="18" charset="0"/>
              </a:rPr>
              <a:t> </a:t>
            </a:r>
            <a:r>
              <a:rPr lang="vi-VN" sz="3600" dirty="0">
                <a:solidFill>
                  <a:prstClr val="black"/>
                </a:solidFill>
                <a:latin typeface="Times New Roman" panose="02020603050405020304" pitchFamily="18" charset="0"/>
                <a:cs typeface="Times New Roman" panose="02020603050405020304" pitchFamily="18" charset="0"/>
              </a:rPr>
              <a:t>có vai trò quan trọng trong nhiệm vụ tăng cường sức đề kháng của cơ thể với các tác nhân gây bệnh, nhất là các bệnh nhiễm khuẩn, nhiễm ký sinh trùng, nhiễm độc</a:t>
            </a:r>
            <a:r>
              <a:rPr lang="en-US" sz="3600" dirty="0">
                <a:solidFill>
                  <a:prstClr val="black"/>
                </a:solidFill>
                <a:latin typeface="Times New Roman" panose="02020603050405020304" pitchFamily="18" charset="0"/>
                <a:cs typeface="Times New Roman" panose="02020603050405020304" pitchFamily="18" charset="0"/>
              </a:rPr>
              <a:t>.</a:t>
            </a:r>
            <a:r>
              <a:rPr lang="en-US" altLang="en-US" sz="3600" b="1" dirty="0">
                <a:solidFill>
                  <a:srgbClr val="FF0000"/>
                </a:solidFill>
                <a:latin typeface="Times New Roman" panose="02020603050405020304" pitchFamily="18" charset="0"/>
              </a:rPr>
              <a:t> </a:t>
            </a:r>
            <a:endParaRPr lang="en-US" sz="3600" dirty="0">
              <a:solidFill>
                <a:prstClr val="black"/>
              </a:solidFill>
              <a:latin typeface="Times New Roman" panose="02020603050405020304" pitchFamily="18" charset="0"/>
              <a:cs typeface="Times New Roman" panose="02020603050405020304" pitchFamily="18" charset="0"/>
            </a:endParaRPr>
          </a:p>
        </p:txBody>
      </p:sp>
      <p:pic>
        <p:nvPicPr>
          <p:cNvPr id="14" name="Picture 2" descr="bach-cau-mien-dich4 - Tangmiendich.com - Trang cộng đồng dành cho bệnh nhân  Ung thư và Viêm gan B">
            <a:extLst>
              <a:ext uri="{FF2B5EF4-FFF2-40B4-BE49-F238E27FC236}">
                <a16:creationId xmlns:a16="http://schemas.microsoft.com/office/drawing/2014/main" id="{0D1C87E0-66AB-4E0D-B3F4-69EAFF4C22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541" y="4056184"/>
            <a:ext cx="6791778" cy="44020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EFBEE42A-B82D-468A-B641-C25356792A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7319" y="4038599"/>
            <a:ext cx="7467599" cy="44195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85394945"/>
      </p:ext>
    </p:extLst>
  </p:cSld>
  <p:clrMapOvr>
    <a:masterClrMapping/>
  </p:clrMapOvr>
  <p:transition spd="slow">
    <p:split orient="vert"/>
  </p:transition>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9865</TotalTime>
  <Words>349</Words>
  <Application>Microsoft Office PowerPoint</Application>
  <PresentationFormat>Custom</PresentationFormat>
  <Paragraphs>39</Paragraphs>
  <Slides>13</Slides>
  <Notes>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Microsoft YaHei</vt:lpstr>
      <vt:lpstr>Arial</vt:lpstr>
      <vt:lpstr>Calibri</vt:lpstr>
      <vt:lpstr>Segoe UI</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Administrator</cp:lastModifiedBy>
  <cp:revision>1100</cp:revision>
  <dcterms:created xsi:type="dcterms:W3CDTF">2008-09-09T22:52:10Z</dcterms:created>
  <dcterms:modified xsi:type="dcterms:W3CDTF">2025-03-03T02:10:03Z</dcterms:modified>
</cp:coreProperties>
</file>